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31"/>
    <p:restoredTop sz="81690"/>
  </p:normalViewPr>
  <p:slideViewPr>
    <p:cSldViewPr snapToGrid="0" snapToObjects="1">
      <p:cViewPr varScale="1">
        <p:scale>
          <a:sx n="100" d="100"/>
          <a:sy n="100" d="100"/>
        </p:scale>
        <p:origin x="66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7A2E-9751-4B4D-858B-B947134C0DCD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0F2E-AD8F-CC45-8427-9ABB0AC11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80F3-8C97-834F-B533-6590D00846A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B242F-E153-C24F-9DAD-259178CB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lone-tree-field-wheat-tree-412792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6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Guardian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Sheffield Newspapers, AAM Forward to Freedom Archive: Sheffield AA supporters at the Crucible Theatre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The Guardian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3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courtesy of Kate Flannery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Paul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06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Performers Against Racism, Forward to Freedom: Equity referendum, 1976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 Archives Committee, Forward to freedom: AA News November 1982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Sheffield Newspapers, AAM Forward to Freedom Archive: Sheffield AA supporters at the Crucible Theatre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3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https://pixabay.com/photos/lone-tree-field-wheat-tree-4127920/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Attribution: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Nottmpictures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License (Don't use images with identifiable brands to create a misleading association with a product or service.)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2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Sheffield Music Archives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8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Yorkshire and Humberside Anti-Apartheid Committee, AAM Archives Committee: Boycott Apartheid 89 conference.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6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Jenkinson Image Library, AAM Archives: Picketing Tesco in Sheffield.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National Library of South Africa, Cape Town Campus: An anti-pass march by women, 1956.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Sam Nzima: Hector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Pieterson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being carried by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Mbuyisa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Makhubo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being shot by South African police. His sister Antoinette Sithole runs beside them.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Peter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Magubune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Nelson Mandela treason trial 1958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4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public domain.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public domain.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Image: Art Institute Chicago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42F-E153-C24F-9DAD-259178CBC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1D858-51B1-354F-986E-92DDAFA5DA6D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AB54F-1B84-4E45-B5F9-6664E027E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2134"/>
            <a:ext cx="8229600" cy="8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lower case banner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042"/>
            <a:ext cx="9144000" cy="7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531"/>
            <a:ext cx="7772400" cy="1849348"/>
          </a:xfrm>
        </p:spPr>
        <p:txBody>
          <a:bodyPr/>
          <a:lstStyle/>
          <a:p>
            <a:r>
              <a:rPr lang="en-US" dirty="0"/>
              <a:t>Non-violent Action: A Force for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lesson:</a:t>
            </a:r>
          </a:p>
          <a:p>
            <a:r>
              <a:rPr lang="en-US" dirty="0"/>
              <a:t>Sheffield’s Anti-Apartheid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51" y="2393879"/>
            <a:ext cx="1003300" cy="100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55" y="1694234"/>
            <a:ext cx="1700347" cy="2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key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457200" y="1591810"/>
            <a:ext cx="3873500" cy="472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'Funny Girl’, Press Conference, February 1984</a:t>
            </a: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Announcing a revival of the musical show, for the Crucible Theatre, Sheffield. Marti Caine speaking: 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(about South Africa) ‘There are injustices. But I have seen worse injustices in **</a:t>
            </a:r>
            <a:r>
              <a:rPr lang="en-GB" sz="18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Brixton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*</a:t>
            </a:r>
            <a:r>
              <a:rPr lang="en-GB" sz="18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Attercliffe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(Working class and racially mixed areas of *Sheffield and **London)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C4AA4-060F-23C3-A9E0-BBEDAFFC7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45" y="1417638"/>
            <a:ext cx="217551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key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49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Opening Night of ‘Funny Girl’ on 18th May 1984. Up to 500 local people </a:t>
            </a:r>
            <a:r>
              <a:rPr lang="en-GB" sz="18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picket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outside the Crucible Theatre, Sheffield.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‘The challenge was not convincing people of the arguments; the challenge was persuading people to find time to commit themselves.’ (Paul </a:t>
            </a:r>
            <a:r>
              <a:rPr lang="en-GB" sz="1800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interview,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25E8C-AE72-ED7B-7ECD-E3E07FC47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77" y="1769269"/>
            <a:ext cx="5196823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2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key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33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Press photograph of Marti Caine on stage.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‘Funny Girl’ proves to be a huge hit during its May-June 1984 run at The Crucible, especially amongst older, local people.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F73B5-6DE1-DC1D-1E30-05BECB9DC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591810"/>
            <a:ext cx="5456767" cy="3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7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80AE8-2C11-25AC-A425-81CD7E0A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35" y="1591810"/>
            <a:ext cx="4418965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701800"/>
            <a:ext cx="3213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472055" algn="l"/>
              </a:tabLst>
            </a:pP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the 1970s Yorkshire M.P.s campaigned against South Africa –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472055" algn="l"/>
              </a:tabLst>
            </a:pP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(left to right) Dennis Skinner, Martin Flannery and Bob Cryer.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7018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1978, support to end Apartheid comes from the Black community of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Burngreave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Pitsmoor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). Meetings also involve the Overseas Student Bureau, from Sheffield University Asian Youth Movement and West Indian Association amongst others.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Sheffield’s Anti-Apartheid meetings have a number of Black members such as Dorothy Dixon-Barrow, Lionel and Guy Lambert.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15059-40FE-1C9F-2009-D5445B3B1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58" y="1701800"/>
            <a:ext cx="2648137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59181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Petition with signatures from staff of the Crucible Theatre sent to their funders, Sheffield City Council. 49 members of the Crucible staff sign a </a:t>
            </a:r>
            <a:r>
              <a:rPr lang="en-GB" sz="1800" b="1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petition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stating their disapproval of working with a person on the UN banned list.  The theatre promises from July 1984 to follow the Council’s new ruling to only cast performers not on the UN banned list.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A061B-1A10-B2B3-4590-1A0170C4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1591810"/>
            <a:ext cx="3017520" cy="42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0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59181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1984, Yorkshire Miners voice their opposition to South Africa. In particular they gave support to the miners of South Africa.</a:t>
            </a:r>
            <a:r>
              <a:rPr lang="en-GB" dirty="0">
                <a:effectLst/>
              </a:rPr>
              <a:t> </a:t>
            </a:r>
          </a:p>
          <a:p>
            <a:endParaRPr lang="en-GB" dirty="0"/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Other workers from the Trade Unions in Britain join in campaigns to end apartheid in South Africa.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D9F6F-3899-3D01-ABB8-2FCB3B138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591810"/>
            <a:ext cx="3200400" cy="42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59181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Letter(s) to Marti Caine, February – March 1984.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Sheffield Anti-Apartheid group sends letters to Marti Caine asking her to not perform again in apartheid-led South Africa. While her friends stated she is not biased, Caine does not respond.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‘We were always a </a:t>
            </a:r>
            <a:r>
              <a:rPr lang="en-GB" sz="1800" b="1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solidarity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movement. We did not bring change; we supported the people of South Africa in bringing change.’ (Paul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interview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page1image47187488">
            <a:extLst>
              <a:ext uri="{FF2B5EF4-FFF2-40B4-BE49-F238E27FC236}">
                <a16:creationId xmlns:a16="http://schemas.microsoft.com/office/drawing/2014/main" id="{1A283289-42B2-B62B-9DD9-53F24A2A5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2" y="1492671"/>
            <a:ext cx="2734310" cy="387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13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591810"/>
            <a:ext cx="280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Opening Night of ‘Funny Girl’ on 18th May 1984, up to 500 local people </a:t>
            </a:r>
            <a:r>
              <a:rPr lang="en-GB" sz="1800" b="1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picket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outside the Crucible Theatre, Sheffield.</a:t>
            </a:r>
          </a:p>
          <a:p>
            <a:endParaRPr lang="en-GB" dirty="0">
              <a:solidFill>
                <a:srgbClr val="7030A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‘The challenge was not convincing people of the arguments; the challenge was persuading people to find time to commit themselves.’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(Paul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interview,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B7705-AE2F-11C7-8E13-82DD13C93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28" y="1591811"/>
            <a:ext cx="5457171" cy="38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609600" y="1591810"/>
            <a:ext cx="3594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1985, Anti-Apartheid protestors outside Barclays Bank on Jew (*Jehu) Lane. Many students have bank accounts with Barclays.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</a:rPr>
              <a:t> </a:t>
            </a: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* named after King Jehu of Israel who drove fast chariots as did Sheffield’s 28</a:t>
            </a:r>
            <a:r>
              <a:rPr lang="en-GB" sz="1800" baseline="300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Century cab/coach drivers; or as a waiting place of coach/cab drivers who congregated here; or due to frequency of Jewish people in the area historically.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23A21-474E-7FEA-90B8-0F5D9282C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9585"/>
            <a:ext cx="4064000" cy="2703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087CD-7BA0-3EBD-B667-FC715C7C5D8C}"/>
              </a:ext>
            </a:extLst>
          </p:cNvPr>
          <p:cNvSpPr txBox="1"/>
          <p:nvPr/>
        </p:nvSpPr>
        <p:spPr>
          <a:xfrm>
            <a:off x="4470400" y="4686300"/>
            <a:ext cx="455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‘We would stand outside branches of Barclays Bank ... but people would say to you: “There are three of you… How can you persuade a major… bank to change?”’ (Paul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interview,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36FED-A6CB-7D24-B3C3-F0616DDB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3 groups sort your set of cards into the correct order based on the information on the cards</a:t>
            </a:r>
          </a:p>
        </p:txBody>
      </p:sp>
    </p:spTree>
    <p:extLst>
      <p:ext uri="{BB962C8B-B14F-4D97-AF65-F5344CB8AC3E}">
        <p14:creationId xmlns:p14="http://schemas.microsoft.com/office/powerpoint/2010/main" val="86989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511358" y="1591810"/>
            <a:ext cx="317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1986, after the UN Resolution was passed, many music artists stayed away from performing in South Africa. Instead they gave their time; often free, to raise money to help the Anti-Apartheid campaign.</a:t>
            </a:r>
            <a:r>
              <a:rPr lang="en-GB" dirty="0">
                <a:effectLst/>
              </a:rPr>
              <a:t>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222BE-F986-AB06-896C-932CB3B8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15" y="1591810"/>
            <a:ext cx="4946285" cy="3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511358" y="1591810"/>
            <a:ext cx="4263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Anti-Apartheid Conference, Sheffield, 1989.</a:t>
            </a:r>
            <a:r>
              <a:rPr lang="en-GB" dirty="0">
                <a:effectLst/>
              </a:rPr>
              <a:t> </a:t>
            </a:r>
            <a:endParaRPr lang="en-GB" dirty="0">
              <a:solidFill>
                <a:srgbClr val="7030A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7030A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‘party conferences… </a:t>
            </a:r>
            <a:r>
              <a:rPr lang="en-GB" sz="1800" b="1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motions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seconding motions… to make sure people were all working towards the same thing, in the same direction, not off on a </a:t>
            </a:r>
            <a:r>
              <a:rPr lang="en-GB" sz="1800" b="1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tangent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.’ (Kath Harding, interview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page1image65053424">
            <a:extLst>
              <a:ext uri="{FF2B5EF4-FFF2-40B4-BE49-F238E27FC236}">
                <a16:creationId xmlns:a16="http://schemas.microsoft.com/office/drawing/2014/main" id="{BF9A9596-526E-1329-0209-8897062D2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0" y="1591810"/>
            <a:ext cx="3025140" cy="425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10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9338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groups engaged and tactics used to end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241300" y="1591810"/>
            <a:ext cx="3175000" cy="83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</a:rPr>
              <a:t> </a:t>
            </a:r>
            <a:endParaRPr lang="en-GB" dirty="0">
              <a:solidFill>
                <a:srgbClr val="0070C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solidFill>
                <a:srgbClr val="0070C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BD87-482D-C6C6-8A07-34DD65184A15}"/>
              </a:ext>
            </a:extLst>
          </p:cNvPr>
          <p:cNvSpPr txBox="1"/>
          <p:nvPr/>
        </p:nvSpPr>
        <p:spPr>
          <a:xfrm>
            <a:off x="511358" y="1591810"/>
            <a:ext cx="2523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1989, Anti-Apartheid protestors calling for a ban on South African products e.g. bananas being sold in Tesco.</a:t>
            </a:r>
            <a:r>
              <a:rPr lang="en-GB" dirty="0">
                <a:effectLst/>
              </a:rPr>
              <a:t>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‘We organised lots of protests outside of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Tescos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We tried to persuade people not to buy South African goods.’ (Paul </a:t>
            </a:r>
            <a:r>
              <a:rPr lang="en-GB" sz="1800" dirty="0" err="1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Blomfield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interview 2012)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92B99-15C0-AE16-C7E1-6FD6E7697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30" y="1417638"/>
            <a:ext cx="5772828" cy="38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1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7892-714D-6278-56B6-1AC90CFE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Find out the meanings of the following words or terms found on the cards: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5CA26F-2F16-37AF-D162-B2B7AFBFE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942808"/>
              </p:ext>
            </p:extLst>
          </p:nvPr>
        </p:nvGraphicFramePr>
        <p:xfrm>
          <a:off x="990600" y="1714500"/>
          <a:ext cx="7112001" cy="352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693">
                  <a:extLst>
                    <a:ext uri="{9D8B030D-6E8A-4147-A177-3AD203B41FA5}">
                      <a16:colId xmlns:a16="http://schemas.microsoft.com/office/drawing/2014/main" val="3994330091"/>
                    </a:ext>
                  </a:extLst>
                </a:gridCol>
                <a:gridCol w="1884277">
                  <a:extLst>
                    <a:ext uri="{9D8B030D-6E8A-4147-A177-3AD203B41FA5}">
                      <a16:colId xmlns:a16="http://schemas.microsoft.com/office/drawing/2014/main" val="376733508"/>
                    </a:ext>
                  </a:extLst>
                </a:gridCol>
                <a:gridCol w="1410088">
                  <a:extLst>
                    <a:ext uri="{9D8B030D-6E8A-4147-A177-3AD203B41FA5}">
                      <a16:colId xmlns:a16="http://schemas.microsoft.com/office/drawing/2014/main" val="3537661385"/>
                    </a:ext>
                  </a:extLst>
                </a:gridCol>
                <a:gridCol w="1786943">
                  <a:extLst>
                    <a:ext uri="{9D8B030D-6E8A-4147-A177-3AD203B41FA5}">
                      <a16:colId xmlns:a16="http://schemas.microsoft.com/office/drawing/2014/main" val="4052302018"/>
                    </a:ext>
                  </a:extLst>
                </a:gridCol>
              </a:tblGrid>
              <a:tr h="80151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Background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Key</a:t>
                      </a:r>
                      <a:endParaRPr lang="en-GB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Groups &amp; Tactics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85703"/>
                  </a:ext>
                </a:extLst>
              </a:tr>
              <a:tr h="646290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. Natives, Coloured &amp;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Indians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A. resolution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1. petition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6. biased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53684"/>
                  </a:ext>
                </a:extLst>
              </a:tr>
              <a:tr h="4007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ii. apartheid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B.‘inter-racial’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2. union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7. resolution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801487"/>
                  </a:ext>
                </a:extLst>
              </a:tr>
              <a:tr h="47554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iii. segregate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C. cabaret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3. picket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8. boycott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820808"/>
                  </a:ext>
                </a:extLst>
              </a:tr>
              <a:tr h="40075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iv. pass book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D. injustice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4. overseas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9. campaign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11104"/>
                  </a:ext>
                </a:extLst>
              </a:tr>
              <a:tr h="801510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v. Nelson Mandela, ANC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E. picket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5. account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10. delegate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48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7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1747-BC4E-032C-5B9D-2B48168C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901700"/>
          </a:xfrm>
        </p:spPr>
        <p:txBody>
          <a:bodyPr/>
          <a:lstStyle/>
          <a:p>
            <a:r>
              <a:rPr lang="en-US" dirty="0"/>
              <a:t>Picture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5B16-84FC-A9E4-D760-16406800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Choose one of your pack pictures which helped you to understand the following areas of the topic:</a:t>
            </a:r>
          </a:p>
          <a:p>
            <a:pPr marL="514350" indent="-514350">
              <a:buAutoNum type="alphaLcParenR"/>
            </a:pPr>
            <a:r>
              <a:rPr lang="en-US" dirty="0"/>
              <a:t>Background (South Africa): how does your picture give you an idea about the system of apartheid AND/OR how does your picture give you an understanding of what some in South Africa thought about the setting up of the apartheid system?</a:t>
            </a:r>
          </a:p>
        </p:txBody>
      </p:sp>
    </p:spTree>
    <p:extLst>
      <p:ext uri="{BB962C8B-B14F-4D97-AF65-F5344CB8AC3E}">
        <p14:creationId xmlns:p14="http://schemas.microsoft.com/office/powerpoint/2010/main" val="2676794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2C0F-86A3-8447-E62C-C3B183573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b) Key event (‘Funny Girl’ Sheffield)</a:t>
            </a:r>
          </a:p>
          <a:p>
            <a:pPr marL="0" indent="0">
              <a:buNone/>
            </a:pPr>
            <a:r>
              <a:rPr lang="en-US" dirty="0"/>
              <a:t>How does your picture explain why Marti Caine or Sheffield Theatres wanted to be involved in the production of the musical comedy play ‘Funny Girl’. AND/OR Why do you think some people in Sheffield were either a) for or b) against the idea of Marti Caine being in the play?</a:t>
            </a:r>
          </a:p>
        </p:txBody>
      </p:sp>
    </p:spTree>
    <p:extLst>
      <p:ext uri="{BB962C8B-B14F-4D97-AF65-F5344CB8AC3E}">
        <p14:creationId xmlns:p14="http://schemas.microsoft.com/office/powerpoint/2010/main" val="212927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EEC07-DF42-A2EA-652F-8AD9CE29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c) Groups (who) and tactics used (how)</a:t>
            </a:r>
          </a:p>
          <a:p>
            <a:pPr marL="0" indent="0">
              <a:buNone/>
            </a:pPr>
            <a:r>
              <a:rPr lang="en-US" dirty="0"/>
              <a:t>Choose a picture that shows how a group are supporting the cause of anti-apartheid. Could you give a reason why you think the group you can identify from the picture would have given their support to the anti-apartheid movement? AND/ OR Can you give a reason(s) using a picture, why you think their tactic (say what it is), would or would not have worked in attracting people from Sheffield to support the anti-apartheid cause? </a:t>
            </a:r>
          </a:p>
        </p:txBody>
      </p:sp>
    </p:spTree>
    <p:extLst>
      <p:ext uri="{BB962C8B-B14F-4D97-AF65-F5344CB8AC3E}">
        <p14:creationId xmlns:p14="http://schemas.microsoft.com/office/powerpoint/2010/main" val="107429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background to apartheid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6C42D-6242-4E1D-9057-DC703EA31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201565"/>
            <a:ext cx="4445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DBC6B-7B15-D053-D586-39A2A99139F8}"/>
              </a:ext>
            </a:extLst>
          </p:cNvPr>
          <p:cNvSpPr txBox="1"/>
          <p:nvPr/>
        </p:nvSpPr>
        <p:spPr>
          <a:xfrm>
            <a:off x="457200" y="1600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1948, the all-white government of South Africa introduces apartheid (apartness).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856F7-CD60-3E1F-87C4-2977217C5526}"/>
              </a:ext>
            </a:extLst>
          </p:cNvPr>
          <p:cNvSpPr txBox="1"/>
          <p:nvPr/>
        </p:nvSpPr>
        <p:spPr>
          <a:xfrm>
            <a:off x="457200" y="2311400"/>
            <a:ext cx="2552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Laws are passed which provide separate areas of housing and work (schooling). Marriage between the races is not allowed. Public services – buses, park benches, beaches and shops are also segregated.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5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034"/>
            <a:ext cx="8229600" cy="835504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Correct order of cards: background to apartheid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92C414-4EA4-A9AA-3447-B02BF5CA3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8575"/>
            <a:ext cx="3820849" cy="3820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163875-4454-060E-375A-5D9AF66CA227}"/>
              </a:ext>
            </a:extLst>
          </p:cNvPr>
          <p:cNvSpPr txBox="1"/>
          <p:nvPr/>
        </p:nvSpPr>
        <p:spPr>
          <a:xfrm>
            <a:off x="457200" y="1518575"/>
            <a:ext cx="356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make sure that apartheid is followed all Black South Africans have to carry a ‘passbook’. It sets out where they can live and work. It also contains criminal and tax records. It has to be carried at all times, for inspection.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3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background to apartheid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183C3-E604-E7A9-E3AF-6FCE33CE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19" y="1625601"/>
            <a:ext cx="2925482" cy="3795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457200" y="1790700"/>
            <a:ext cx="4330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1960, during a demonstration against the pass laws, the South African police shoot and kill unarmed Black people. The story receives worldwide media coverage and reaction. </a:t>
            </a:r>
          </a:p>
          <a:p>
            <a:endParaRPr lang="en-GB" dirty="0"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South Africa, groups such as the African National Congress (ANC) move from non-violent action to more direct, including armed struggle.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background to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548923" y="1968501"/>
            <a:ext cx="2832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1964, Nelson Mandela (centre), leader of the ANC is sent to prison for life after the Rivonia trial. He will become the focus of a worldwide struggle to see the end of apartheid in South Africa.</a:t>
            </a:r>
            <a:r>
              <a:rPr lang="en-GB" dirty="0">
                <a:effectLst/>
              </a:rPr>
              <a:t> </a:t>
            </a:r>
            <a:endParaRPr lang="en-GB" dirty="0"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BE934-6ED3-6F0D-D77F-242083131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8" y="1968501"/>
            <a:ext cx="4989689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background to apartheid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457200" y="1790700"/>
            <a:ext cx="341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Over time, firstly, the enforcement of the Apartheid laws and also the actions of successive the all-white governments lead to different life experiences for South Africa’s citizens.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8FEF23-7207-D65B-BB56-5D5CE677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09" y="1790700"/>
            <a:ext cx="431839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key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457200" y="1508760"/>
            <a:ext cx="3898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United Nations General Assembly passes a General (world-wide) Resolution, December 1980. The UN calls on artists not to perform in South Africa, due to its’ government passing laws </a:t>
            </a:r>
            <a:r>
              <a:rPr lang="en-GB" sz="18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segregating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its’ own people on the basis of their race - </a:t>
            </a:r>
            <a:r>
              <a:rPr lang="en-GB" sz="18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apartheid</a:t>
            </a:r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Many of the artists who ignore this call face campaigns opposing their actions.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FED2D-8275-3894-7605-BDA57F9E5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05" y="1508760"/>
            <a:ext cx="306959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Correct order of cards: key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A057-BFC3-EA6B-D0D7-D0E5D16E1979}"/>
              </a:ext>
            </a:extLst>
          </p:cNvPr>
          <p:cNvSpPr txBox="1"/>
          <p:nvPr/>
        </p:nvSpPr>
        <p:spPr>
          <a:xfrm>
            <a:off x="457200" y="1508760"/>
            <a:ext cx="2730500" cy="315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October 1983, Marti Caine is placed on the UN list of performers who have played in Sun City, Bophuthatswana, a banned area which was under South African control. Its ‘inter-racial’ cabaret seats can only be afforded by rich whites.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2E1AB-D237-3C97-7AAC-6C2C703C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8" y="1508760"/>
            <a:ext cx="5293212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1890</Words>
  <Application>Microsoft Macintosh PowerPoint</Application>
  <PresentationFormat>On-screen Show (4:3)</PresentationFormat>
  <Paragraphs>164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Franklin Gothic Medium</vt:lpstr>
      <vt:lpstr>Office Theme</vt:lpstr>
      <vt:lpstr>Non-violent Action: A Force for Change</vt:lpstr>
      <vt:lpstr>Starter Activity</vt:lpstr>
      <vt:lpstr>Correct order of cards: background to apartheid</vt:lpstr>
      <vt:lpstr>Correct order of cards: background to apartheid</vt:lpstr>
      <vt:lpstr>Correct order of cards: background to apartheid</vt:lpstr>
      <vt:lpstr>Correct order of cards: background to apartheid</vt:lpstr>
      <vt:lpstr>Correct order of cards: background to apartheid</vt:lpstr>
      <vt:lpstr>Correct order of cards: key events</vt:lpstr>
      <vt:lpstr>Correct order of cards: key events</vt:lpstr>
      <vt:lpstr>Correct order of cards: key events</vt:lpstr>
      <vt:lpstr>Correct order of cards: key events</vt:lpstr>
      <vt:lpstr>Correct order of cards: key events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Correct order of cards: groups engaged and tactics used to end apartheid</vt:lpstr>
      <vt:lpstr>Find out the meanings of the following words or terms found on the cards: </vt:lpstr>
      <vt:lpstr>Picture sharing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user</dc:creator>
  <cp:lastModifiedBy>Helen Griffin</cp:lastModifiedBy>
  <cp:revision>162</cp:revision>
  <cp:lastPrinted>2019-03-04T15:01:28Z</cp:lastPrinted>
  <dcterms:created xsi:type="dcterms:W3CDTF">2016-04-27T09:46:12Z</dcterms:created>
  <dcterms:modified xsi:type="dcterms:W3CDTF">2024-01-11T15:22:46Z</dcterms:modified>
</cp:coreProperties>
</file>