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quicktime"/>
  <Default Extension="tif" ContentType="image/tiff"/>
  <Default Extension="png" ContentType="image/png"/>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70" r:id="rId3"/>
    <p:sldId id="271" r:id="rId4"/>
    <p:sldId id="272" r:id="rId5"/>
    <p:sldId id="273" r:id="rId6"/>
    <p:sldId id="274" r:id="rId7"/>
    <p:sldId id="275" r:id="rId8"/>
    <p:sldId id="276" r:id="rId9"/>
    <p:sldId id="277" r:id="rId10"/>
    <p:sldId id="278" r:id="rId11"/>
    <p:sldId id="280" r:id="rId12"/>
    <p:sldId id="279" r:id="rId13"/>
    <p:sldId id="281" r:id="rId14"/>
    <p:sldId id="257" r:id="rId15"/>
    <p:sldId id="258" r:id="rId16"/>
    <p:sldId id="259" r:id="rId17"/>
    <p:sldId id="260" r:id="rId18"/>
    <p:sldId id="261" r:id="rId19"/>
    <p:sldId id="262" r:id="rId20"/>
    <p:sldId id="263" r:id="rId21"/>
    <p:sldId id="282" r:id="rId22"/>
    <p:sldId id="264" r:id="rId23"/>
    <p:sldId id="265" r:id="rId24"/>
    <p:sldId id="266" r:id="rId25"/>
    <p:sldId id="267" r:id="rId26"/>
    <p:sldId id="268" r:id="rId27"/>
    <p:sldId id="26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2"/>
    <p:restoredTop sz="86336"/>
  </p:normalViewPr>
  <p:slideViewPr>
    <p:cSldViewPr snapToGrid="0" snapToObjects="1">
      <p:cViewPr>
        <p:scale>
          <a:sx n="86" d="100"/>
          <a:sy n="86" d="100"/>
        </p:scale>
        <p:origin x="1824" y="464"/>
      </p:cViewPr>
      <p:guideLst>
        <p:guide orient="horz" pos="2160"/>
        <p:guide pos="2880"/>
      </p:guideLst>
    </p:cSldViewPr>
  </p:slideViewPr>
  <p:outlineViewPr>
    <p:cViewPr>
      <p:scale>
        <a:sx n="33" d="100"/>
        <a:sy n="33" d="100"/>
      </p:scale>
      <p:origin x="0" y="-528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A7A2E-9751-4B4D-858B-B947134C0DCD}" type="datetimeFigureOut">
              <a:rPr lang="en-US" smtClean="0"/>
              <a:t>8/14/23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2D0F2E-AD8F-CC45-8427-9ABB0AC11649}" type="slidenum">
              <a:rPr lang="en-US" smtClean="0"/>
              <a:t>‹#›</a:t>
            </a:fld>
            <a:endParaRPr lang="en-US"/>
          </a:p>
        </p:txBody>
      </p:sp>
    </p:spTree>
    <p:extLst>
      <p:ext uri="{BB962C8B-B14F-4D97-AF65-F5344CB8AC3E}">
        <p14:creationId xmlns:p14="http://schemas.microsoft.com/office/powerpoint/2010/main" val="126053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F80F3-8C97-834F-B533-6590D00846AB}" type="datetimeFigureOut">
              <a:rPr lang="en-US" smtClean="0"/>
              <a:t>8/14/23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B242F-E153-C24F-9DAD-259178CBCB94}" type="slidenum">
              <a:rPr lang="en-US" smtClean="0"/>
              <a:t>‹#›</a:t>
            </a:fld>
            <a:endParaRPr lang="en-US"/>
          </a:p>
        </p:txBody>
      </p:sp>
    </p:spTree>
    <p:extLst>
      <p:ext uri="{BB962C8B-B14F-4D97-AF65-F5344CB8AC3E}">
        <p14:creationId xmlns:p14="http://schemas.microsoft.com/office/powerpoint/2010/main" val="195726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a:t>
            </a:fld>
            <a:endParaRPr lang="en-US"/>
          </a:p>
        </p:txBody>
      </p:sp>
    </p:spTree>
    <p:extLst>
      <p:ext uri="{BB962C8B-B14F-4D97-AF65-F5344CB8AC3E}">
        <p14:creationId xmlns:p14="http://schemas.microsoft.com/office/powerpoint/2010/main" val="82105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a:t>
            </a:r>
            <a:r>
              <a:rPr lang="en-US" dirty="0" err="1" smtClean="0"/>
              <a:t>commons.wikimedia.org</a:t>
            </a:r>
            <a:r>
              <a:rPr lang="en-US" dirty="0" smtClean="0"/>
              <a:t>/wiki/File:Rosenstrasse_Denkmal_3.jpg</a:t>
            </a:r>
          </a:p>
          <a:p>
            <a:r>
              <a:rPr lang="en-US" dirty="0" smtClean="0"/>
              <a:t>Manfred </a:t>
            </a:r>
            <a:r>
              <a:rPr lang="en-US" dirty="0" err="1" smtClean="0"/>
              <a:t>Brückels</a:t>
            </a:r>
            <a:r>
              <a:rPr lang="en-US" dirty="0" smtClean="0"/>
              <a:t>, CC BY-SA 3.0 &lt;https://</a:t>
            </a:r>
            <a:r>
              <a:rPr lang="en-US" dirty="0" err="1" smtClean="0"/>
              <a:t>creativecommons.org</a:t>
            </a:r>
            <a:r>
              <a:rPr lang="en-US" dirty="0" smtClean="0"/>
              <a:t>/licenses/by-</a:t>
            </a:r>
            <a:r>
              <a:rPr lang="en-US" dirty="0" err="1" smtClean="0"/>
              <a:t>sa</a:t>
            </a:r>
            <a:r>
              <a:rPr lang="en-US" dirty="0" smtClean="0"/>
              <a:t>/3.0&gt;, via Wikimedia Commons</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21</a:t>
            </a:fld>
            <a:endParaRPr lang="en-US"/>
          </a:p>
        </p:txBody>
      </p:sp>
    </p:spTree>
    <p:extLst>
      <p:ext uri="{BB962C8B-B14F-4D97-AF65-F5344CB8AC3E}">
        <p14:creationId xmlns:p14="http://schemas.microsoft.com/office/powerpoint/2010/main" val="47533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St</a:t>
            </a:r>
            <a:r>
              <a:rPr lang="en-US" baseline="0" dirty="0" smtClean="0"/>
              <a:t> Catherine’s RC Primary, Sheffield</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27</a:t>
            </a:fld>
            <a:endParaRPr lang="en-US"/>
          </a:p>
        </p:txBody>
      </p:sp>
    </p:spTree>
    <p:extLst>
      <p:ext uri="{BB962C8B-B14F-4D97-AF65-F5344CB8AC3E}">
        <p14:creationId xmlns:p14="http://schemas.microsoft.com/office/powerpoint/2010/main" val="128521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B242F-E153-C24F-9DAD-259178CBCB94}" type="slidenum">
              <a:rPr lang="en-US" smtClean="0"/>
              <a:t>2</a:t>
            </a:fld>
            <a:endParaRPr lang="en-US"/>
          </a:p>
        </p:txBody>
      </p:sp>
    </p:spTree>
    <p:extLst>
      <p:ext uri="{BB962C8B-B14F-4D97-AF65-F5344CB8AC3E}">
        <p14:creationId xmlns:p14="http://schemas.microsoft.com/office/powerpoint/2010/main" val="295396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Key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Blue: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Germany, Italy,(Axis powers)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Green: Britain, France (allies)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Red: Denmark, Poland (occupied)</a:t>
            </a:r>
          </a:p>
          <a:p>
            <a:endParaRPr lang="en-US" dirty="0"/>
          </a:p>
        </p:txBody>
      </p:sp>
      <p:sp>
        <p:nvSpPr>
          <p:cNvPr id="4" name="Slide Number Placeholder 3"/>
          <p:cNvSpPr>
            <a:spLocks noGrp="1"/>
          </p:cNvSpPr>
          <p:nvPr>
            <p:ph type="sldNum" sz="quarter" idx="5"/>
          </p:nvPr>
        </p:nvSpPr>
        <p:spPr/>
        <p:txBody>
          <a:bodyPr/>
          <a:lstStyle/>
          <a:p>
            <a:fld id="{CC1B242F-E153-C24F-9DAD-259178CBCB94}" type="slidenum">
              <a:rPr lang="en-US" smtClean="0"/>
              <a:t>3</a:t>
            </a:fld>
            <a:endParaRPr lang="en-US"/>
          </a:p>
        </p:txBody>
      </p:sp>
    </p:spTree>
    <p:extLst>
      <p:ext uri="{BB962C8B-B14F-4D97-AF65-F5344CB8AC3E}">
        <p14:creationId xmlns:p14="http://schemas.microsoft.com/office/powerpoint/2010/main" val="215560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t>
            </a:r>
            <a:r>
              <a:rPr lang="en-US" dirty="0" smtClean="0"/>
              <a:t>Wikimedia </a:t>
            </a:r>
            <a:r>
              <a:rPr lang="en-US" dirty="0"/>
              <a:t>commons </a:t>
            </a:r>
          </a:p>
          <a:p>
            <a:r>
              <a:rPr lang="en-GB" sz="1200" b="0" i="0" u="none" strike="noStrike" kern="1200" dirty="0">
                <a:solidFill>
                  <a:schemeClr val="tx1"/>
                </a:solidFill>
                <a:effectLst/>
                <a:latin typeface="+mn-lt"/>
                <a:ea typeface="+mn-ea"/>
                <a:cs typeface="+mn-cs"/>
                <a:hlinkClick r:id="rId3" tooltip="w:en:Creative Commons"/>
              </a:rPr>
              <a:t>Creative Commons</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u="none" strike="noStrike" kern="1200" dirty="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license</a:t>
            </a:r>
          </a:p>
          <a:p>
            <a:r>
              <a:rPr lang="en-GB" sz="1200" b="0" i="0" u="none" strike="noStrike" kern="1200" dirty="0" smtClean="0">
                <a:solidFill>
                  <a:schemeClr val="tx1"/>
                </a:solidFill>
                <a:effectLst/>
                <a:latin typeface="+mn-lt"/>
                <a:ea typeface="+mn-ea"/>
                <a:cs typeface="+mn-cs"/>
              </a:rPr>
              <a:t>Voice: Rob </a:t>
            </a:r>
            <a:r>
              <a:rPr lang="en-GB" sz="1200" b="0" i="0" u="none" strike="noStrike" kern="1200" dirty="0" err="1" smtClean="0">
                <a:solidFill>
                  <a:schemeClr val="tx1"/>
                </a:solidFill>
                <a:effectLst/>
                <a:latin typeface="+mn-lt"/>
                <a:ea typeface="+mn-ea"/>
                <a:cs typeface="+mn-cs"/>
              </a:rPr>
              <a:t>Unwin</a:t>
            </a:r>
            <a:r>
              <a:rPr lang="en-GB" sz="1200" b="0" i="0" u="none" strike="noStrike" kern="1200" dirty="0" smtClean="0">
                <a:solidFill>
                  <a:schemeClr val="tx1"/>
                </a:solidFill>
                <a:effectLst/>
                <a:latin typeface="+mn-lt"/>
                <a:ea typeface="+mn-ea"/>
                <a:cs typeface="+mn-cs"/>
              </a:rPr>
              <a:t>,</a:t>
            </a:r>
            <a:r>
              <a:rPr lang="en-GB" sz="1200" b="0" i="0" u="none" strike="noStrike" kern="1200" baseline="0" dirty="0" smtClean="0">
                <a:solidFill>
                  <a:schemeClr val="tx1"/>
                </a:solidFill>
                <a:effectLst/>
                <a:latin typeface="+mn-lt"/>
                <a:ea typeface="+mn-ea"/>
                <a:cs typeface="+mn-cs"/>
              </a:rPr>
              <a:t> DECSY recording</a:t>
            </a:r>
            <a:endParaRPr lang="en-US" dirty="0"/>
          </a:p>
        </p:txBody>
      </p:sp>
      <p:sp>
        <p:nvSpPr>
          <p:cNvPr id="4" name="Slide Number Placeholder 3"/>
          <p:cNvSpPr>
            <a:spLocks noGrp="1"/>
          </p:cNvSpPr>
          <p:nvPr>
            <p:ph type="sldNum" sz="quarter" idx="5"/>
          </p:nvPr>
        </p:nvSpPr>
        <p:spPr/>
        <p:txBody>
          <a:bodyPr/>
          <a:lstStyle/>
          <a:p>
            <a:fld id="{CC1B242F-E153-C24F-9DAD-259178CBCB94}" type="slidenum">
              <a:rPr lang="en-US" smtClean="0"/>
              <a:t>6</a:t>
            </a:fld>
            <a:endParaRPr lang="en-US"/>
          </a:p>
        </p:txBody>
      </p:sp>
    </p:spTree>
    <p:extLst>
      <p:ext uri="{BB962C8B-B14F-4D97-AF65-F5344CB8AC3E}">
        <p14:creationId xmlns:p14="http://schemas.microsoft.com/office/powerpoint/2010/main" val="122396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DECSY</a:t>
            </a:r>
          </a:p>
          <a:p>
            <a:r>
              <a:rPr lang="en-US" baseline="0" dirty="0" smtClean="0"/>
              <a:t>Actor: Dominic </a:t>
            </a:r>
            <a:r>
              <a:rPr lang="en-US" baseline="0" dirty="0" err="1" smtClean="0"/>
              <a:t>Unwin</a:t>
            </a:r>
            <a:r>
              <a:rPr lang="en-US" baseline="0" dirty="0" smtClean="0"/>
              <a:t>, DECSY recording</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11</a:t>
            </a:fld>
            <a:endParaRPr lang="en-US"/>
          </a:p>
        </p:txBody>
      </p:sp>
    </p:spTree>
    <p:extLst>
      <p:ext uri="{BB962C8B-B14F-4D97-AF65-F5344CB8AC3E}">
        <p14:creationId xmlns:p14="http://schemas.microsoft.com/office/powerpoint/2010/main" val="317876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Sejr typed</a:t>
            </a:r>
            <a:r>
              <a:rPr lang="en-US" baseline="0" dirty="0"/>
              <a:t> this out 25 times and rode his bicycle to the homes of his town's most influential citizens (mayor, bankers, doctors, journalists) and stuffed the 10 Commandments into their letter boxes. Before long his Ten Commandments would be passed from hand to hand and eventually become sacred to the Danes as they waged their national resistance.</a:t>
            </a:r>
            <a:endParaRPr lang="en-US" dirty="0"/>
          </a:p>
        </p:txBody>
      </p:sp>
      <p:sp>
        <p:nvSpPr>
          <p:cNvPr id="4" name="Slide Number Placeholder 3"/>
          <p:cNvSpPr>
            <a:spLocks noGrp="1"/>
          </p:cNvSpPr>
          <p:nvPr>
            <p:ph type="sldNum" sz="quarter" idx="5"/>
          </p:nvPr>
        </p:nvSpPr>
        <p:spPr/>
        <p:txBody>
          <a:bodyPr/>
          <a:lstStyle/>
          <a:p>
            <a:fld id="{CC1B242F-E153-C24F-9DAD-259178CBCB94}" type="slidenum">
              <a:rPr lang="en-US" smtClean="0"/>
              <a:t>12</a:t>
            </a:fld>
            <a:endParaRPr lang="en-US"/>
          </a:p>
        </p:txBody>
      </p:sp>
    </p:spTree>
    <p:extLst>
      <p:ext uri="{BB962C8B-B14F-4D97-AF65-F5344CB8AC3E}">
        <p14:creationId xmlns:p14="http://schemas.microsoft.com/office/powerpoint/2010/main" val="670680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clicking on the link doesn’t work on your computer please copy and paste the link into your browser:</a:t>
            </a:r>
            <a:r>
              <a:rPr lang="en-US" baseline="0" dirty="0" smtClean="0"/>
              <a:t> </a:t>
            </a:r>
            <a:r>
              <a:rPr lang="en-US" dirty="0" smtClean="0"/>
              <a:t>https://</a:t>
            </a:r>
            <a:r>
              <a:rPr lang="en-US" dirty="0" err="1" smtClean="0"/>
              <a:t>www.youtube.com</a:t>
            </a:r>
            <a:r>
              <a:rPr lang="en-US" dirty="0" smtClean="0"/>
              <a:t>/</a:t>
            </a:r>
            <a:r>
              <a:rPr lang="en-US" dirty="0" err="1" smtClean="0"/>
              <a:t>watch?v</a:t>
            </a:r>
            <a:r>
              <a:rPr lang="en-US" dirty="0" smtClean="0"/>
              <a:t>=mD5xKALhnxg</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13</a:t>
            </a:fld>
            <a:endParaRPr lang="en-US"/>
          </a:p>
        </p:txBody>
      </p:sp>
    </p:spTree>
    <p:extLst>
      <p:ext uri="{BB962C8B-B14F-4D97-AF65-F5344CB8AC3E}">
        <p14:creationId xmlns:p14="http://schemas.microsoft.com/office/powerpoint/2010/main" val="42782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B242F-E153-C24F-9DAD-259178CBCB94}" type="slidenum">
              <a:rPr lang="en-US" smtClean="0"/>
              <a:t>16</a:t>
            </a:fld>
            <a:endParaRPr lang="en-US"/>
          </a:p>
        </p:txBody>
      </p:sp>
    </p:spTree>
    <p:extLst>
      <p:ext uri="{BB962C8B-B14F-4D97-AF65-F5344CB8AC3E}">
        <p14:creationId xmlns:p14="http://schemas.microsoft.com/office/powerpoint/2010/main" val="400272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B242F-E153-C24F-9DAD-259178CBCB94}" type="slidenum">
              <a:rPr lang="en-US" smtClean="0"/>
              <a:t>18</a:t>
            </a:fld>
            <a:endParaRPr lang="en-US"/>
          </a:p>
        </p:txBody>
      </p:sp>
    </p:spTree>
    <p:extLst>
      <p:ext uri="{BB962C8B-B14F-4D97-AF65-F5344CB8AC3E}">
        <p14:creationId xmlns:p14="http://schemas.microsoft.com/office/powerpoint/2010/main" val="2266531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63729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419929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425637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359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359362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66534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428711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282798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28151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153100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C1D858-51B1-354F-986E-92DDAFA5DA6D}" type="datetimeFigureOut">
              <a:rPr lang="en-US" smtClean="0"/>
              <a:pPr/>
              <a:t>8/14/23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CAAB54F-1B84-4E45-B5F9-6664E027E366}" type="slidenum">
              <a:rPr lang="en-US" smtClean="0"/>
              <a:pPr/>
              <a:t>‹#›</a:t>
            </a:fld>
            <a:endParaRPr lang="en-US"/>
          </a:p>
        </p:txBody>
      </p:sp>
    </p:spTree>
    <p:extLst>
      <p:ext uri="{BB962C8B-B14F-4D97-AF65-F5344CB8AC3E}">
        <p14:creationId xmlns:p14="http://schemas.microsoft.com/office/powerpoint/2010/main" val="1391343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2134"/>
            <a:ext cx="8229600" cy="83550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lower case banne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09042"/>
            <a:ext cx="9144000" cy="748958"/>
          </a:xfrm>
          <a:prstGeom prst="rect">
            <a:avLst/>
          </a:prstGeom>
        </p:spPr>
      </p:pic>
    </p:spTree>
    <p:extLst>
      <p:ext uri="{BB962C8B-B14F-4D97-AF65-F5344CB8AC3E}">
        <p14:creationId xmlns:p14="http://schemas.microsoft.com/office/powerpoint/2010/main" val="355416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png"/><Relationship Id="rId1" Type="http://schemas.microsoft.com/office/2007/relationships/media" Target="../media/media2.MOV"/><Relationship Id="rId2" Type="http://schemas.openxmlformats.org/officeDocument/2006/relationships/video" Target="../media/media2.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mD5xKALhnx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6"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531"/>
            <a:ext cx="7772400" cy="1849348"/>
          </a:xfrm>
        </p:spPr>
        <p:txBody>
          <a:bodyPr/>
          <a:lstStyle/>
          <a:p>
            <a:r>
              <a:rPr lang="en-US" dirty="0" smtClean="0"/>
              <a:t>Non-violent </a:t>
            </a:r>
            <a:r>
              <a:rPr lang="en-US" dirty="0"/>
              <a:t>Action: A Force for Change</a:t>
            </a:r>
          </a:p>
        </p:txBody>
      </p:sp>
      <p:sp>
        <p:nvSpPr>
          <p:cNvPr id="3" name="Subtitle 2"/>
          <p:cNvSpPr>
            <a:spLocks noGrp="1"/>
          </p:cNvSpPr>
          <p:nvPr>
            <p:ph type="subTitle" idx="1"/>
          </p:nvPr>
        </p:nvSpPr>
        <p:spPr/>
        <p:txBody>
          <a:bodyPr>
            <a:normAutofit/>
          </a:bodyPr>
          <a:lstStyle/>
          <a:p>
            <a:r>
              <a:rPr lang="en-US" dirty="0"/>
              <a:t>Case study lesson: </a:t>
            </a:r>
          </a:p>
          <a:p>
            <a:r>
              <a:rPr lang="en-US" dirty="0"/>
              <a:t>WW2: Resistance to Nazis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607" y="2393879"/>
            <a:ext cx="1003300" cy="1003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255" y="1694234"/>
            <a:ext cx="1700347" cy="2402590"/>
          </a:xfrm>
          <a:prstGeom prst="rect">
            <a:avLst/>
          </a:prstGeom>
        </p:spPr>
      </p:pic>
    </p:spTree>
    <p:extLst>
      <p:ext uri="{BB962C8B-B14F-4D97-AF65-F5344CB8AC3E}">
        <p14:creationId xmlns:p14="http://schemas.microsoft.com/office/powerpoint/2010/main" val="185469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D1D0F-1EC8-FA41-B82E-8CB72A2C7ED6}"/>
              </a:ext>
            </a:extLst>
          </p:cNvPr>
          <p:cNvSpPr>
            <a:spLocks noGrp="1"/>
          </p:cNvSpPr>
          <p:nvPr>
            <p:ph type="title"/>
          </p:nvPr>
        </p:nvSpPr>
        <p:spPr>
          <a:xfrm>
            <a:off x="457200" y="301538"/>
            <a:ext cx="8229600" cy="835504"/>
          </a:xfrm>
        </p:spPr>
        <p:txBody>
          <a:bodyPr>
            <a:normAutofit fontScale="90000"/>
          </a:bodyPr>
          <a:lstStyle/>
          <a:p>
            <a:r>
              <a:rPr lang="en-US" dirty="0"/>
              <a:t>Danish Resistance 1940 – 10 Commandments of Arne Sejr</a:t>
            </a:r>
          </a:p>
        </p:txBody>
      </p:sp>
      <p:sp>
        <p:nvSpPr>
          <p:cNvPr id="3" name="Content Placeholder 2">
            <a:extLst>
              <a:ext uri="{FF2B5EF4-FFF2-40B4-BE49-F238E27FC236}">
                <a16:creationId xmlns:a16="http://schemas.microsoft.com/office/drawing/2014/main" xmlns="" id="{8903E7BD-0285-5741-9D8D-574473BDEE38}"/>
              </a:ext>
            </a:extLst>
          </p:cNvPr>
          <p:cNvSpPr>
            <a:spLocks noGrp="1"/>
          </p:cNvSpPr>
          <p:nvPr>
            <p:ph idx="1"/>
          </p:nvPr>
        </p:nvSpPr>
        <p:spPr>
          <a:xfrm>
            <a:off x="457200" y="1358678"/>
            <a:ext cx="8229600" cy="4767485"/>
          </a:xfrm>
        </p:spPr>
        <p:txBody>
          <a:bodyPr>
            <a:normAutofit fontScale="92500" lnSpcReduction="20000"/>
          </a:bodyPr>
          <a:lstStyle/>
          <a:p>
            <a:r>
              <a:rPr lang="en-US" dirty="0"/>
              <a:t>When the Germans invaded Denmark, Arne Sejr was a 17 year old schoolboy</a:t>
            </a:r>
          </a:p>
          <a:p>
            <a:r>
              <a:rPr lang="en-US" dirty="0"/>
              <a:t>He was shocked by how friendly people were being to the newly arrived soldiers.</a:t>
            </a:r>
          </a:p>
          <a:p>
            <a:r>
              <a:rPr lang="en-US" dirty="0"/>
              <a:t>The local newspaper carried the king’s message telling everyone to behave like good Danes and he wondered what a ‘good Dane’ was. </a:t>
            </a:r>
          </a:p>
          <a:p>
            <a:r>
              <a:rPr lang="en-US" dirty="0"/>
              <a:t>He asked himself ‘How does a good Dane behave in a situation like this, when his country is occupied by an enemy?’</a:t>
            </a:r>
          </a:p>
        </p:txBody>
      </p:sp>
    </p:spTree>
    <p:extLst>
      <p:ext uri="{BB962C8B-B14F-4D97-AF65-F5344CB8AC3E}">
        <p14:creationId xmlns:p14="http://schemas.microsoft.com/office/powerpoint/2010/main" val="132974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66"/>
            <a:ext cx="8229600" cy="835504"/>
          </a:xfrm>
        </p:spPr>
        <p:txBody>
          <a:bodyPr/>
          <a:lstStyle/>
          <a:p>
            <a:r>
              <a:rPr lang="en-US" dirty="0" smtClean="0"/>
              <a:t>Arne Sejr</a:t>
            </a:r>
            <a:endParaRPr lang="en-US" dirty="0"/>
          </a:p>
        </p:txBody>
      </p:sp>
      <p:pic>
        <p:nvPicPr>
          <p:cNvPr id="4" name="Sejr 10 Commandment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068552"/>
            <a:ext cx="8045450" cy="4525963"/>
          </a:xfrm>
        </p:spPr>
      </p:pic>
    </p:spTree>
    <p:extLst>
      <p:ext uri="{BB962C8B-B14F-4D97-AF65-F5344CB8AC3E}">
        <p14:creationId xmlns:p14="http://schemas.microsoft.com/office/powerpoint/2010/main" val="55215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A58C5-E81D-6E4B-B3AC-6E25AF48EA56}"/>
              </a:ext>
            </a:extLst>
          </p:cNvPr>
          <p:cNvSpPr>
            <a:spLocks noGrp="1"/>
          </p:cNvSpPr>
          <p:nvPr>
            <p:ph type="title"/>
          </p:nvPr>
        </p:nvSpPr>
        <p:spPr>
          <a:xfrm>
            <a:off x="457200" y="301538"/>
            <a:ext cx="8229600" cy="835504"/>
          </a:xfrm>
        </p:spPr>
        <p:txBody>
          <a:bodyPr/>
          <a:lstStyle/>
          <a:p>
            <a:r>
              <a:rPr lang="en-US" dirty="0"/>
              <a:t>Ten Commandments for Danes	</a:t>
            </a:r>
          </a:p>
        </p:txBody>
      </p:sp>
      <p:sp>
        <p:nvSpPr>
          <p:cNvPr id="3" name="Content Placeholder 2">
            <a:extLst>
              <a:ext uri="{FF2B5EF4-FFF2-40B4-BE49-F238E27FC236}">
                <a16:creationId xmlns:a16="http://schemas.microsoft.com/office/drawing/2014/main" xmlns="" id="{BCE7FE5F-43AE-8E4F-A5DC-19DB93EDAD19}"/>
              </a:ext>
            </a:extLst>
          </p:cNvPr>
          <p:cNvSpPr>
            <a:spLocks noGrp="1"/>
          </p:cNvSpPr>
          <p:nvPr>
            <p:ph idx="1"/>
          </p:nvPr>
        </p:nvSpPr>
        <p:spPr>
          <a:xfrm>
            <a:off x="457200" y="1137042"/>
            <a:ext cx="8229600" cy="4989121"/>
          </a:xfrm>
        </p:spPr>
        <p:txBody>
          <a:bodyPr>
            <a:normAutofit fontScale="77500" lnSpcReduction="20000"/>
          </a:bodyPr>
          <a:lstStyle/>
          <a:p>
            <a:pPr marL="514350" indent="-514350">
              <a:buFont typeface="+mj-lt"/>
              <a:buAutoNum type="arabicPeriod"/>
            </a:pPr>
            <a:r>
              <a:rPr lang="en-US" dirty="0"/>
              <a:t>You must not go to work in Germany and Norway.</a:t>
            </a:r>
          </a:p>
          <a:p>
            <a:pPr marL="514350" indent="-514350">
              <a:buFont typeface="+mj-lt"/>
              <a:buAutoNum type="arabicPeriod"/>
            </a:pPr>
            <a:r>
              <a:rPr lang="en-US" dirty="0"/>
              <a:t>You shall do a bad job for the Germans.</a:t>
            </a:r>
          </a:p>
          <a:p>
            <a:pPr marL="514350" indent="-514350">
              <a:buFont typeface="+mj-lt"/>
              <a:buAutoNum type="arabicPeriod"/>
            </a:pPr>
            <a:r>
              <a:rPr lang="en-US" dirty="0"/>
              <a:t>You shall work slowly for the Germans.</a:t>
            </a:r>
          </a:p>
          <a:p>
            <a:pPr marL="514350" indent="-514350">
              <a:buFont typeface="+mj-lt"/>
              <a:buAutoNum type="arabicPeriod"/>
            </a:pPr>
            <a:r>
              <a:rPr lang="en-US" dirty="0"/>
              <a:t>You shall destroy important machines and tools.</a:t>
            </a:r>
          </a:p>
          <a:p>
            <a:pPr marL="514350" indent="-514350">
              <a:buFont typeface="+mj-lt"/>
              <a:buAutoNum type="arabicPeriod"/>
            </a:pPr>
            <a:r>
              <a:rPr lang="en-US" dirty="0"/>
              <a:t>You shall destroy everything which may be of benefit to the Germans.</a:t>
            </a:r>
          </a:p>
          <a:p>
            <a:pPr marL="514350" indent="-514350">
              <a:buFont typeface="+mj-lt"/>
              <a:buAutoNum type="arabicPeriod"/>
            </a:pPr>
            <a:r>
              <a:rPr lang="en-US" dirty="0"/>
              <a:t>You shall delay all transport.</a:t>
            </a:r>
          </a:p>
          <a:p>
            <a:pPr marL="514350" indent="-514350">
              <a:buFont typeface="+mj-lt"/>
              <a:buAutoNum type="arabicPeriod"/>
            </a:pPr>
            <a:r>
              <a:rPr lang="en-US" dirty="0"/>
              <a:t>You shall boycott German and Italian films and papers.</a:t>
            </a:r>
          </a:p>
          <a:p>
            <a:pPr marL="514350" indent="-514350">
              <a:buFont typeface="+mj-lt"/>
              <a:buAutoNum type="arabicPeriod"/>
            </a:pPr>
            <a:r>
              <a:rPr lang="en-US" dirty="0"/>
              <a:t>You must not shop at Nazis’ stores.</a:t>
            </a:r>
          </a:p>
          <a:p>
            <a:pPr marL="514350" indent="-514350">
              <a:buFont typeface="+mj-lt"/>
              <a:buAutoNum type="arabicPeriod"/>
            </a:pPr>
            <a:r>
              <a:rPr lang="en-US" dirty="0"/>
              <a:t>You shall treat traitors for what they are worth.</a:t>
            </a:r>
          </a:p>
          <a:p>
            <a:pPr marL="514350" indent="-514350">
              <a:buFont typeface="+mj-lt"/>
              <a:buAutoNum type="arabicPeriod"/>
            </a:pPr>
            <a:r>
              <a:rPr lang="en-US" dirty="0"/>
              <a:t> Y</a:t>
            </a:r>
            <a:r>
              <a:rPr lang="en-US" dirty="0" smtClean="0"/>
              <a:t>ou </a:t>
            </a:r>
            <a:r>
              <a:rPr lang="en-US" dirty="0"/>
              <a:t>shall protect anyone chased by the Germans</a:t>
            </a:r>
          </a:p>
          <a:p>
            <a:pPr marL="0" indent="0">
              <a:buNone/>
            </a:pPr>
            <a:r>
              <a:rPr lang="en-US" dirty="0"/>
              <a:t>Join the struggle for the freedom of Denmark!</a:t>
            </a:r>
          </a:p>
        </p:txBody>
      </p:sp>
    </p:spTree>
    <p:extLst>
      <p:ext uri="{BB962C8B-B14F-4D97-AF65-F5344CB8AC3E}">
        <p14:creationId xmlns:p14="http://schemas.microsoft.com/office/powerpoint/2010/main" val="4067186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Force More Powerful film</a:t>
            </a:r>
            <a:endParaRPr lang="en-US" dirty="0"/>
          </a:p>
        </p:txBody>
      </p:sp>
      <p:sp>
        <p:nvSpPr>
          <p:cNvPr id="3" name="Content Placeholder 2"/>
          <p:cNvSpPr>
            <a:spLocks noGrp="1"/>
          </p:cNvSpPr>
          <p:nvPr>
            <p:ph idx="1"/>
          </p:nvPr>
        </p:nvSpPr>
        <p:spPr/>
        <p:txBody>
          <a:bodyPr/>
          <a:lstStyle/>
          <a:p>
            <a:r>
              <a:rPr lang="en-US" smtClean="0">
                <a:hlinkClick r:id="rId3"/>
              </a:rPr>
              <a:t>Danish Resistance</a:t>
            </a:r>
            <a:endParaRPr lang="en-US"/>
          </a:p>
        </p:txBody>
      </p:sp>
    </p:spTree>
    <p:extLst>
      <p:ext uri="{BB962C8B-B14F-4D97-AF65-F5344CB8AC3E}">
        <p14:creationId xmlns:p14="http://schemas.microsoft.com/office/powerpoint/2010/main" val="676873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Rosenstrasse Protest</a:t>
            </a:r>
          </a:p>
        </p:txBody>
      </p:sp>
    </p:spTree>
    <p:extLst>
      <p:ext uri="{BB962C8B-B14F-4D97-AF65-F5344CB8AC3E}">
        <p14:creationId xmlns:p14="http://schemas.microsoft.com/office/powerpoint/2010/main" val="120071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2120"/>
            <a:ext cx="8229600" cy="5624043"/>
          </a:xfrm>
        </p:spPr>
        <p:txBody>
          <a:bodyPr>
            <a:normAutofit/>
          </a:bodyPr>
          <a:lstStyle/>
          <a:p>
            <a:pPr algn="just"/>
            <a:r>
              <a:rPr lang="en-GB" dirty="0">
                <a:latin typeface="+mj-lt"/>
              </a:rPr>
              <a:t>Rosenstrasse is the true story of German women who rescued their husbands from deportation and death in early 1943. </a:t>
            </a:r>
          </a:p>
          <a:p>
            <a:pPr algn="just"/>
            <a:r>
              <a:rPr lang="en-GB" dirty="0">
                <a:latin typeface="+mj-lt"/>
              </a:rPr>
              <a:t>Swept up from their forced labour jobs in what was meant to be the Final Roundup in the national capital, 1700-2000 Jews, mostly men married to non-Jewish women, were separated from the 6000 other victims of the Gestapo and SS and herded into Rosenstrasse 2-4, a welfare office for the Jewish community in central Berlin. </a:t>
            </a:r>
            <a:endParaRPr lang="en-GB" dirty="0">
              <a:effectLst/>
              <a:latin typeface="+mj-lt"/>
            </a:endParaRPr>
          </a:p>
        </p:txBody>
      </p:sp>
    </p:spTree>
    <p:extLst>
      <p:ext uri="{BB962C8B-B14F-4D97-AF65-F5344CB8AC3E}">
        <p14:creationId xmlns:p14="http://schemas.microsoft.com/office/powerpoint/2010/main" val="418911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9206"/>
            <a:ext cx="8229600" cy="5756957"/>
          </a:xfrm>
        </p:spPr>
        <p:txBody>
          <a:bodyPr>
            <a:normAutofit fontScale="92500" lnSpcReduction="20000"/>
          </a:bodyPr>
          <a:lstStyle/>
          <a:p>
            <a:pPr algn="just"/>
            <a:r>
              <a:rPr lang="en-GB" dirty="0"/>
              <a:t>Because these Jews had German relatives, many of them highly connected, Adolf Eichmann hoped that segregating them from the others would convince family members that their loved ones were being sent to labour camps rather than to more ominous destinations in occupied Poland. </a:t>
            </a:r>
          </a:p>
          <a:p>
            <a:pPr algn="just"/>
            <a:r>
              <a:rPr lang="en-GB" dirty="0"/>
              <a:t>Normally, those arrested remained in custody for two days before being loaded onto trains for the East. Before that could happen in this case, however, wives and other relatives got wind of what was happening and appeared at the Rosenstrasse address, first in ones and twos, and then in ever-growing numbers.</a:t>
            </a:r>
          </a:p>
        </p:txBody>
      </p:sp>
    </p:spTree>
    <p:extLst>
      <p:ext uri="{BB962C8B-B14F-4D97-AF65-F5344CB8AC3E}">
        <p14:creationId xmlns:p14="http://schemas.microsoft.com/office/powerpoint/2010/main" val="3838240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280"/>
            <a:ext cx="8229600" cy="5697884"/>
          </a:xfrm>
        </p:spPr>
        <p:txBody>
          <a:bodyPr>
            <a:normAutofit fontScale="70000" lnSpcReduction="20000"/>
          </a:bodyPr>
          <a:lstStyle/>
          <a:p>
            <a:r>
              <a:rPr lang="en-GB" dirty="0"/>
              <a:t>Perhaps as many as six thousand participated in the protest, although not all at the same time. Women demanded back their husbands, day after day, for a week.</a:t>
            </a:r>
            <a:br>
              <a:rPr lang="en-GB" dirty="0"/>
            </a:br>
            <a:endParaRPr lang="en-GB" dirty="0"/>
          </a:p>
          <a:p>
            <a:r>
              <a:rPr lang="en-GB" dirty="0"/>
              <a:t>Unarmed, unorganized, and leaderless, they faced down the most brutal forces at the disposal of the Third Reich. </a:t>
            </a:r>
            <a:br>
              <a:rPr lang="en-GB" dirty="0"/>
            </a:br>
            <a:endParaRPr lang="en-GB" dirty="0"/>
          </a:p>
          <a:p>
            <a:r>
              <a:rPr lang="en-GB" dirty="0"/>
              <a:t>Goebbels was District Leader of Berlin and was anxious to have it racially cleansed. He was also in charge of the nation's public morale. On both counts he was worried about the possible repercussions of the women's actions. Rather than inviting more open dissent by shooting the women down in the streets and fearful of jeopardizing the secrecy of the Final Solution, Goebbels with Hitler's agreement, released the Rosenstrasse prisoners and also ordered the return of twenty-five of them already sent to Auschwitz.</a:t>
            </a:r>
          </a:p>
        </p:txBody>
      </p:sp>
    </p:spTree>
    <p:extLst>
      <p:ext uri="{BB962C8B-B14F-4D97-AF65-F5344CB8AC3E}">
        <p14:creationId xmlns:p14="http://schemas.microsoft.com/office/powerpoint/2010/main" val="1299148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To both men, the decision was a mere postponement of the inevitable. But they were mistaken. Almost all of those released survived the war. </a:t>
            </a:r>
          </a:p>
          <a:p>
            <a:r>
              <a:rPr lang="en-GB" dirty="0"/>
              <a:t>The women won an astonishing victory over the forces of destruction. </a:t>
            </a:r>
          </a:p>
        </p:txBody>
      </p:sp>
    </p:spTree>
    <p:extLst>
      <p:ext uri="{BB962C8B-B14F-4D97-AF65-F5344CB8AC3E}">
        <p14:creationId xmlns:p14="http://schemas.microsoft.com/office/powerpoint/2010/main" val="328986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Rosenstrasse Memorial</a:t>
            </a:r>
          </a:p>
        </p:txBody>
      </p:sp>
    </p:spTree>
    <p:extLst>
      <p:ext uri="{BB962C8B-B14F-4D97-AF65-F5344CB8AC3E}">
        <p14:creationId xmlns:p14="http://schemas.microsoft.com/office/powerpoint/2010/main" val="402773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AAA2A-DFB4-5A49-BF8A-615F657172A4}"/>
              </a:ext>
            </a:extLst>
          </p:cNvPr>
          <p:cNvSpPr>
            <a:spLocks noGrp="1"/>
          </p:cNvSpPr>
          <p:nvPr>
            <p:ph type="title"/>
          </p:nvPr>
        </p:nvSpPr>
        <p:spPr/>
        <p:txBody>
          <a:bodyPr/>
          <a:lstStyle/>
          <a:p>
            <a:r>
              <a:rPr lang="en-US" dirty="0"/>
              <a:t>Argument in Role</a:t>
            </a:r>
          </a:p>
        </p:txBody>
      </p:sp>
      <p:sp>
        <p:nvSpPr>
          <p:cNvPr id="3" name="Content Placeholder 2">
            <a:extLst>
              <a:ext uri="{FF2B5EF4-FFF2-40B4-BE49-F238E27FC236}">
                <a16:creationId xmlns:a16="http://schemas.microsoft.com/office/drawing/2014/main" xmlns="" id="{70AF5C0B-8CD2-2C4C-B69B-CB040D1C622C}"/>
              </a:ext>
            </a:extLst>
          </p:cNvPr>
          <p:cNvSpPr>
            <a:spLocks noGrp="1"/>
          </p:cNvSpPr>
          <p:nvPr>
            <p:ph idx="1"/>
          </p:nvPr>
        </p:nvSpPr>
        <p:spPr/>
        <p:txBody>
          <a:bodyPr/>
          <a:lstStyle/>
          <a:p>
            <a:r>
              <a:rPr lang="en-GB" b="1" dirty="0"/>
              <a:t>Who would make a better doctor?</a:t>
            </a:r>
            <a:r>
              <a:rPr lang="en-GB" dirty="0"/>
              <a:t> A frog or a </a:t>
            </a:r>
            <a:r>
              <a:rPr lang="en-GB" dirty="0" smtClean="0"/>
              <a:t>cat?</a:t>
            </a:r>
            <a:endParaRPr lang="en-GB" dirty="0"/>
          </a:p>
          <a:p>
            <a:endParaRPr lang="en-GB" dirty="0"/>
          </a:p>
          <a:p>
            <a:r>
              <a:rPr lang="en-GB" b="1" dirty="0"/>
              <a:t>Who would make a better teacher?</a:t>
            </a:r>
            <a:r>
              <a:rPr lang="en-GB" dirty="0"/>
              <a:t> A snake or an </a:t>
            </a:r>
            <a:r>
              <a:rPr lang="en-GB" dirty="0" smtClean="0"/>
              <a:t>elephant?</a:t>
            </a:r>
            <a:endParaRPr lang="en-US" dirty="0"/>
          </a:p>
        </p:txBody>
      </p:sp>
    </p:spTree>
    <p:extLst>
      <p:ext uri="{BB962C8B-B14F-4D97-AF65-F5344CB8AC3E}">
        <p14:creationId xmlns:p14="http://schemas.microsoft.com/office/powerpoint/2010/main" val="7585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8742"/>
            <a:ext cx="8229600" cy="5727421"/>
          </a:xfrm>
        </p:spPr>
        <p:txBody>
          <a:bodyPr>
            <a:normAutofit fontScale="85000" lnSpcReduction="10000"/>
          </a:bodyPr>
          <a:lstStyle/>
          <a:p>
            <a:r>
              <a:rPr lang="en-GB" dirty="0"/>
              <a:t>Rosentrasse runs between Hakescher Markt and </a:t>
            </a:r>
            <a:r>
              <a:rPr lang="en-GB" dirty="0" smtClean="0"/>
              <a:t>Alexanderplatz in Berlin. </a:t>
            </a:r>
            <a:r>
              <a:rPr lang="en-GB" dirty="0"/>
              <a:t>It is one of these small roads and you walk by without knowing what happened there before. But this it the place where you can see the Block of Women where the Old Synagogue used to stand before the Second World War.</a:t>
            </a:r>
            <a:endParaRPr lang="en-GB" dirty="0">
              <a:effectLst/>
            </a:endParaRPr>
          </a:p>
          <a:p>
            <a:pPr marL="0" indent="0">
              <a:buNone/>
            </a:pPr>
            <a:endParaRPr lang="en-GB" dirty="0"/>
          </a:p>
          <a:p>
            <a:r>
              <a:rPr lang="en-GB" dirty="0"/>
              <a:t>Block der Frauen, Block of Women in German, is the work of Ingeborg Hunzinger, a East German sculptor that created the memorial to those women who took a part in the Rosentrasse Protest. It was erected back in 1995 not far from the site of where the protest happened in 1943.</a:t>
            </a:r>
            <a:endParaRPr lang="en-GB" dirty="0">
              <a:effectLst/>
            </a:endParaRPr>
          </a:p>
          <a:p>
            <a:pPr marL="0" indent="0">
              <a:buNone/>
            </a:pPr>
            <a:endParaRPr lang="en-GB" dirty="0"/>
          </a:p>
        </p:txBody>
      </p:sp>
    </p:spTree>
    <p:extLst>
      <p:ext uri="{BB962C8B-B14F-4D97-AF65-F5344CB8AC3E}">
        <p14:creationId xmlns:p14="http://schemas.microsoft.com/office/powerpoint/2010/main" val="2359647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Block der Frauen</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4223" y="1417638"/>
            <a:ext cx="6034617" cy="4525963"/>
          </a:xfrm>
        </p:spPr>
      </p:pic>
    </p:spTree>
    <p:extLst>
      <p:ext uri="{BB962C8B-B14F-4D97-AF65-F5344CB8AC3E}">
        <p14:creationId xmlns:p14="http://schemas.microsoft.com/office/powerpoint/2010/main" val="984823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8742"/>
            <a:ext cx="8229600" cy="5727421"/>
          </a:xfrm>
        </p:spPr>
        <p:txBody>
          <a:bodyPr>
            <a:normAutofit fontScale="92500" lnSpcReduction="10000"/>
          </a:bodyPr>
          <a:lstStyle/>
          <a:p>
            <a:r>
              <a:rPr lang="en-GB" dirty="0"/>
              <a:t>Ingeborg Hunzinger first proposed the memorials to the city councils of East and West Berlin in the late 1980s. But, even though the councils agreed with the helping out with a portion of the construction cost, Ingeborg Hunzinger bore most of the expense herself. </a:t>
            </a:r>
            <a:endParaRPr lang="en-GB" dirty="0">
              <a:effectLst/>
            </a:endParaRPr>
          </a:p>
          <a:p>
            <a:pPr marL="0" indent="0">
              <a:buNone/>
            </a:pPr>
            <a:endParaRPr lang="en-GB" dirty="0"/>
          </a:p>
          <a:p>
            <a:r>
              <a:rPr lang="en-GB" dirty="0"/>
              <a:t>And Ingeborg Hunzinger is glad that she did the memorial since the Rosentrasse Protest was such an important </a:t>
            </a:r>
            <a:r>
              <a:rPr lang="en-GB" dirty="0" smtClean="0"/>
              <a:t>event in the </a:t>
            </a:r>
            <a:r>
              <a:rPr lang="en-GB" dirty="0"/>
              <a:t>history of Berlin and most people don’t even know it happened.</a:t>
            </a:r>
          </a:p>
        </p:txBody>
      </p:sp>
    </p:spTree>
    <p:extLst>
      <p:ext uri="{BB962C8B-B14F-4D97-AF65-F5344CB8AC3E}">
        <p14:creationId xmlns:p14="http://schemas.microsoft.com/office/powerpoint/2010/main" val="3727070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5498"/>
            <a:ext cx="8229600" cy="5520665"/>
          </a:xfrm>
        </p:spPr>
        <p:txBody>
          <a:bodyPr>
            <a:normAutofit fontScale="92500" lnSpcReduction="10000"/>
          </a:bodyPr>
          <a:lstStyle/>
          <a:p>
            <a:r>
              <a:rPr lang="en-GB" i="1" dirty="0"/>
              <a:t>The strength of civil disobedience, the </a:t>
            </a:r>
            <a:r>
              <a:rPr lang="en-GB" i="1" dirty="0" smtClean="0"/>
              <a:t>vigour </a:t>
            </a:r>
            <a:r>
              <a:rPr lang="en-GB" i="1" dirty="0"/>
              <a:t>of love overcomes the violence of dictatorship; Give us our men back; Women were standing here, defeating death; Jewish men were free.</a:t>
            </a:r>
            <a:endParaRPr lang="en-GB" i="1" dirty="0">
              <a:effectLst/>
            </a:endParaRPr>
          </a:p>
          <a:p>
            <a:pPr marL="0" indent="0">
              <a:buNone/>
            </a:pPr>
            <a:endParaRPr lang="en-GB" dirty="0"/>
          </a:p>
          <a:p>
            <a:r>
              <a:rPr lang="en-GB" dirty="0"/>
              <a:t>This is what is written in German on this memorial made of reddish sandstone together with Jewish symbols and </a:t>
            </a:r>
            <a:r>
              <a:rPr lang="en-GB" dirty="0" smtClean="0"/>
              <a:t>characters.</a:t>
            </a:r>
          </a:p>
          <a:p>
            <a:pPr marL="0" indent="0">
              <a:buNone/>
            </a:pPr>
            <a:endParaRPr lang="en-GB" dirty="0" smtClean="0"/>
          </a:p>
          <a:p>
            <a:r>
              <a:rPr lang="en-GB" dirty="0" smtClean="0"/>
              <a:t>These portray not just </a:t>
            </a:r>
            <a:r>
              <a:rPr lang="en-GB" dirty="0"/>
              <a:t>desperation and </a:t>
            </a:r>
            <a:r>
              <a:rPr lang="en-GB" dirty="0" smtClean="0"/>
              <a:t>fear but also </a:t>
            </a:r>
            <a:r>
              <a:rPr lang="en-GB" dirty="0"/>
              <a:t>the cohesion and unity of the remaining Jews against the Nazi Regime.</a:t>
            </a:r>
            <a:endParaRPr lang="en-GB" dirty="0">
              <a:effectLst/>
            </a:endParaRPr>
          </a:p>
          <a:p>
            <a:endParaRPr lang="en-GB" dirty="0"/>
          </a:p>
        </p:txBody>
      </p:sp>
    </p:spTree>
    <p:extLst>
      <p:ext uri="{BB962C8B-B14F-4D97-AF65-F5344CB8AC3E}">
        <p14:creationId xmlns:p14="http://schemas.microsoft.com/office/powerpoint/2010/main" val="205996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378"/>
            <a:ext cx="8229600" cy="1314260"/>
          </a:xfrm>
        </p:spPr>
        <p:txBody>
          <a:bodyPr>
            <a:normAutofit fontScale="90000"/>
          </a:bodyPr>
          <a:lstStyle/>
          <a:p>
            <a:r>
              <a:rPr lang="en-GB" b="1" dirty="0">
                <a:solidFill>
                  <a:srgbClr val="971A81"/>
                </a:solidFill>
                <a:latin typeface="Calibri (Body)"/>
                <a:cs typeface="Arial" panose="020B0604020202020204" pitchFamily="34" charset="0"/>
              </a:rPr>
              <a:t>Holocaust Memorial Day 2020</a:t>
            </a:r>
            <a:r>
              <a:rPr lang="en-GB" dirty="0">
                <a:latin typeface="Calibri (Body)"/>
                <a:cs typeface="Arial" panose="020B0604020202020204" pitchFamily="34" charset="0"/>
              </a:rPr>
              <a:t/>
            </a:r>
            <a:br>
              <a:rPr lang="en-GB" dirty="0">
                <a:latin typeface="Calibri (Body)"/>
                <a:cs typeface="Arial" panose="020B0604020202020204" pitchFamily="34" charset="0"/>
              </a:rPr>
            </a:br>
            <a:r>
              <a:rPr lang="en-GB" b="1" dirty="0">
                <a:solidFill>
                  <a:srgbClr val="971A81"/>
                </a:solidFill>
                <a:latin typeface="Calibri (Body)"/>
                <a:cs typeface="Arial" panose="020B0604020202020204" pitchFamily="34" charset="0"/>
              </a:rPr>
              <a:t>Theme Vision '</a:t>
            </a:r>
            <a:r>
              <a:rPr lang="en-GB" b="1" dirty="0">
                <a:solidFill>
                  <a:srgbClr val="662382"/>
                </a:solidFill>
                <a:latin typeface="Calibri (Body)"/>
                <a:cs typeface="Arial" panose="020B0604020202020204" pitchFamily="34" charset="0"/>
              </a:rPr>
              <a:t>Stand Together'</a:t>
            </a:r>
            <a:endParaRPr lang="en-GB" dirty="0"/>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GB" dirty="0"/>
              <a:t>The theme for HMD 2020 is </a:t>
            </a:r>
            <a:r>
              <a:rPr lang="en-GB" b="1" dirty="0"/>
              <a:t>Stand Together</a:t>
            </a:r>
            <a:r>
              <a:rPr lang="en-GB" dirty="0"/>
              <a:t>. It explores how genocidal regimes throughout history have deliberately fractured societies by marginalising certain groups, and how these tactics can be challenged by individuals standing together with their neighbours, and speaking out against oppression.</a:t>
            </a:r>
            <a:endParaRPr lang="en-GB" dirty="0">
              <a:effectLst/>
            </a:endParaRPr>
          </a:p>
          <a:p>
            <a:pPr marL="0" indent="0">
              <a:buNone/>
            </a:pPr>
            <a:endParaRPr lang="en-GB" dirty="0"/>
          </a:p>
          <a:p>
            <a:r>
              <a:rPr lang="en-GB" dirty="0"/>
              <a:t>In the years leading up to the Holocaust, Nazi policies and propaganda deliberately encouraged divisions within German society – urging ‘Aryan’ Germans to keep themselves separate from their Jewish neighbours. The Holocaust, Nazi Persecution of other groups and each subsequent genocide, was enabled by ordinary citizens not standing with their targeted neighbours.</a:t>
            </a:r>
            <a:endParaRPr lang="en-GB" dirty="0">
              <a:effectLst/>
            </a:endParaRPr>
          </a:p>
          <a:p>
            <a:pPr marL="0" indent="0">
              <a:buNone/>
            </a:pPr>
            <a:endParaRPr lang="en-GB" dirty="0"/>
          </a:p>
        </p:txBody>
      </p:sp>
    </p:spTree>
    <p:extLst>
      <p:ext uri="{BB962C8B-B14F-4D97-AF65-F5344CB8AC3E}">
        <p14:creationId xmlns:p14="http://schemas.microsoft.com/office/powerpoint/2010/main" val="92626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382"/>
            <a:ext cx="8229600" cy="835504"/>
          </a:xfrm>
        </p:spPr>
        <p:txBody>
          <a:bodyPr>
            <a:normAutofit fontScale="90000"/>
          </a:bodyPr>
          <a:lstStyle/>
          <a:p>
            <a:r>
              <a:rPr lang="en-GB" b="1" dirty="0">
                <a:solidFill>
                  <a:srgbClr val="971A81"/>
                </a:solidFill>
                <a:latin typeface="Calibri (Body)"/>
                <a:cs typeface="Arial" panose="020B0604020202020204" pitchFamily="34" charset="0"/>
              </a:rPr>
              <a:t>Holocaust Memorial Day 2020</a:t>
            </a:r>
            <a:r>
              <a:rPr lang="en-GB" dirty="0">
                <a:latin typeface="Calibri (Body)"/>
                <a:cs typeface="Arial" panose="020B0604020202020204" pitchFamily="34" charset="0"/>
              </a:rPr>
              <a:t/>
            </a:r>
            <a:br>
              <a:rPr lang="en-GB" dirty="0">
                <a:latin typeface="Calibri (Body)"/>
                <a:cs typeface="Arial" panose="020B0604020202020204" pitchFamily="34" charset="0"/>
              </a:rPr>
            </a:br>
            <a:r>
              <a:rPr lang="en-GB" b="1" dirty="0">
                <a:solidFill>
                  <a:srgbClr val="971A81"/>
                </a:solidFill>
                <a:latin typeface="Calibri (Body)"/>
                <a:cs typeface="Arial" panose="020B0604020202020204" pitchFamily="34" charset="0"/>
              </a:rPr>
              <a:t>Theme Vision '</a:t>
            </a:r>
            <a:r>
              <a:rPr lang="en-GB" b="1" dirty="0">
                <a:solidFill>
                  <a:srgbClr val="662382"/>
                </a:solidFill>
                <a:latin typeface="Calibri (Body)"/>
                <a:cs typeface="Arial" panose="020B0604020202020204" pitchFamily="34" charset="0"/>
              </a:rPr>
              <a:t>Stand Together'</a:t>
            </a:r>
            <a:endParaRPr lang="en-GB" dirty="0"/>
          </a:p>
        </p:txBody>
      </p:sp>
      <p:sp>
        <p:nvSpPr>
          <p:cNvPr id="3" name="Content Placeholder 2"/>
          <p:cNvSpPr>
            <a:spLocks noGrp="1"/>
          </p:cNvSpPr>
          <p:nvPr>
            <p:ph idx="1"/>
          </p:nvPr>
        </p:nvSpPr>
        <p:spPr>
          <a:xfrm>
            <a:off x="457200" y="1196228"/>
            <a:ext cx="8229600" cy="4929936"/>
          </a:xfrm>
        </p:spPr>
        <p:txBody>
          <a:bodyPr>
            <a:normAutofit fontScale="85000" lnSpcReduction="10000"/>
          </a:bodyPr>
          <a:lstStyle/>
          <a:p>
            <a:r>
              <a:rPr lang="en-GB" b="1" dirty="0"/>
              <a:t>Today </a:t>
            </a:r>
            <a:r>
              <a:rPr lang="en-GB" dirty="0"/>
              <a:t>there is increasing</a:t>
            </a:r>
            <a:r>
              <a:rPr lang="en-GB" b="1" dirty="0"/>
              <a:t> division</a:t>
            </a:r>
            <a:r>
              <a:rPr lang="en-GB" dirty="0"/>
              <a:t> in communities across the UK and the world. Now more than ever, we need to stand together with others in our communities in order to stop division and the </a:t>
            </a:r>
            <a:r>
              <a:rPr lang="en-GB" b="1" dirty="0"/>
              <a:t>spread of identity-based hostility</a:t>
            </a:r>
            <a:r>
              <a:rPr lang="en-GB" dirty="0"/>
              <a:t> in our society.</a:t>
            </a:r>
            <a:endParaRPr lang="en-GB" dirty="0">
              <a:effectLst/>
            </a:endParaRPr>
          </a:p>
          <a:p>
            <a:pPr marL="0" indent="0">
              <a:buNone/>
            </a:pPr>
            <a:endParaRPr lang="en-GB" dirty="0"/>
          </a:p>
          <a:p>
            <a:r>
              <a:rPr lang="en-GB" dirty="0"/>
              <a:t>HMD 2020 marks the 75th anniversary of the liberation of Auschwitz – this is a significant milestone and is made particularly poignant by the dwindling number of survivors who are able to share their testimony. It also marks the 25th anniversary of the Genocide in Bosnia.</a:t>
            </a:r>
          </a:p>
        </p:txBody>
      </p:sp>
    </p:spTree>
    <p:extLst>
      <p:ext uri="{BB962C8B-B14F-4D97-AF65-F5344CB8AC3E}">
        <p14:creationId xmlns:p14="http://schemas.microsoft.com/office/powerpoint/2010/main" val="2149419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b="1" dirty="0">
                <a:solidFill>
                  <a:srgbClr val="971A81"/>
                </a:solidFill>
                <a:latin typeface="Calibri (Body)"/>
                <a:cs typeface="Arial" panose="020B0604020202020204" pitchFamily="34" charset="0"/>
              </a:rPr>
              <a:t>Holocaust Memorial Day 2020</a:t>
            </a:r>
            <a:r>
              <a:rPr lang="en-GB" sz="2700" dirty="0">
                <a:latin typeface="Calibri (Body)"/>
                <a:cs typeface="Arial" panose="020B0604020202020204" pitchFamily="34" charset="0"/>
              </a:rPr>
              <a:t/>
            </a:r>
            <a:br>
              <a:rPr lang="en-GB" sz="2700" dirty="0">
                <a:latin typeface="Calibri (Body)"/>
                <a:cs typeface="Arial" panose="020B0604020202020204" pitchFamily="34" charset="0"/>
              </a:rPr>
            </a:br>
            <a:r>
              <a:rPr lang="en-GB" sz="2700" b="1" dirty="0">
                <a:solidFill>
                  <a:srgbClr val="971A81"/>
                </a:solidFill>
                <a:latin typeface="Calibri (Body)"/>
                <a:cs typeface="Arial" panose="020B0604020202020204" pitchFamily="34" charset="0"/>
              </a:rPr>
              <a:t>Theme Vision '</a:t>
            </a:r>
            <a:r>
              <a:rPr lang="en-GB" sz="2700" b="1" dirty="0">
                <a:solidFill>
                  <a:srgbClr val="662382"/>
                </a:solidFill>
                <a:latin typeface="Calibri (Body)"/>
                <a:cs typeface="Arial" panose="020B0604020202020204" pitchFamily="34" charset="0"/>
              </a:rPr>
              <a:t>Stand Together'</a:t>
            </a:r>
            <a:endParaRPr lang="en-GB" sz="2700" dirty="0">
              <a:latin typeface="Calibri (Body)"/>
              <a:cs typeface="Arial" panose="020B0604020202020204" pitchFamily="34" charset="0"/>
            </a:endParaRPr>
          </a:p>
        </p:txBody>
      </p:sp>
      <p:sp>
        <p:nvSpPr>
          <p:cNvPr id="3" name="Content Placeholder 2"/>
          <p:cNvSpPr>
            <a:spLocks noGrp="1"/>
          </p:cNvSpPr>
          <p:nvPr>
            <p:ph idx="1"/>
          </p:nvPr>
        </p:nvSpPr>
        <p:spPr/>
        <p:txBody>
          <a:bodyPr>
            <a:normAutofit lnSpcReduction="10000"/>
          </a:bodyPr>
          <a:lstStyle/>
          <a:p>
            <a:pPr marL="0" indent="0">
              <a:buNone/>
            </a:pPr>
            <a:endParaRPr lang="en-GB" dirty="0"/>
          </a:p>
          <a:p>
            <a:pPr marL="0" indent="0">
              <a:buNone/>
            </a:pPr>
            <a:endParaRPr lang="en-GB" dirty="0"/>
          </a:p>
          <a:p>
            <a:pPr marL="0" indent="0">
              <a:buNone/>
            </a:pPr>
            <a:endParaRPr lang="en-GB" dirty="0"/>
          </a:p>
          <a:p>
            <a:pPr marL="0" indent="0" algn="ctr">
              <a:buNone/>
            </a:pPr>
            <a:r>
              <a:rPr lang="en-GB" dirty="0"/>
              <a:t>Rosenstrasse</a:t>
            </a:r>
          </a:p>
          <a:p>
            <a:pPr marL="0" indent="0">
              <a:buNone/>
            </a:pPr>
            <a:endParaRPr lang="en-GB" dirty="0"/>
          </a:p>
          <a:p>
            <a:pPr marL="0" indent="0">
              <a:buNone/>
            </a:pPr>
            <a:endParaRPr lang="en-GB" dirty="0"/>
          </a:p>
          <a:p>
            <a:pPr marL="0" indent="0">
              <a:buNone/>
            </a:pPr>
            <a:endParaRPr lang="en-GB" dirty="0"/>
          </a:p>
          <a:p>
            <a:pPr marL="0" indent="0">
              <a:buNone/>
            </a:pPr>
            <a:r>
              <a:rPr lang="en-GB" dirty="0"/>
              <a:t>Key concepts…</a:t>
            </a:r>
          </a:p>
        </p:txBody>
      </p:sp>
      <p:sp>
        <p:nvSpPr>
          <p:cNvPr id="4" name="Oval 3"/>
          <p:cNvSpPr/>
          <p:nvPr/>
        </p:nvSpPr>
        <p:spPr>
          <a:xfrm>
            <a:off x="3238946" y="2989721"/>
            <a:ext cx="2666108" cy="1102594"/>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261096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846"/>
            <a:ext cx="8229600" cy="835504"/>
          </a:xfrm>
        </p:spPr>
        <p:txBody>
          <a:bodyPr/>
          <a:lstStyle/>
          <a:p>
            <a:r>
              <a:rPr lang="en-GB" dirty="0"/>
              <a:t>Example…</a:t>
            </a:r>
          </a:p>
        </p:txBody>
      </p:sp>
      <p:pic>
        <p:nvPicPr>
          <p:cNvPr id="4" name="Picture 3"/>
          <p:cNvPicPr>
            <a:picLocks noChangeAspect="1"/>
          </p:cNvPicPr>
          <p:nvPr/>
        </p:nvPicPr>
        <p:blipFill>
          <a:blip r:embed="rId3"/>
          <a:stretch>
            <a:fillRect/>
          </a:stretch>
        </p:blipFill>
        <p:spPr>
          <a:xfrm>
            <a:off x="2439584" y="1334376"/>
            <a:ext cx="3529808" cy="4706411"/>
          </a:xfrm>
          <a:prstGeom prst="rect">
            <a:avLst/>
          </a:prstGeom>
        </p:spPr>
      </p:pic>
    </p:spTree>
    <p:extLst>
      <p:ext uri="{BB962C8B-B14F-4D97-AF65-F5344CB8AC3E}">
        <p14:creationId xmlns:p14="http://schemas.microsoft.com/office/powerpoint/2010/main" val="212715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1C774-FE1D-9743-B7A1-AE02E55A2EE1}"/>
              </a:ext>
            </a:extLst>
          </p:cNvPr>
          <p:cNvSpPr>
            <a:spLocks noGrp="1"/>
          </p:cNvSpPr>
          <p:nvPr>
            <p:ph type="title"/>
          </p:nvPr>
        </p:nvSpPr>
        <p:spPr>
          <a:xfrm>
            <a:off x="457200" y="0"/>
            <a:ext cx="8229600" cy="1203737"/>
          </a:xfrm>
        </p:spPr>
        <p:txBody>
          <a:bodyPr/>
          <a:lstStyle/>
          <a:p>
            <a:r>
              <a:rPr lang="en-US" dirty="0"/>
              <a:t>1940 Map of Europe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446" y="1080210"/>
            <a:ext cx="6692234" cy="4727054"/>
          </a:xfrm>
        </p:spPr>
      </p:pic>
    </p:spTree>
    <p:extLst>
      <p:ext uri="{BB962C8B-B14F-4D97-AF65-F5344CB8AC3E}">
        <p14:creationId xmlns:p14="http://schemas.microsoft.com/office/powerpoint/2010/main" val="3947730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A903E25-BBAA-4548-9900-7E1995D2A8DC}"/>
              </a:ext>
            </a:extLst>
          </p:cNvPr>
          <p:cNvSpPr>
            <a:spLocks noGrp="1"/>
          </p:cNvSpPr>
          <p:nvPr>
            <p:ph idx="1"/>
          </p:nvPr>
        </p:nvSpPr>
        <p:spPr/>
        <p:txBody>
          <a:bodyPr/>
          <a:lstStyle/>
          <a:p>
            <a:r>
              <a:rPr lang="en-GB" dirty="0"/>
              <a:t>Is your country large or small? </a:t>
            </a:r>
          </a:p>
          <a:p>
            <a:r>
              <a:rPr lang="en-GB" dirty="0"/>
              <a:t>How far away is it from Germany? </a:t>
            </a:r>
          </a:p>
          <a:p>
            <a:r>
              <a:rPr lang="en-GB" dirty="0"/>
              <a:t>What countries do you border? </a:t>
            </a:r>
          </a:p>
          <a:p>
            <a:endParaRPr lang="en-US" dirty="0"/>
          </a:p>
        </p:txBody>
      </p:sp>
    </p:spTree>
    <p:extLst>
      <p:ext uri="{BB962C8B-B14F-4D97-AF65-F5344CB8AC3E}">
        <p14:creationId xmlns:p14="http://schemas.microsoft.com/office/powerpoint/2010/main" val="1908084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7D4DC7-63BB-B849-A7B5-67F4AB6B8D4C}"/>
              </a:ext>
            </a:extLst>
          </p:cNvPr>
          <p:cNvSpPr>
            <a:spLocks noGrp="1"/>
          </p:cNvSpPr>
          <p:nvPr>
            <p:ph idx="1"/>
          </p:nvPr>
        </p:nvSpPr>
        <p:spPr/>
        <p:txBody>
          <a:bodyPr/>
          <a:lstStyle/>
          <a:p>
            <a:r>
              <a:rPr lang="en-US" dirty="0"/>
              <a:t>In your country groups decide on your response to this question: </a:t>
            </a:r>
          </a:p>
          <a:p>
            <a:pPr marL="0" indent="0">
              <a:buNone/>
            </a:pPr>
            <a:r>
              <a:rPr lang="en-US" dirty="0"/>
              <a:t>‘Should the </a:t>
            </a:r>
            <a:r>
              <a:rPr lang="en-US" dirty="0" smtClean="0"/>
              <a:t>Axis </a:t>
            </a:r>
            <a:r>
              <a:rPr lang="en-US" dirty="0"/>
              <a:t>powers (Germany and Italy) be in control of Europe?’</a:t>
            </a:r>
          </a:p>
          <a:p>
            <a:pPr marL="0" indent="0">
              <a:buNone/>
            </a:pPr>
            <a:r>
              <a:rPr lang="en-US" dirty="0"/>
              <a:t>Be ready to justify your position.</a:t>
            </a:r>
          </a:p>
        </p:txBody>
      </p:sp>
    </p:spTree>
    <p:extLst>
      <p:ext uri="{BB962C8B-B14F-4D97-AF65-F5344CB8AC3E}">
        <p14:creationId xmlns:p14="http://schemas.microsoft.com/office/powerpoint/2010/main" val="297685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70E61-8180-7345-B408-E4AA8E1C9A36}"/>
              </a:ext>
            </a:extLst>
          </p:cNvPr>
          <p:cNvSpPr>
            <a:spLocks noGrp="1"/>
          </p:cNvSpPr>
          <p:nvPr>
            <p:ph type="title"/>
          </p:nvPr>
        </p:nvSpPr>
        <p:spPr/>
        <p:txBody>
          <a:bodyPr>
            <a:normAutofit/>
          </a:bodyPr>
          <a:lstStyle/>
          <a:p>
            <a:r>
              <a:rPr lang="en-US" dirty="0"/>
              <a:t>Germany invades your country!</a:t>
            </a:r>
          </a:p>
        </p:txBody>
      </p:sp>
      <p:sp>
        <p:nvSpPr>
          <p:cNvPr id="3" name="Content Placeholder 2">
            <a:extLst>
              <a:ext uri="{FF2B5EF4-FFF2-40B4-BE49-F238E27FC236}">
                <a16:creationId xmlns:a16="http://schemas.microsoft.com/office/drawing/2014/main" xmlns="" id="{E912AE1F-5771-024F-9029-1401108B92F1}"/>
              </a:ext>
            </a:extLst>
          </p:cNvPr>
          <p:cNvSpPr>
            <a:spLocks noGrp="1"/>
          </p:cNvSpPr>
          <p:nvPr>
            <p:ph idx="1"/>
          </p:nvPr>
        </p:nvSpPr>
        <p:spPr/>
        <p:txBody>
          <a:bodyPr/>
          <a:lstStyle/>
          <a:p>
            <a:r>
              <a:rPr lang="en-US" dirty="0"/>
              <a:t>Wireless radio announcement</a:t>
            </a:r>
          </a:p>
        </p:txBody>
      </p:sp>
      <p:pic>
        <p:nvPicPr>
          <p:cNvPr id="5" name="Picture 4">
            <a:extLst>
              <a:ext uri="{FF2B5EF4-FFF2-40B4-BE49-F238E27FC236}">
                <a16:creationId xmlns:a16="http://schemas.microsoft.com/office/drawing/2014/main" xmlns="" id="{704F3D8C-16B5-8844-82D6-AD786BA92A50}"/>
              </a:ext>
            </a:extLst>
          </p:cNvPr>
          <p:cNvPicPr>
            <a:picLocks noChangeAspect="1"/>
          </p:cNvPicPr>
          <p:nvPr/>
        </p:nvPicPr>
        <p:blipFill>
          <a:blip r:embed="rId5"/>
          <a:stretch>
            <a:fillRect/>
          </a:stretch>
        </p:blipFill>
        <p:spPr>
          <a:xfrm>
            <a:off x="2423885" y="2291641"/>
            <a:ext cx="4537529" cy="3278215"/>
          </a:xfrm>
          <a:prstGeom prst="rect">
            <a:avLst/>
          </a:prstGeom>
        </p:spPr>
      </p:pic>
      <p:pic>
        <p:nvPicPr>
          <p:cNvPr id="7" name="Recorded Sound">
            <a:hlinkClick r:id="" action="ppaction://media"/>
            <a:extLst>
              <a:ext uri="{FF2B5EF4-FFF2-40B4-BE49-F238E27FC236}">
                <a16:creationId xmlns:a16="http://schemas.microsoft.com/office/drawing/2014/main" xmlns="" id="{60523750-3F53-F34E-BF37-54DBD9EDD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060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48DF8-6545-1745-BBD2-87E4D68CB646}"/>
              </a:ext>
            </a:extLst>
          </p:cNvPr>
          <p:cNvSpPr>
            <a:spLocks noGrp="1"/>
          </p:cNvSpPr>
          <p:nvPr>
            <p:ph type="title"/>
          </p:nvPr>
        </p:nvSpPr>
        <p:spPr/>
        <p:txBody>
          <a:bodyPr/>
          <a:lstStyle/>
          <a:p>
            <a:r>
              <a:rPr lang="en-US" dirty="0"/>
              <a:t>Role play</a:t>
            </a:r>
          </a:p>
        </p:txBody>
      </p:sp>
      <p:sp>
        <p:nvSpPr>
          <p:cNvPr id="3" name="Content Placeholder 2">
            <a:extLst>
              <a:ext uri="{FF2B5EF4-FFF2-40B4-BE49-F238E27FC236}">
                <a16:creationId xmlns:a16="http://schemas.microsoft.com/office/drawing/2014/main" xmlns="" id="{53EA96AD-9193-4C4D-BB83-0236A9C33F78}"/>
              </a:ext>
            </a:extLst>
          </p:cNvPr>
          <p:cNvSpPr>
            <a:spLocks noGrp="1"/>
          </p:cNvSpPr>
          <p:nvPr>
            <p:ph idx="1"/>
          </p:nvPr>
        </p:nvSpPr>
        <p:spPr/>
        <p:txBody>
          <a:bodyPr/>
          <a:lstStyle/>
          <a:p>
            <a:r>
              <a:rPr lang="en-US" dirty="0"/>
              <a:t>Imagine you are a family that has just heard this news. Role play what happens when you hear it.</a:t>
            </a:r>
          </a:p>
          <a:p>
            <a:r>
              <a:rPr lang="en-US" dirty="0"/>
              <a:t>Create a freeze frame of part of your scenario and be prepared to answer questions about what you are doing, thinking and feeling.</a:t>
            </a:r>
          </a:p>
        </p:txBody>
      </p:sp>
    </p:spTree>
    <p:extLst>
      <p:ext uri="{BB962C8B-B14F-4D97-AF65-F5344CB8AC3E}">
        <p14:creationId xmlns:p14="http://schemas.microsoft.com/office/powerpoint/2010/main" val="383265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ED058A-0303-3740-A5D3-7E64D2FF0722}"/>
              </a:ext>
            </a:extLst>
          </p:cNvPr>
          <p:cNvSpPr>
            <a:spLocks noGrp="1"/>
          </p:cNvSpPr>
          <p:nvPr>
            <p:ph type="title"/>
          </p:nvPr>
        </p:nvSpPr>
        <p:spPr/>
        <p:txBody>
          <a:bodyPr>
            <a:normAutofit fontScale="90000"/>
          </a:bodyPr>
          <a:lstStyle/>
          <a:p>
            <a:r>
              <a:rPr lang="en-US" dirty="0"/>
              <a:t>Account by Fred Galliene of his experience of the invasion of Guernsey 30 June 1940</a:t>
            </a:r>
          </a:p>
        </p:txBody>
      </p:sp>
      <p:sp>
        <p:nvSpPr>
          <p:cNvPr id="3" name="Content Placeholder 2">
            <a:extLst>
              <a:ext uri="{FF2B5EF4-FFF2-40B4-BE49-F238E27FC236}">
                <a16:creationId xmlns:a16="http://schemas.microsoft.com/office/drawing/2014/main" xmlns="" id="{AF8E2AEA-AD3F-D84D-BAEC-6647A66683C6}"/>
              </a:ext>
            </a:extLst>
          </p:cNvPr>
          <p:cNvSpPr>
            <a:spLocks noGrp="1"/>
          </p:cNvSpPr>
          <p:nvPr>
            <p:ph idx="1"/>
          </p:nvPr>
        </p:nvSpPr>
        <p:spPr/>
        <p:txBody>
          <a:bodyPr/>
          <a:lstStyle/>
          <a:p>
            <a:endParaRPr lang="en-US" dirty="0"/>
          </a:p>
          <a:p>
            <a:r>
              <a:rPr lang="en-US" dirty="0"/>
              <a:t>Write your own diary entry, imagining  that what happened when your country was invaded. Describe what you did, how you felt and what you thought.</a:t>
            </a:r>
          </a:p>
        </p:txBody>
      </p:sp>
    </p:spTree>
    <p:extLst>
      <p:ext uri="{BB962C8B-B14F-4D97-AF65-F5344CB8AC3E}">
        <p14:creationId xmlns:p14="http://schemas.microsoft.com/office/powerpoint/2010/main" val="342794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49F7-B384-C443-8EDB-F8B920F3E659}"/>
              </a:ext>
            </a:extLst>
          </p:cNvPr>
          <p:cNvSpPr>
            <a:spLocks noGrp="1"/>
          </p:cNvSpPr>
          <p:nvPr>
            <p:ph type="title"/>
          </p:nvPr>
        </p:nvSpPr>
        <p:spPr/>
        <p:txBody>
          <a:bodyPr/>
          <a:lstStyle/>
          <a:p>
            <a:r>
              <a:rPr lang="en-US" dirty="0"/>
              <a:t>Nazi anti-Jewish Decrees</a:t>
            </a:r>
          </a:p>
        </p:txBody>
      </p:sp>
      <p:sp>
        <p:nvSpPr>
          <p:cNvPr id="3" name="Content Placeholder 2">
            <a:extLst>
              <a:ext uri="{FF2B5EF4-FFF2-40B4-BE49-F238E27FC236}">
                <a16:creationId xmlns:a16="http://schemas.microsoft.com/office/drawing/2014/main" xmlns="" id="{49A99D2F-6EAD-8844-8C43-EBC7A6B2843A}"/>
              </a:ext>
            </a:extLst>
          </p:cNvPr>
          <p:cNvSpPr>
            <a:spLocks noGrp="1"/>
          </p:cNvSpPr>
          <p:nvPr>
            <p:ph idx="1"/>
          </p:nvPr>
        </p:nvSpPr>
        <p:spPr/>
        <p:txBody>
          <a:bodyPr/>
          <a:lstStyle/>
          <a:p>
            <a:r>
              <a:rPr lang="en-US" dirty="0"/>
              <a:t>In your family groups read the list of anti-Jewish decrees made by the Nazis.</a:t>
            </a:r>
          </a:p>
          <a:p>
            <a:r>
              <a:rPr lang="en-US" dirty="0"/>
              <a:t>Discuss what you could do to resist the occupation and the anti-Jewish decrees.</a:t>
            </a:r>
          </a:p>
          <a:p>
            <a:r>
              <a:rPr lang="en-US" dirty="0"/>
              <a:t>Be ready to share one of your ideas with the rest of the class.</a:t>
            </a:r>
          </a:p>
        </p:txBody>
      </p:sp>
    </p:spTree>
    <p:extLst>
      <p:ext uri="{BB962C8B-B14F-4D97-AF65-F5344CB8AC3E}">
        <p14:creationId xmlns:p14="http://schemas.microsoft.com/office/powerpoint/2010/main" val="2428134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1371</Words>
  <Application>Microsoft Macintosh PowerPoint</Application>
  <PresentationFormat>On-screen Show (4:3)</PresentationFormat>
  <Paragraphs>112</Paragraphs>
  <Slides>27</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Calibri (Body)</vt:lpstr>
      <vt:lpstr>Franklin Gothic Medium</vt:lpstr>
      <vt:lpstr>Arial</vt:lpstr>
      <vt:lpstr>Office Theme</vt:lpstr>
      <vt:lpstr>Non-violent Action: A Force for Change</vt:lpstr>
      <vt:lpstr>Argument in Role</vt:lpstr>
      <vt:lpstr>1940 Map of Europe</vt:lpstr>
      <vt:lpstr>PowerPoint Presentation</vt:lpstr>
      <vt:lpstr>PowerPoint Presentation</vt:lpstr>
      <vt:lpstr>Germany invades your country!</vt:lpstr>
      <vt:lpstr>Role play</vt:lpstr>
      <vt:lpstr>Account by Fred Galliene of his experience of the invasion of Guernsey 30 June 1940</vt:lpstr>
      <vt:lpstr>Nazi anti-Jewish Decrees</vt:lpstr>
      <vt:lpstr>Danish Resistance 1940 – 10 Commandments of Arne Sejr</vt:lpstr>
      <vt:lpstr>Arne Sejr</vt:lpstr>
      <vt:lpstr>Ten Commandments for Danes </vt:lpstr>
      <vt:lpstr>A Force More Powerful film</vt:lpstr>
      <vt:lpstr>Rosenstrasse Protest</vt:lpstr>
      <vt:lpstr>PowerPoint Presentation</vt:lpstr>
      <vt:lpstr>PowerPoint Presentation</vt:lpstr>
      <vt:lpstr>PowerPoint Presentation</vt:lpstr>
      <vt:lpstr>PowerPoint Presentation</vt:lpstr>
      <vt:lpstr>Rosenstrasse Memorial</vt:lpstr>
      <vt:lpstr>PowerPoint Presentation</vt:lpstr>
      <vt:lpstr>Block der Frauen</vt:lpstr>
      <vt:lpstr>PowerPoint Presentation</vt:lpstr>
      <vt:lpstr>PowerPoint Presentation</vt:lpstr>
      <vt:lpstr>Holocaust Memorial Day 2020 Theme Vision 'Stand Together'</vt:lpstr>
      <vt:lpstr>Holocaust Memorial Day 2020 Theme Vision 'Stand Together'</vt:lpstr>
      <vt:lpstr>Holocaust Memorial Day 2020 Theme Vision 'Stand Together'</vt:lpstr>
      <vt:lpstr>Example…</vt:lpstr>
    </vt:vector>
  </TitlesOfParts>
  <Company>user</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user</dc:creator>
  <cp:lastModifiedBy>Microsoft Office User</cp:lastModifiedBy>
  <cp:revision>76</cp:revision>
  <cp:lastPrinted>2019-03-04T15:01:28Z</cp:lastPrinted>
  <dcterms:created xsi:type="dcterms:W3CDTF">2016-04-27T09:46:12Z</dcterms:created>
  <dcterms:modified xsi:type="dcterms:W3CDTF">2023-08-14T14:53:57Z</dcterms:modified>
</cp:coreProperties>
</file>