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68" r:id="rId3"/>
    <p:sldId id="269" r:id="rId4"/>
    <p:sldId id="260" r:id="rId5"/>
    <p:sldId id="270" r:id="rId6"/>
    <p:sldId id="261" r:id="rId7"/>
    <p:sldId id="271" r:id="rId8"/>
    <p:sldId id="272" r:id="rId9"/>
    <p:sldId id="273" r:id="rId10"/>
    <p:sldId id="280" r:id="rId11"/>
    <p:sldId id="265" r:id="rId12"/>
    <p:sldId id="266" r:id="rId13"/>
    <p:sldId id="262" r:id="rId14"/>
    <p:sldId id="264" r:id="rId15"/>
    <p:sldId id="281" r:id="rId16"/>
    <p:sldId id="285" r:id="rId17"/>
    <p:sldId id="282" r:id="rId18"/>
    <p:sldId id="283" r:id="rId19"/>
    <p:sldId id="274" r:id="rId20"/>
    <p:sldId id="275" r:id="rId21"/>
    <p:sldId id="276" r:id="rId22"/>
    <p:sldId id="277" r:id="rId23"/>
    <p:sldId id="278" r:id="rId24"/>
    <p:sldId id="267" r:id="rId25"/>
    <p:sldId id="284" r:id="rId26"/>
    <p:sldId id="293" r:id="rId27"/>
    <p:sldId id="279" r:id="rId28"/>
    <p:sldId id="29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06"/>
    <p:restoredTop sz="87688" autoAdjust="0"/>
  </p:normalViewPr>
  <p:slideViewPr>
    <p:cSldViewPr snapToGrid="0" snapToObjects="1">
      <p:cViewPr>
        <p:scale>
          <a:sx n="112" d="100"/>
          <a:sy n="112" d="100"/>
        </p:scale>
        <p:origin x="840"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68" d="100"/>
          <a:sy n="68" d="100"/>
        </p:scale>
        <p:origin x="-4128" y="-7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7A7A2E-9751-4B4D-858B-B947134C0DCD}" type="datetimeFigureOut">
              <a:rPr lang="en-US" smtClean="0"/>
              <a:t>8/14/23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2D0F2E-AD8F-CC45-8427-9ABB0AC11649}" type="slidenum">
              <a:rPr lang="en-US" smtClean="0"/>
              <a:t>‹#›</a:t>
            </a:fld>
            <a:endParaRPr lang="en-US" dirty="0"/>
          </a:p>
        </p:txBody>
      </p:sp>
    </p:spTree>
    <p:extLst>
      <p:ext uri="{BB962C8B-B14F-4D97-AF65-F5344CB8AC3E}">
        <p14:creationId xmlns:p14="http://schemas.microsoft.com/office/powerpoint/2010/main" val="126053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F80F3-8C97-834F-B533-6590D00846AB}" type="datetimeFigureOut">
              <a:rPr lang="en-US" smtClean="0"/>
              <a:t>8/14/23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B242F-E153-C24F-9DAD-259178CBCB94}" type="slidenum">
              <a:rPr lang="en-US" smtClean="0"/>
              <a:t>‹#›</a:t>
            </a:fld>
            <a:endParaRPr lang="en-US" dirty="0"/>
          </a:p>
        </p:txBody>
      </p:sp>
    </p:spTree>
    <p:extLst>
      <p:ext uri="{BB962C8B-B14F-4D97-AF65-F5344CB8AC3E}">
        <p14:creationId xmlns:p14="http://schemas.microsoft.com/office/powerpoint/2010/main" val="195726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lickr.com/photos/debbcollins/3729286864/in/photostrea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treetalk.co.uk/map"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a:t>
            </a:fld>
            <a:endParaRPr lang="en-US" dirty="0"/>
          </a:p>
        </p:txBody>
      </p:sp>
    </p:spTree>
    <p:extLst>
      <p:ext uri="{BB962C8B-B14F-4D97-AF65-F5344CB8AC3E}">
        <p14:creationId xmlns:p14="http://schemas.microsoft.com/office/powerpoint/2010/main" val="82105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65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470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Photo © Robin Stott (cc-by-sa/2.0) https://www.geograph.org.uk/reuse.php?id=3574491</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Showing pavement damage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15</a:t>
            </a:fld>
            <a:endParaRPr lang="en-US" dirty="0"/>
          </a:p>
        </p:txBody>
      </p:sp>
    </p:spTree>
    <p:extLst>
      <p:ext uri="{BB962C8B-B14F-4D97-AF65-F5344CB8AC3E}">
        <p14:creationId xmlns:p14="http://schemas.microsoft.com/office/powerpoint/2010/main" val="75754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Photo ©debs-eye</a:t>
            </a:r>
          </a:p>
          <a:p>
            <a:endParaRPr lang="en-GB"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https://www.flickr.com/photos/debbcollins/3729286864/in/photostream/</a:t>
            </a:r>
            <a:endParaRPr lang="en-US" sz="1200" u="sng"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Diseased elm</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16</a:t>
            </a:fld>
            <a:endParaRPr lang="en-US" dirty="0"/>
          </a:p>
        </p:txBody>
      </p:sp>
    </p:spTree>
    <p:extLst>
      <p:ext uri="{BB962C8B-B14F-4D97-AF65-F5344CB8AC3E}">
        <p14:creationId xmlns:p14="http://schemas.microsoft.com/office/powerpoint/2010/main" val="663458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 Beecroft / Cottingham Road (</a:t>
            </a:r>
            <a:r>
              <a:rPr lang="en-US" baseline="0" dirty="0" smtClean="0"/>
              <a:t>cc-by-sa.2.0) </a:t>
            </a:r>
            <a:endParaRPr lang="en-US" dirty="0" smtClean="0"/>
          </a:p>
          <a:p>
            <a:r>
              <a:rPr lang="en-US" dirty="0" smtClean="0"/>
              <a:t>https://upload.wikimedia.org/wikipedia/commons/6/6e/Cottingham_Road_-_geograph.org.uk_-_1472037.jpg</a:t>
            </a:r>
          </a:p>
          <a:p>
            <a:r>
              <a:rPr lang="en-US" dirty="0" smtClean="0"/>
              <a:t>Showing</a:t>
            </a:r>
            <a:r>
              <a:rPr lang="en-US" baseline="0" dirty="0" smtClean="0"/>
              <a:t> some damage to curb</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17</a:t>
            </a:fld>
            <a:endParaRPr lang="en-US" dirty="0"/>
          </a:p>
        </p:txBody>
      </p:sp>
    </p:spTree>
    <p:extLst>
      <p:ext uri="{BB962C8B-B14F-4D97-AF65-F5344CB8AC3E}">
        <p14:creationId xmlns:p14="http://schemas.microsoft.com/office/powerpoint/2010/main" val="129062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r>
              <a:rPr lang="en-US" baseline="0" dirty="0" smtClean="0"/>
              <a:t> Helen Griffin, DECSY</a:t>
            </a:r>
          </a:p>
          <a:p>
            <a:r>
              <a:rPr lang="en-US" baseline="0" dirty="0" smtClean="0"/>
              <a:t>Showing house being shaded by tree</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18</a:t>
            </a:fld>
            <a:endParaRPr lang="en-US" dirty="0"/>
          </a:p>
        </p:txBody>
      </p:sp>
    </p:spTree>
    <p:extLst>
      <p:ext uri="{BB962C8B-B14F-4D97-AF65-F5344CB8AC3E}">
        <p14:creationId xmlns:p14="http://schemas.microsoft.com/office/powerpoint/2010/main" val="478102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r>
              <a:rPr lang="en-US" baseline="0" dirty="0" smtClean="0"/>
              <a:t> Helen Griffin, DECSY</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19</a:t>
            </a:fld>
            <a:endParaRPr lang="en-US" dirty="0"/>
          </a:p>
        </p:txBody>
      </p:sp>
    </p:spTree>
    <p:extLst>
      <p:ext uri="{BB962C8B-B14F-4D97-AF65-F5344CB8AC3E}">
        <p14:creationId xmlns:p14="http://schemas.microsoft.com/office/powerpoint/2010/main" val="32834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r>
              <a:rPr lang="en-US" baseline="0" dirty="0" smtClean="0"/>
              <a:t> Helen Griffin, DECSY</a:t>
            </a:r>
          </a:p>
        </p:txBody>
      </p:sp>
      <p:sp>
        <p:nvSpPr>
          <p:cNvPr id="4" name="Slide Number Placeholder 3"/>
          <p:cNvSpPr>
            <a:spLocks noGrp="1"/>
          </p:cNvSpPr>
          <p:nvPr>
            <p:ph type="sldNum" sz="quarter" idx="10"/>
          </p:nvPr>
        </p:nvSpPr>
        <p:spPr/>
        <p:txBody>
          <a:bodyPr/>
          <a:lstStyle/>
          <a:p>
            <a:fld id="{CC1B242F-E153-C24F-9DAD-259178CBCB94}" type="slidenum">
              <a:rPr lang="en-US" smtClean="0"/>
              <a:t>20</a:t>
            </a:fld>
            <a:endParaRPr lang="en-US" dirty="0"/>
          </a:p>
        </p:txBody>
      </p:sp>
    </p:spTree>
    <p:extLst>
      <p:ext uri="{BB962C8B-B14F-4D97-AF65-F5344CB8AC3E}">
        <p14:creationId xmlns:p14="http://schemas.microsoft.com/office/powerpoint/2010/main" val="314507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a:t>
            </a:r>
            <a:r>
              <a:rPr lang="en-US" baseline="0" dirty="0" smtClean="0"/>
              <a:t> Helen Griffin, DECSY</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21</a:t>
            </a:fld>
            <a:endParaRPr lang="en-US" dirty="0"/>
          </a:p>
        </p:txBody>
      </p:sp>
    </p:spTree>
    <p:extLst>
      <p:ext uri="{BB962C8B-B14F-4D97-AF65-F5344CB8AC3E}">
        <p14:creationId xmlns:p14="http://schemas.microsoft.com/office/powerpoint/2010/main" val="20348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dirty="0" smtClean="0"/>
              <a:t>Image:</a:t>
            </a:r>
            <a:r>
              <a:rPr lang="en-GB" baseline="0" dirty="0" smtClean="0"/>
              <a:t> Pixaby free photo: https://pixabay.com/photos/cut-tree-axe-wood-cases-strains-1716671/</a:t>
            </a:r>
          </a:p>
        </p:txBody>
      </p:sp>
      <p:sp>
        <p:nvSpPr>
          <p:cNvPr id="4" name="Slide Number Placeholder 3"/>
          <p:cNvSpPr>
            <a:spLocks noGrp="1"/>
          </p:cNvSpPr>
          <p:nvPr>
            <p:ph type="sldNum" sz="quarter" idx="10"/>
          </p:nvPr>
        </p:nvSpPr>
        <p:spPr/>
        <p:txBody>
          <a:bodyPr/>
          <a:lstStyle/>
          <a:p>
            <a:fld id="{CC1B242F-E153-C24F-9DAD-259178CBCB94}" type="slidenum">
              <a:rPr lang="en-US" smtClean="0"/>
              <a:t>22</a:t>
            </a:fld>
            <a:endParaRPr lang="en-US" dirty="0"/>
          </a:p>
        </p:txBody>
      </p:sp>
    </p:spTree>
    <p:extLst>
      <p:ext uri="{BB962C8B-B14F-4D97-AF65-F5344CB8AC3E}">
        <p14:creationId xmlns:p14="http://schemas.microsoft.com/office/powerpoint/2010/main" val="425365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Film courtesy of Jaq Pixelwitxch, </a:t>
            </a:r>
            <a:r>
              <a:rPr lang="en-US" dirty="0" err="1" smtClean="0"/>
              <a:t>Pixelwitchpictures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Film</a:t>
            </a:r>
            <a:r>
              <a:rPr lang="en-US" baseline="0" dirty="0" smtClean="0"/>
              <a:t> is embedded but if this </a:t>
            </a:r>
            <a:r>
              <a:rPr lang="en-US" baseline="0" dirty="0" err="1" smtClean="0"/>
              <a:t>doesn</a:t>
            </a:r>
            <a:r>
              <a:rPr lang="mr-IN" baseline="0" dirty="0" smtClean="0"/>
              <a:t>’</a:t>
            </a:r>
            <a:r>
              <a:rPr lang="en-US" baseline="0" dirty="0" smtClean="0"/>
              <a:t>t work on your computer find it on YouTube here: https://</a:t>
            </a:r>
            <a:r>
              <a:rPr lang="en-US" baseline="0" dirty="0" err="1" smtClean="0"/>
              <a:t>youtu.be</a:t>
            </a:r>
            <a:r>
              <a:rPr lang="en-US" baseline="0" dirty="0" smtClean="0"/>
              <a:t>/Qt61QO3eZTM  (copy and paste into </a:t>
            </a:r>
            <a:r>
              <a:rPr lang="en-US" baseline="0" smtClean="0"/>
              <a:t>your browser)</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a:t>
            </a:fld>
            <a:endParaRPr lang="en-US" dirty="0"/>
          </a:p>
        </p:txBody>
      </p:sp>
    </p:spTree>
    <p:extLst>
      <p:ext uri="{BB962C8B-B14F-4D97-AF65-F5344CB8AC3E}">
        <p14:creationId xmlns:p14="http://schemas.microsoft.com/office/powerpoint/2010/main" val="63999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23</a:t>
            </a:fld>
            <a:endParaRPr lang="en-US" dirty="0"/>
          </a:p>
        </p:txBody>
      </p:sp>
    </p:spTree>
    <p:extLst>
      <p:ext uri="{BB962C8B-B14F-4D97-AF65-F5344CB8AC3E}">
        <p14:creationId xmlns:p14="http://schemas.microsoft.com/office/powerpoint/2010/main" val="33671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smtClean="0"/>
              <a:t>Photo credits: Image 1,2,3 Helen Griffin</a:t>
            </a:r>
          </a:p>
          <a:p>
            <a:pPr marL="0" lvl="0" indent="0" algn="l" rtl="0">
              <a:lnSpc>
                <a:spcPct val="100000"/>
              </a:lnSpc>
              <a:spcBef>
                <a:spcPts val="0"/>
              </a:spcBef>
              <a:spcAft>
                <a:spcPts val="0"/>
              </a:spcAft>
              <a:buSzPts val="1100"/>
              <a:buNone/>
            </a:pPr>
            <a:r>
              <a:rPr lang="en-GB" dirty="0" smtClean="0"/>
              <a:t>Image 4</a:t>
            </a:r>
            <a:r>
              <a:rPr lang="en-GB" baseline="0" dirty="0" smtClean="0"/>
              <a:t> Pixaby free photo: https://pixabay.com/photos/cut-tree-axe-wood-cases-strains-1716671/</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827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Using role cards (RS55) with several learners per role: conduct meeting with representatives with different views. Teacher chairs. Some learners take minutes in role as member of Expert Tree Panel.</a:t>
            </a: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25</a:t>
            </a:fld>
            <a:endParaRPr lang="en-US" dirty="0"/>
          </a:p>
        </p:txBody>
      </p:sp>
    </p:spTree>
    <p:extLst>
      <p:ext uri="{BB962C8B-B14F-4D97-AF65-F5344CB8AC3E}">
        <p14:creationId xmlns:p14="http://schemas.microsoft.com/office/powerpoint/2010/main" val="204204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7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0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z-Cyrl-UZ" sz="1200" kern="1200" dirty="0" smtClean="0">
                <a:solidFill>
                  <a:schemeClr val="tx1"/>
                </a:solidFill>
                <a:effectLst/>
                <a:latin typeface="+mn-lt"/>
                <a:ea typeface="+mn-ea"/>
                <a:cs typeface="+mn-cs"/>
                <a:hlinkClick r:id="rId3"/>
              </a:rPr>
              <a:t>https://www.treetalk.co.uk/map</a:t>
            </a:r>
            <a:r>
              <a:rPr lang="uz-Cyrl-UZ"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5</a:t>
            </a:fld>
            <a:endParaRPr lang="en-US" dirty="0"/>
          </a:p>
        </p:txBody>
      </p:sp>
    </p:spTree>
    <p:extLst>
      <p:ext uri="{BB962C8B-B14F-4D97-AF65-F5344CB8AC3E}">
        <p14:creationId xmlns:p14="http://schemas.microsoft.com/office/powerpoint/2010/main" val="109066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6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a:t>
            </a:r>
            <a:r>
              <a:rPr lang="en-US" baseline="0" dirty="0" smtClean="0"/>
              <a:t> credit: Jean Mottershead</a:t>
            </a:r>
          </a:p>
          <a:p>
            <a:r>
              <a:rPr lang="en-US" dirty="0" smtClean="0"/>
              <a:t>https://www.flickr.com/photos/jeanm1/</a:t>
            </a:r>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7</a:t>
            </a:fld>
            <a:endParaRPr lang="en-US" dirty="0"/>
          </a:p>
        </p:txBody>
      </p:sp>
    </p:spTree>
    <p:extLst>
      <p:ext uri="{BB962C8B-B14F-4D97-AF65-F5344CB8AC3E}">
        <p14:creationId xmlns:p14="http://schemas.microsoft.com/office/powerpoint/2010/main" val="3545531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STAG website</a:t>
            </a:r>
          </a:p>
          <a:p>
            <a:r>
              <a:rPr lang="en-US" dirty="0" smtClean="0"/>
              <a:t>References: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https://www.sciencefocus.com/planet-earth/how-many-trees-does-it-take-to-produce-oxygen-for-one-person/</a:t>
            </a:r>
            <a:endParaRPr lang="en-US" dirty="0" smtClean="0"/>
          </a:p>
          <a:p>
            <a:r>
              <a:rPr lang="en-US" dirty="0" smtClean="0"/>
              <a:t>3. Forestry Commission England ‘The case for trees’ https://assets.publishing.service.gov.uk/government/uploads/system/uploads/attachment_data/file/718033/eng-casefortrees.pdf</a:t>
            </a:r>
          </a:p>
          <a:p>
            <a:r>
              <a:rPr lang="en-US" dirty="0" smtClean="0"/>
              <a:t>4. https://www.smartcitiesdive.com/ex/sustainablecitiescollective/why-we-need-trees-our-cities/1100050/</a:t>
            </a:r>
          </a:p>
          <a:p>
            <a:r>
              <a:rPr lang="en-US" dirty="0" smtClean="0"/>
              <a:t>5. https://www.woodlandtrust.org.uk/media/1702/benefits-of-trees-outside-woods.pdf</a:t>
            </a:r>
          </a:p>
          <a:p>
            <a:endParaRPr lang="en-US" dirty="0" smtClean="0"/>
          </a:p>
          <a:p>
            <a:endParaRPr lang="en-US" dirty="0" smtClean="0"/>
          </a:p>
          <a:p>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9</a:t>
            </a:fld>
            <a:endParaRPr lang="en-US" dirty="0"/>
          </a:p>
        </p:txBody>
      </p:sp>
    </p:spTree>
    <p:extLst>
      <p:ext uri="{BB962C8B-B14F-4D97-AF65-F5344CB8AC3E}">
        <p14:creationId xmlns:p14="http://schemas.microsoft.com/office/powerpoint/2010/main" val="2858441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 </a:t>
            </a:r>
            <a:br>
              <a:rPr lang="en-US" dirty="0" smtClean="0"/>
            </a:br>
            <a:r>
              <a:rPr lang="en-US" dirty="0" smtClean="0"/>
              <a:t>6. https://www.theguardian.com/society/2015/jul/10/more-trees-on-your-street-means-fewer-health-problems-says-study</a:t>
            </a:r>
          </a:p>
          <a:p>
            <a:r>
              <a:rPr lang="en-US" dirty="0" smtClean="0"/>
              <a:t>7. https://www.psychologytoday.com/gb/blog/minding-the-body/201107/the-birds-and-the-trees</a:t>
            </a:r>
          </a:p>
          <a:p>
            <a:r>
              <a:rPr lang="en-US" dirty="0" smtClean="0"/>
              <a:t>8. https://www.theguardian.com/world/shortcuts/2016/feb/03/slow-down-traffic-ditch-kerbs-keep-potholes-plant-trees</a:t>
            </a:r>
          </a:p>
          <a:p>
            <a:r>
              <a:rPr lang="en-US" dirty="0" smtClean="0"/>
              <a:t>https://naturalstart.org/sites/default/files/journal/6._gull_et_al.pdf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 Forestry Commission England ‘The case for trees’ https://assets.publishing.service.gov.uk/government/uploads/system/uploads/attachment_data/file/718033/eng-casefortrees.pdf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 Forestry Commission England ‘The case for trees’ https://assets.publishing.service.gov.uk/government/uploads/system/uploads/attachment_data/file/718033/eng-casefortrees.pdf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10</a:t>
            </a:fld>
            <a:endParaRPr lang="en-US" dirty="0"/>
          </a:p>
        </p:txBody>
      </p:sp>
    </p:spTree>
    <p:extLst>
      <p:ext uri="{BB962C8B-B14F-4D97-AF65-F5344CB8AC3E}">
        <p14:creationId xmlns:p14="http://schemas.microsoft.com/office/powerpoint/2010/main" val="359780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B242F-E153-C24F-9DAD-259178CBCB94}" type="slidenum">
              <a:rPr lang="en-US" smtClean="0"/>
              <a:t>11</a:t>
            </a:fld>
            <a:endParaRPr lang="en-US" dirty="0"/>
          </a:p>
        </p:txBody>
      </p:sp>
    </p:spTree>
    <p:extLst>
      <p:ext uri="{BB962C8B-B14F-4D97-AF65-F5344CB8AC3E}">
        <p14:creationId xmlns:p14="http://schemas.microsoft.com/office/powerpoint/2010/main" val="19142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37297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19929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5637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4359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359362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66534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428711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2798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28151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531002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a:defRPr>
            </a:lvl1pPr>
          </a:lstStyle>
          <a:p>
            <a:fld id="{5FC1D858-51B1-354F-986E-92DDAFA5DA6D}" type="datetimeFigureOut">
              <a:rPr lang="en-US" smtClean="0"/>
              <a:pPr/>
              <a:t>8/14/23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a:defRPr>
            </a:lvl1p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a:defRPr>
            </a:lvl1pPr>
          </a:lstStyle>
          <a:p>
            <a:fld id="{BCAAB54F-1B84-4E45-B5F9-6664E027E366}" type="slidenum">
              <a:rPr lang="en-US" smtClean="0"/>
              <a:pPr/>
              <a:t>‹#›</a:t>
            </a:fld>
            <a:endParaRPr lang="en-US" dirty="0"/>
          </a:p>
        </p:txBody>
      </p:sp>
    </p:spTree>
    <p:extLst>
      <p:ext uri="{BB962C8B-B14F-4D97-AF65-F5344CB8AC3E}">
        <p14:creationId xmlns:p14="http://schemas.microsoft.com/office/powerpoint/2010/main" val="1391343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2134"/>
            <a:ext cx="8229600" cy="835504"/>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4" name="Picture 3" descr="lower case banne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09042"/>
            <a:ext cx="9144000" cy="748958"/>
          </a:xfrm>
          <a:prstGeom prst="rect">
            <a:avLst/>
          </a:prstGeom>
        </p:spPr>
      </p:pic>
    </p:spTree>
    <p:extLst>
      <p:ext uri="{BB962C8B-B14F-4D97-AF65-F5344CB8AC3E}">
        <p14:creationId xmlns:p14="http://schemas.microsoft.com/office/powerpoint/2010/main" val="355416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www.treetalk.co.uk/map"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4531"/>
            <a:ext cx="7772400" cy="1849348"/>
          </a:xfrm>
        </p:spPr>
        <p:txBody>
          <a:bodyPr/>
          <a:lstStyle/>
          <a:p>
            <a:r>
              <a:rPr lang="en-US" dirty="0" smtClean="0">
                <a:latin typeface="+mn-lt"/>
              </a:rPr>
              <a:t>Non-violent Action: A Force for Change</a:t>
            </a:r>
            <a:endParaRPr lang="en-US" dirty="0">
              <a:latin typeface="+mn-lt"/>
            </a:endParaRPr>
          </a:p>
        </p:txBody>
      </p:sp>
      <p:sp>
        <p:nvSpPr>
          <p:cNvPr id="3" name="Subtitle 2"/>
          <p:cNvSpPr>
            <a:spLocks noGrp="1"/>
          </p:cNvSpPr>
          <p:nvPr>
            <p:ph type="subTitle" idx="1"/>
          </p:nvPr>
        </p:nvSpPr>
        <p:spPr/>
        <p:txBody>
          <a:bodyPr>
            <a:normAutofit/>
          </a:bodyPr>
          <a:lstStyle/>
          <a:p>
            <a:r>
              <a:rPr lang="en-US" dirty="0" smtClean="0">
                <a:latin typeface="+mn-lt"/>
              </a:rPr>
              <a:t>Case Study: Sheffield Street Trees Part 1</a:t>
            </a:r>
            <a:endParaRPr lang="en-US"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51" y="2393879"/>
            <a:ext cx="1003300" cy="1003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255" y="1694234"/>
            <a:ext cx="1700347" cy="2402590"/>
          </a:xfrm>
          <a:prstGeom prst="rect">
            <a:avLst/>
          </a:prstGeom>
        </p:spPr>
      </p:pic>
    </p:spTree>
    <p:extLst>
      <p:ext uri="{BB962C8B-B14F-4D97-AF65-F5344CB8AC3E}">
        <p14:creationId xmlns:p14="http://schemas.microsoft.com/office/powerpoint/2010/main" val="1854693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99"/>
            <a:ext cx="8229600" cy="881869"/>
          </a:xfrm>
        </p:spPr>
        <p:txBody>
          <a:bodyPr/>
          <a:lstStyle/>
          <a:p>
            <a:r>
              <a:rPr lang="en-US" dirty="0" smtClean="0">
                <a:latin typeface="+mn-lt"/>
              </a:rPr>
              <a:t>Top 10 Tree Benefits (ctd.)</a:t>
            </a:r>
            <a:endParaRPr lang="en-US" dirty="0">
              <a:latin typeface="+mn-lt"/>
            </a:endParaRPr>
          </a:p>
        </p:txBody>
      </p:sp>
      <p:sp>
        <p:nvSpPr>
          <p:cNvPr id="3" name="Content Placeholder 2"/>
          <p:cNvSpPr>
            <a:spLocks noGrp="1"/>
          </p:cNvSpPr>
          <p:nvPr>
            <p:ph idx="1"/>
          </p:nvPr>
        </p:nvSpPr>
        <p:spPr>
          <a:xfrm>
            <a:off x="457200" y="1022968"/>
            <a:ext cx="8229600" cy="5103195"/>
          </a:xfrm>
        </p:spPr>
        <p:txBody>
          <a:bodyPr>
            <a:normAutofit fontScale="70000" lnSpcReduction="20000"/>
          </a:bodyPr>
          <a:lstStyle/>
          <a:p>
            <a:pPr marL="514350" indent="-514350">
              <a:buFont typeface="+mj-lt"/>
              <a:buAutoNum type="arabicPeriod" startAt="6"/>
            </a:pPr>
            <a:r>
              <a:rPr lang="en-US" dirty="0" smtClean="0">
                <a:solidFill>
                  <a:srgbClr val="0000FF"/>
                </a:solidFill>
                <a:latin typeface="Franklin Gothic Medium"/>
                <a:cs typeface="Franklin Gothic Medium"/>
              </a:rPr>
              <a:t>Easy access to trees and woodland is linked with better health and emotional wellbeing</a:t>
            </a:r>
            <a:r>
              <a:rPr lang="en-US" dirty="0" smtClean="0">
                <a:latin typeface="Franklin Gothic Medium"/>
                <a:cs typeface="Franklin Gothic Medium"/>
              </a:rPr>
              <a:t>. </a:t>
            </a:r>
            <a:r>
              <a:rPr lang="en-US" sz="2900" dirty="0" smtClean="0">
                <a:latin typeface="Franklin Gothic Medium"/>
                <a:cs typeface="Franklin Gothic Medium"/>
              </a:rPr>
              <a:t>A highly rated study has shown that living in  a tree-lined street gives the same health improvement as being 7 years younger.</a:t>
            </a:r>
          </a:p>
          <a:p>
            <a:pPr marL="514350" indent="-514350">
              <a:buFont typeface="+mj-lt"/>
              <a:buAutoNum type="arabicPeriod" startAt="6"/>
            </a:pPr>
            <a:r>
              <a:rPr lang="en-US" dirty="0" smtClean="0">
                <a:solidFill>
                  <a:srgbClr val="0000FF"/>
                </a:solidFill>
                <a:latin typeface="Franklin Gothic Medium"/>
                <a:cs typeface="Franklin Gothic Medium"/>
              </a:rPr>
              <a:t>Noise from traffic and other artificial sources can be disguised by tree sounds. </a:t>
            </a:r>
            <a:r>
              <a:rPr lang="en-US" sz="2900" dirty="0" smtClean="0">
                <a:latin typeface="Franklin Gothic Medium"/>
                <a:cs typeface="Franklin Gothic Medium"/>
              </a:rPr>
              <a:t>Rustling leaves and bird song have been shown to soften the impact of intrusive urban sounds and a well-situated tree can reduce noise nuisance by up to 40%.</a:t>
            </a:r>
          </a:p>
          <a:p>
            <a:pPr marL="514350" indent="-514350">
              <a:buFont typeface="+mj-lt"/>
              <a:buAutoNum type="arabicPeriod" startAt="6"/>
            </a:pPr>
            <a:r>
              <a:rPr lang="en-US" dirty="0" smtClean="0">
                <a:solidFill>
                  <a:srgbClr val="0000FF"/>
                </a:solidFill>
                <a:latin typeface="Franklin Gothic Medium"/>
                <a:cs typeface="Franklin Gothic Medium"/>
              </a:rPr>
              <a:t>Trees make streets safer, for people and for play</a:t>
            </a:r>
            <a:r>
              <a:rPr lang="en-US" dirty="0" smtClean="0">
                <a:latin typeface="Franklin Gothic Medium"/>
                <a:cs typeface="Franklin Gothic Medium"/>
              </a:rPr>
              <a:t>. </a:t>
            </a:r>
            <a:r>
              <a:rPr lang="en-US" sz="2900" dirty="0" smtClean="0">
                <a:latin typeface="Franklin Gothic Medium"/>
                <a:cs typeface="Franklin Gothic Medium"/>
              </a:rPr>
              <a:t>Trees slow down traffic and make roads safer for pedestrians, encouraging journeys on foot. </a:t>
            </a:r>
            <a:r>
              <a:rPr lang="en-US" sz="2900" dirty="0">
                <a:latin typeface="Franklin Gothic Medium"/>
                <a:cs typeface="Franklin Gothic Medium"/>
              </a:rPr>
              <a:t>T</a:t>
            </a:r>
            <a:r>
              <a:rPr lang="en-US" sz="2900" dirty="0" smtClean="0">
                <a:latin typeface="Franklin Gothic Medium"/>
                <a:cs typeface="Franklin Gothic Medium"/>
              </a:rPr>
              <a:t>rees close to homes create better play opportunities for children.</a:t>
            </a:r>
          </a:p>
          <a:p>
            <a:pPr marL="514350" indent="-514350">
              <a:buFont typeface="+mj-lt"/>
              <a:buAutoNum type="arabicPeriod" startAt="6"/>
            </a:pPr>
            <a:r>
              <a:rPr lang="en-US" dirty="0" smtClean="0">
                <a:solidFill>
                  <a:srgbClr val="0000FF"/>
                </a:solidFill>
                <a:latin typeface="Franklin Gothic Medium"/>
                <a:cs typeface="Franklin Gothic Medium"/>
              </a:rPr>
              <a:t>A house’s market value is linked to the number of trees on the street. </a:t>
            </a:r>
            <a:r>
              <a:rPr lang="en-US" sz="2900" dirty="0" smtClean="0">
                <a:latin typeface="Franklin Gothic Medium"/>
                <a:cs typeface="Franklin Gothic Medium"/>
              </a:rPr>
              <a:t>The presence of broadleaved trees has been found to add between 5 and 18% to a home’s value.</a:t>
            </a:r>
          </a:p>
          <a:p>
            <a:pPr marL="514350" indent="-514350">
              <a:buFont typeface="+mj-lt"/>
              <a:buAutoNum type="arabicPeriod" startAt="6"/>
            </a:pPr>
            <a:r>
              <a:rPr lang="en-US" dirty="0" smtClean="0">
                <a:solidFill>
                  <a:srgbClr val="0000FF"/>
                </a:solidFill>
                <a:latin typeface="Franklin Gothic Medium"/>
                <a:cs typeface="Franklin Gothic Medium"/>
              </a:rPr>
              <a:t>Shopping areas with trees get more sales and attract more investment. </a:t>
            </a:r>
            <a:r>
              <a:rPr lang="en-US" sz="2900" dirty="0" smtClean="0">
                <a:latin typeface="Franklin Gothic Medium"/>
                <a:cs typeface="Franklin Gothic Medium"/>
              </a:rPr>
              <a:t>Streets with more trees encourage people to stay longer and spend more money, which helps the local economy.</a:t>
            </a:r>
            <a:endParaRPr lang="en-US" sz="2900" dirty="0">
              <a:latin typeface="Franklin Gothic Medium"/>
              <a:cs typeface="Franklin Gothic Medium"/>
            </a:endParaRPr>
          </a:p>
        </p:txBody>
      </p:sp>
    </p:spTree>
    <p:extLst>
      <p:ext uri="{BB962C8B-B14F-4D97-AF65-F5344CB8AC3E}">
        <p14:creationId xmlns:p14="http://schemas.microsoft.com/office/powerpoint/2010/main" val="228415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F549FB5-6F9B-4665-81B4-8295DAD0E982}"/>
              </a:ext>
            </a:extLst>
          </p:cNvPr>
          <p:cNvSpPr txBox="1"/>
          <p:nvPr/>
        </p:nvSpPr>
        <p:spPr>
          <a:xfrm>
            <a:off x="0" y="289360"/>
            <a:ext cx="9143997" cy="523220"/>
          </a:xfrm>
          <a:prstGeom prst="rect">
            <a:avLst/>
          </a:prstGeom>
          <a:noFill/>
        </p:spPr>
        <p:txBody>
          <a:bodyPr wrap="square" rtlCol="0">
            <a:spAutoFit/>
          </a:bodyPr>
          <a:lstStyle/>
          <a:p>
            <a:pPr algn="ctr"/>
            <a:r>
              <a:rPr lang="en-GB" sz="2800" dirty="0">
                <a:solidFill>
                  <a:srgbClr val="008000"/>
                </a:solidFill>
                <a:cs typeface="Arial"/>
              </a:rPr>
              <a:t>What are the benefits of trees in the urban environment?</a:t>
            </a:r>
          </a:p>
        </p:txBody>
      </p:sp>
      <p:sp>
        <p:nvSpPr>
          <p:cNvPr id="117" name="TextBox 116">
            <a:extLst>
              <a:ext uri="{FF2B5EF4-FFF2-40B4-BE49-F238E27FC236}">
                <a16:creationId xmlns="" xmlns:a16="http://schemas.microsoft.com/office/drawing/2014/main" id="{951999F8-097E-46E6-8D50-824AAAED232E}"/>
              </a:ext>
            </a:extLst>
          </p:cNvPr>
          <p:cNvSpPr txBox="1"/>
          <p:nvPr/>
        </p:nvSpPr>
        <p:spPr>
          <a:xfrm>
            <a:off x="0" y="1050812"/>
            <a:ext cx="2835319" cy="523220"/>
          </a:xfrm>
          <a:prstGeom prst="rect">
            <a:avLst/>
          </a:prstGeom>
          <a:noFill/>
        </p:spPr>
        <p:txBody>
          <a:bodyPr wrap="square" rtlCol="0">
            <a:spAutoFit/>
          </a:bodyPr>
          <a:lstStyle/>
          <a:p>
            <a:pPr algn="ctr"/>
            <a:r>
              <a:rPr lang="en-GB" sz="2800" b="1" dirty="0">
                <a:solidFill>
                  <a:srgbClr val="008000"/>
                </a:solidFill>
                <a:latin typeface="Franklin Gothic Medium"/>
                <a:cs typeface="Franklin Gothic Medium"/>
              </a:rPr>
              <a:t>People</a:t>
            </a:r>
          </a:p>
        </p:txBody>
      </p:sp>
      <p:sp>
        <p:nvSpPr>
          <p:cNvPr id="118" name="TextBox 117">
            <a:extLst>
              <a:ext uri="{FF2B5EF4-FFF2-40B4-BE49-F238E27FC236}">
                <a16:creationId xmlns="" xmlns:a16="http://schemas.microsoft.com/office/drawing/2014/main" id="{F9BBFA66-8876-466B-932F-5B53F026E1D6}"/>
              </a:ext>
            </a:extLst>
          </p:cNvPr>
          <p:cNvSpPr txBox="1"/>
          <p:nvPr/>
        </p:nvSpPr>
        <p:spPr>
          <a:xfrm>
            <a:off x="2840059" y="1081294"/>
            <a:ext cx="3058149" cy="523220"/>
          </a:xfrm>
          <a:prstGeom prst="rect">
            <a:avLst/>
          </a:prstGeom>
          <a:noFill/>
        </p:spPr>
        <p:txBody>
          <a:bodyPr wrap="square" rtlCol="0">
            <a:spAutoFit/>
          </a:bodyPr>
          <a:lstStyle/>
          <a:p>
            <a:pPr algn="ctr"/>
            <a:r>
              <a:rPr lang="en-GB" sz="2800" dirty="0">
                <a:solidFill>
                  <a:srgbClr val="008000"/>
                </a:solidFill>
                <a:latin typeface="Franklin Gothic Medium"/>
                <a:cs typeface="Franklin Gothic Medium"/>
              </a:rPr>
              <a:t>Wildlife</a:t>
            </a:r>
          </a:p>
        </p:txBody>
      </p:sp>
      <p:sp>
        <p:nvSpPr>
          <p:cNvPr id="119" name="TextBox 118">
            <a:extLst>
              <a:ext uri="{FF2B5EF4-FFF2-40B4-BE49-F238E27FC236}">
                <a16:creationId xmlns="" xmlns:a16="http://schemas.microsoft.com/office/drawing/2014/main" id="{FCC1E620-16D7-48DD-872B-A42CE7AA196E}"/>
              </a:ext>
            </a:extLst>
          </p:cNvPr>
          <p:cNvSpPr txBox="1"/>
          <p:nvPr/>
        </p:nvSpPr>
        <p:spPr>
          <a:xfrm>
            <a:off x="5902956" y="1050811"/>
            <a:ext cx="3241043" cy="523220"/>
          </a:xfrm>
          <a:prstGeom prst="rect">
            <a:avLst/>
          </a:prstGeom>
          <a:noFill/>
        </p:spPr>
        <p:txBody>
          <a:bodyPr wrap="square" rtlCol="0">
            <a:spAutoFit/>
          </a:bodyPr>
          <a:lstStyle/>
          <a:p>
            <a:pPr algn="ctr"/>
            <a:r>
              <a:rPr lang="en-GB" sz="2800" dirty="0">
                <a:solidFill>
                  <a:srgbClr val="008000"/>
                </a:solidFill>
                <a:latin typeface="Franklin Gothic Medium"/>
                <a:cs typeface="Franklin Gothic Medium"/>
              </a:rPr>
              <a:t>Environment</a:t>
            </a:r>
          </a:p>
        </p:txBody>
      </p:sp>
      <p:cxnSp>
        <p:nvCxnSpPr>
          <p:cNvPr id="121" name="Straight Connector 120">
            <a:extLst>
              <a:ext uri="{FF2B5EF4-FFF2-40B4-BE49-F238E27FC236}">
                <a16:creationId xmlns="" xmlns:a16="http://schemas.microsoft.com/office/drawing/2014/main" id="{2F110152-C453-499C-BB97-61CD7FD95490}"/>
              </a:ext>
            </a:extLst>
          </p:cNvPr>
          <p:cNvCxnSpPr/>
          <p:nvPr/>
        </p:nvCxnSpPr>
        <p:spPr>
          <a:xfrm>
            <a:off x="2835320" y="1188720"/>
            <a:ext cx="0" cy="490728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2" name="Straight Connector 121">
            <a:extLst>
              <a:ext uri="{FF2B5EF4-FFF2-40B4-BE49-F238E27FC236}">
                <a16:creationId xmlns="" xmlns:a16="http://schemas.microsoft.com/office/drawing/2014/main" id="{42965D7A-D6BA-4BF3-8987-79362F9BD079}"/>
              </a:ext>
            </a:extLst>
          </p:cNvPr>
          <p:cNvCxnSpPr/>
          <p:nvPr/>
        </p:nvCxnSpPr>
        <p:spPr>
          <a:xfrm>
            <a:off x="5898220" y="1081294"/>
            <a:ext cx="0" cy="490728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83824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0F549FB5-6F9B-4665-81B4-8295DAD0E982}"/>
              </a:ext>
            </a:extLst>
          </p:cNvPr>
          <p:cNvSpPr txBox="1"/>
          <p:nvPr/>
        </p:nvSpPr>
        <p:spPr>
          <a:xfrm>
            <a:off x="0" y="289360"/>
            <a:ext cx="9143997" cy="523220"/>
          </a:xfrm>
          <a:prstGeom prst="rect">
            <a:avLst/>
          </a:prstGeom>
          <a:noFill/>
        </p:spPr>
        <p:txBody>
          <a:bodyPr wrap="square" rtlCol="0">
            <a:spAutoFit/>
          </a:bodyPr>
          <a:lstStyle/>
          <a:p>
            <a:pPr algn="ctr"/>
            <a:r>
              <a:rPr lang="en-GB" sz="2800" dirty="0">
                <a:solidFill>
                  <a:srgbClr val="C00000"/>
                </a:solidFill>
                <a:latin typeface="Franklin Gothic Medium"/>
                <a:cs typeface="Franklin Gothic Medium"/>
              </a:rPr>
              <a:t>Are there any downsides to urban trees?</a:t>
            </a:r>
          </a:p>
        </p:txBody>
      </p:sp>
      <p:sp>
        <p:nvSpPr>
          <p:cNvPr id="117" name="TextBox 116">
            <a:extLst>
              <a:ext uri="{FF2B5EF4-FFF2-40B4-BE49-F238E27FC236}">
                <a16:creationId xmlns="" xmlns:a16="http://schemas.microsoft.com/office/drawing/2014/main" id="{951999F8-097E-46E6-8D50-824AAAED232E}"/>
              </a:ext>
            </a:extLst>
          </p:cNvPr>
          <p:cNvSpPr txBox="1"/>
          <p:nvPr/>
        </p:nvSpPr>
        <p:spPr>
          <a:xfrm>
            <a:off x="0" y="1050812"/>
            <a:ext cx="2835319" cy="523220"/>
          </a:xfrm>
          <a:prstGeom prst="rect">
            <a:avLst/>
          </a:prstGeom>
          <a:noFill/>
        </p:spPr>
        <p:txBody>
          <a:bodyPr wrap="square" rtlCol="0">
            <a:spAutoFit/>
          </a:bodyPr>
          <a:lstStyle/>
          <a:p>
            <a:pPr algn="ctr"/>
            <a:r>
              <a:rPr lang="en-GB" sz="2800" dirty="0">
                <a:solidFill>
                  <a:srgbClr val="C00000"/>
                </a:solidFill>
                <a:latin typeface="Franklin Gothic Medium"/>
                <a:cs typeface="Franklin Gothic Medium"/>
              </a:rPr>
              <a:t>People</a:t>
            </a:r>
          </a:p>
        </p:txBody>
      </p:sp>
      <p:sp>
        <p:nvSpPr>
          <p:cNvPr id="118" name="TextBox 117">
            <a:extLst>
              <a:ext uri="{FF2B5EF4-FFF2-40B4-BE49-F238E27FC236}">
                <a16:creationId xmlns="" xmlns:a16="http://schemas.microsoft.com/office/drawing/2014/main" id="{F9BBFA66-8876-466B-932F-5B53F026E1D6}"/>
              </a:ext>
            </a:extLst>
          </p:cNvPr>
          <p:cNvSpPr txBox="1"/>
          <p:nvPr/>
        </p:nvSpPr>
        <p:spPr>
          <a:xfrm>
            <a:off x="2840059" y="1081294"/>
            <a:ext cx="3058149" cy="523220"/>
          </a:xfrm>
          <a:prstGeom prst="rect">
            <a:avLst/>
          </a:prstGeom>
          <a:noFill/>
        </p:spPr>
        <p:txBody>
          <a:bodyPr wrap="square" rtlCol="0">
            <a:spAutoFit/>
          </a:bodyPr>
          <a:lstStyle/>
          <a:p>
            <a:pPr algn="ctr"/>
            <a:r>
              <a:rPr lang="en-GB" sz="2800" dirty="0">
                <a:solidFill>
                  <a:srgbClr val="C00000"/>
                </a:solidFill>
                <a:latin typeface="Franklin Gothic Medium"/>
                <a:cs typeface="Franklin Gothic Medium"/>
              </a:rPr>
              <a:t>Vehicles</a:t>
            </a:r>
          </a:p>
        </p:txBody>
      </p:sp>
      <p:sp>
        <p:nvSpPr>
          <p:cNvPr id="119" name="TextBox 118">
            <a:extLst>
              <a:ext uri="{FF2B5EF4-FFF2-40B4-BE49-F238E27FC236}">
                <a16:creationId xmlns="" xmlns:a16="http://schemas.microsoft.com/office/drawing/2014/main" id="{FCC1E620-16D7-48DD-872B-A42CE7AA196E}"/>
              </a:ext>
            </a:extLst>
          </p:cNvPr>
          <p:cNvSpPr txBox="1"/>
          <p:nvPr/>
        </p:nvSpPr>
        <p:spPr>
          <a:xfrm>
            <a:off x="5902956" y="1050811"/>
            <a:ext cx="3241043" cy="523220"/>
          </a:xfrm>
          <a:prstGeom prst="rect">
            <a:avLst/>
          </a:prstGeom>
          <a:noFill/>
        </p:spPr>
        <p:txBody>
          <a:bodyPr wrap="square" rtlCol="0">
            <a:spAutoFit/>
          </a:bodyPr>
          <a:lstStyle/>
          <a:p>
            <a:pPr algn="ctr"/>
            <a:r>
              <a:rPr lang="en-GB" sz="2800" dirty="0">
                <a:solidFill>
                  <a:srgbClr val="C00000"/>
                </a:solidFill>
                <a:latin typeface="Franklin Gothic Medium"/>
                <a:cs typeface="Franklin Gothic Medium"/>
              </a:rPr>
              <a:t>Costs</a:t>
            </a:r>
          </a:p>
        </p:txBody>
      </p:sp>
      <p:cxnSp>
        <p:nvCxnSpPr>
          <p:cNvPr id="121" name="Straight Connector 120">
            <a:extLst>
              <a:ext uri="{FF2B5EF4-FFF2-40B4-BE49-F238E27FC236}">
                <a16:creationId xmlns="" xmlns:a16="http://schemas.microsoft.com/office/drawing/2014/main" id="{2F110152-C453-499C-BB97-61CD7FD95490}"/>
              </a:ext>
            </a:extLst>
          </p:cNvPr>
          <p:cNvCxnSpPr/>
          <p:nvPr/>
        </p:nvCxnSpPr>
        <p:spPr>
          <a:xfrm>
            <a:off x="2835320" y="1188720"/>
            <a:ext cx="0" cy="4907280"/>
          </a:xfrm>
          <a:prstGeom prst="line">
            <a:avLst/>
          </a:prstGeom>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 xmlns:a16="http://schemas.microsoft.com/office/drawing/2014/main" id="{42965D7A-D6BA-4BF3-8987-79362F9BD079}"/>
              </a:ext>
            </a:extLst>
          </p:cNvPr>
          <p:cNvCxnSpPr/>
          <p:nvPr/>
        </p:nvCxnSpPr>
        <p:spPr>
          <a:xfrm>
            <a:off x="5898220" y="1081294"/>
            <a:ext cx="0" cy="49072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2151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6" name="Google Shape;86;p1"/>
          <p:cNvCxnSpPr/>
          <p:nvPr/>
        </p:nvCxnSpPr>
        <p:spPr>
          <a:xfrm>
            <a:off x="1466732" y="3855125"/>
            <a:ext cx="6659400" cy="0"/>
          </a:xfrm>
          <a:prstGeom prst="straightConnector1">
            <a:avLst/>
          </a:prstGeom>
          <a:noFill/>
          <a:ln w="19050" cap="flat" cmpd="sng">
            <a:solidFill>
              <a:srgbClr val="00B050"/>
            </a:solidFill>
            <a:prstDash val="solid"/>
            <a:miter lim="800000"/>
            <a:headEnd type="none" w="sm" len="sm"/>
            <a:tailEnd type="triangle" w="med" len="med"/>
          </a:ln>
        </p:spPr>
      </p:cxnSp>
      <p:cxnSp>
        <p:nvCxnSpPr>
          <p:cNvPr id="87" name="Google Shape;87;p1"/>
          <p:cNvCxnSpPr/>
          <p:nvPr/>
        </p:nvCxnSpPr>
        <p:spPr>
          <a:xfrm rot="10800000">
            <a:off x="1466735" y="656825"/>
            <a:ext cx="0" cy="3198300"/>
          </a:xfrm>
          <a:prstGeom prst="straightConnector1">
            <a:avLst/>
          </a:prstGeom>
          <a:noFill/>
          <a:ln w="19050" cap="flat" cmpd="sng">
            <a:solidFill>
              <a:srgbClr val="00B050"/>
            </a:solidFill>
            <a:prstDash val="solid"/>
            <a:miter lim="800000"/>
            <a:headEnd type="none" w="sm" len="sm"/>
            <a:tailEnd type="triangle" w="med" len="med"/>
          </a:ln>
        </p:spPr>
      </p:cxnSp>
      <p:sp>
        <p:nvSpPr>
          <p:cNvPr id="88" name="Google Shape;88;p1"/>
          <p:cNvSpPr txBox="1"/>
          <p:nvPr/>
        </p:nvSpPr>
        <p:spPr>
          <a:xfrm rot="-5400000">
            <a:off x="767175" y="2089877"/>
            <a:ext cx="1014300" cy="3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700" dirty="0">
                <a:solidFill>
                  <a:schemeClr val="dk1"/>
                </a:solidFill>
                <a:ea typeface="Calibri"/>
                <a:cs typeface="Arial"/>
                <a:sym typeface="Calibri"/>
              </a:rPr>
              <a:t>Benefits</a:t>
            </a:r>
            <a:endParaRPr sz="1300" dirty="0">
              <a:cs typeface="Arial"/>
            </a:endParaRPr>
          </a:p>
        </p:txBody>
      </p:sp>
      <p:sp>
        <p:nvSpPr>
          <p:cNvPr id="89" name="Google Shape;89;p1"/>
          <p:cNvSpPr txBox="1"/>
          <p:nvPr/>
        </p:nvSpPr>
        <p:spPr>
          <a:xfrm>
            <a:off x="3650763" y="4111925"/>
            <a:ext cx="2289900" cy="35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700" dirty="0">
                <a:solidFill>
                  <a:schemeClr val="dk1"/>
                </a:solidFill>
                <a:ea typeface="Calibri"/>
                <a:cs typeface="Calibri"/>
                <a:sym typeface="Calibri"/>
              </a:rPr>
              <a:t>Age of tree (</a:t>
            </a:r>
            <a:r>
              <a:rPr lang="en-GB" sz="1700" dirty="0">
                <a:solidFill>
                  <a:schemeClr val="dk1"/>
                </a:solidFill>
                <a:ea typeface="Calibri"/>
                <a:cs typeface="Arial"/>
                <a:sym typeface="Calibri"/>
              </a:rPr>
              <a:t>years</a:t>
            </a:r>
            <a:r>
              <a:rPr lang="en-GB" sz="1700" dirty="0">
                <a:solidFill>
                  <a:schemeClr val="dk1"/>
                </a:solidFill>
                <a:ea typeface="Calibri"/>
                <a:cs typeface="Calibri"/>
                <a:sym typeface="Calibri"/>
              </a:rPr>
              <a:t>)</a:t>
            </a:r>
            <a:endParaRPr sz="1300" dirty="0"/>
          </a:p>
        </p:txBody>
      </p:sp>
      <p:sp>
        <p:nvSpPr>
          <p:cNvPr id="90" name="Google Shape;90;p1"/>
          <p:cNvSpPr txBox="1"/>
          <p:nvPr/>
        </p:nvSpPr>
        <p:spPr>
          <a:xfrm>
            <a:off x="1451325" y="203678"/>
            <a:ext cx="603004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u="sng" dirty="0">
                <a:solidFill>
                  <a:schemeClr val="dk1"/>
                </a:solidFill>
                <a:latin typeface="Franklin Gothic Medium"/>
                <a:ea typeface="Calibri"/>
                <a:cs typeface="Franklin Gothic Medium"/>
                <a:sym typeface="Calibri"/>
              </a:rPr>
              <a:t>Graph to show the benefits over time of the average tree</a:t>
            </a:r>
            <a:endParaRPr dirty="0">
              <a:latin typeface="Franklin Gothic Medium"/>
              <a:cs typeface="Franklin Gothic Medium"/>
            </a:endParaRPr>
          </a:p>
        </p:txBody>
      </p:sp>
      <p:grpSp>
        <p:nvGrpSpPr>
          <p:cNvPr id="91" name="Google Shape;91;p1"/>
          <p:cNvGrpSpPr/>
          <p:nvPr/>
        </p:nvGrpSpPr>
        <p:grpSpPr>
          <a:xfrm>
            <a:off x="1976241" y="845522"/>
            <a:ext cx="5824236" cy="2995124"/>
            <a:chOff x="1865238" y="1020932"/>
            <a:chExt cx="6482177" cy="4891596"/>
          </a:xfrm>
        </p:grpSpPr>
        <p:cxnSp>
          <p:nvCxnSpPr>
            <p:cNvPr id="92" name="Google Shape;92;p1"/>
            <p:cNvCxnSpPr/>
            <p:nvPr/>
          </p:nvCxnSpPr>
          <p:spPr>
            <a:xfrm rot="10800000">
              <a:off x="1865238"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3" name="Google Shape;93;p1"/>
            <p:cNvCxnSpPr/>
            <p:nvPr/>
          </p:nvCxnSpPr>
          <p:spPr>
            <a:xfrm rot="10800000">
              <a:off x="2363867"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4" name="Google Shape;94;p1"/>
            <p:cNvCxnSpPr/>
            <p:nvPr/>
          </p:nvCxnSpPr>
          <p:spPr>
            <a:xfrm rot="10800000">
              <a:off x="2862496"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5" name="Google Shape;95;p1"/>
            <p:cNvCxnSpPr/>
            <p:nvPr/>
          </p:nvCxnSpPr>
          <p:spPr>
            <a:xfrm rot="10800000">
              <a:off x="3361125"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6" name="Google Shape;96;p1"/>
            <p:cNvCxnSpPr/>
            <p:nvPr/>
          </p:nvCxnSpPr>
          <p:spPr>
            <a:xfrm rot="10800000">
              <a:off x="3859754"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7" name="Google Shape;97;p1"/>
            <p:cNvCxnSpPr/>
            <p:nvPr/>
          </p:nvCxnSpPr>
          <p:spPr>
            <a:xfrm rot="10800000">
              <a:off x="4358383"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8" name="Google Shape;98;p1"/>
            <p:cNvCxnSpPr/>
            <p:nvPr/>
          </p:nvCxnSpPr>
          <p:spPr>
            <a:xfrm rot="10800000">
              <a:off x="4857012"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99" name="Google Shape;99;p1"/>
            <p:cNvCxnSpPr/>
            <p:nvPr/>
          </p:nvCxnSpPr>
          <p:spPr>
            <a:xfrm rot="10800000">
              <a:off x="5355641"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0" name="Google Shape;100;p1"/>
            <p:cNvCxnSpPr/>
            <p:nvPr/>
          </p:nvCxnSpPr>
          <p:spPr>
            <a:xfrm rot="10800000">
              <a:off x="5854270"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1" name="Google Shape;101;p1"/>
            <p:cNvCxnSpPr/>
            <p:nvPr/>
          </p:nvCxnSpPr>
          <p:spPr>
            <a:xfrm rot="10800000">
              <a:off x="6352899"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2" name="Google Shape;102;p1"/>
            <p:cNvCxnSpPr/>
            <p:nvPr/>
          </p:nvCxnSpPr>
          <p:spPr>
            <a:xfrm rot="10800000">
              <a:off x="6851528"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3" name="Google Shape;103;p1"/>
            <p:cNvCxnSpPr/>
            <p:nvPr/>
          </p:nvCxnSpPr>
          <p:spPr>
            <a:xfrm rot="10800000">
              <a:off x="7350157"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4" name="Google Shape;104;p1"/>
            <p:cNvCxnSpPr/>
            <p:nvPr/>
          </p:nvCxnSpPr>
          <p:spPr>
            <a:xfrm rot="10800000">
              <a:off x="7848786" y="1020932"/>
              <a:ext cx="0" cy="4891596"/>
            </a:xfrm>
            <a:prstGeom prst="straightConnector1">
              <a:avLst/>
            </a:prstGeom>
            <a:noFill/>
            <a:ln w="9525" cap="flat" cmpd="sng">
              <a:solidFill>
                <a:srgbClr val="D0CECE"/>
              </a:solidFill>
              <a:prstDash val="solid"/>
              <a:miter lim="800000"/>
              <a:headEnd type="none" w="sm" len="sm"/>
              <a:tailEnd type="none" w="sm" len="sm"/>
            </a:ln>
          </p:spPr>
        </p:cxnSp>
        <p:cxnSp>
          <p:nvCxnSpPr>
            <p:cNvPr id="105" name="Google Shape;105;p1"/>
            <p:cNvCxnSpPr/>
            <p:nvPr/>
          </p:nvCxnSpPr>
          <p:spPr>
            <a:xfrm rot="10800000">
              <a:off x="8347415" y="1020932"/>
              <a:ext cx="0" cy="4891596"/>
            </a:xfrm>
            <a:prstGeom prst="straightConnector1">
              <a:avLst/>
            </a:prstGeom>
            <a:noFill/>
            <a:ln w="9525" cap="flat" cmpd="sng">
              <a:solidFill>
                <a:srgbClr val="D0CECE"/>
              </a:solidFill>
              <a:prstDash val="solid"/>
              <a:miter lim="800000"/>
              <a:headEnd type="none" w="sm" len="sm"/>
              <a:tailEnd type="none" w="sm" len="sm"/>
            </a:ln>
          </p:spPr>
        </p:cxnSp>
      </p:grpSp>
      <p:cxnSp>
        <p:nvCxnSpPr>
          <p:cNvPr id="106" name="Google Shape;106;p1"/>
          <p:cNvCxnSpPr/>
          <p:nvPr/>
        </p:nvCxnSpPr>
        <p:spPr>
          <a:xfrm rot="10800000">
            <a:off x="1466831" y="3425911"/>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07" name="Google Shape;107;p1"/>
          <p:cNvCxnSpPr/>
          <p:nvPr/>
        </p:nvCxnSpPr>
        <p:spPr>
          <a:xfrm rot="10800000">
            <a:off x="1466831" y="2996507"/>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08" name="Google Shape;108;p1"/>
          <p:cNvCxnSpPr/>
          <p:nvPr/>
        </p:nvCxnSpPr>
        <p:spPr>
          <a:xfrm rot="10800000">
            <a:off x="1466830" y="2565772"/>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09" name="Google Shape;109;p1"/>
          <p:cNvCxnSpPr/>
          <p:nvPr/>
        </p:nvCxnSpPr>
        <p:spPr>
          <a:xfrm rot="10800000">
            <a:off x="1466830" y="2136367"/>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10" name="Google Shape;110;p1"/>
          <p:cNvCxnSpPr/>
          <p:nvPr/>
        </p:nvCxnSpPr>
        <p:spPr>
          <a:xfrm rot="10800000">
            <a:off x="1466829" y="1705632"/>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11" name="Google Shape;111;p1"/>
          <p:cNvCxnSpPr/>
          <p:nvPr/>
        </p:nvCxnSpPr>
        <p:spPr>
          <a:xfrm rot="10800000">
            <a:off x="1466829" y="1276228"/>
            <a:ext cx="6319500" cy="0"/>
          </a:xfrm>
          <a:prstGeom prst="straightConnector1">
            <a:avLst/>
          </a:prstGeom>
          <a:noFill/>
          <a:ln w="9525" cap="flat" cmpd="sng">
            <a:solidFill>
              <a:srgbClr val="D0CECE"/>
            </a:solidFill>
            <a:prstDash val="solid"/>
            <a:miter lim="800000"/>
            <a:headEnd type="none" w="sm" len="sm"/>
            <a:tailEnd type="none" w="sm" len="sm"/>
          </a:ln>
        </p:spPr>
      </p:cxnSp>
      <p:cxnSp>
        <p:nvCxnSpPr>
          <p:cNvPr id="112" name="Google Shape;112;p1"/>
          <p:cNvCxnSpPr/>
          <p:nvPr/>
        </p:nvCxnSpPr>
        <p:spPr>
          <a:xfrm rot="10800000">
            <a:off x="1466828" y="845493"/>
            <a:ext cx="6319500" cy="0"/>
          </a:xfrm>
          <a:prstGeom prst="straightConnector1">
            <a:avLst/>
          </a:prstGeom>
          <a:noFill/>
          <a:ln w="9525" cap="flat" cmpd="sng">
            <a:solidFill>
              <a:srgbClr val="D0CECE"/>
            </a:solidFill>
            <a:prstDash val="solid"/>
            <a:miter lim="800000"/>
            <a:headEnd type="none" w="sm" len="sm"/>
            <a:tailEnd type="none" w="sm" len="sm"/>
          </a:ln>
        </p:spPr>
      </p:cxnSp>
      <p:sp>
        <p:nvSpPr>
          <p:cNvPr id="113" name="Google Shape;113;p1"/>
          <p:cNvSpPr txBox="1"/>
          <p:nvPr/>
        </p:nvSpPr>
        <p:spPr>
          <a:xfrm>
            <a:off x="1327479" y="3831091"/>
            <a:ext cx="27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0</a:t>
            </a:r>
            <a:endParaRPr sz="1100"/>
          </a:p>
        </p:txBody>
      </p:sp>
      <p:sp>
        <p:nvSpPr>
          <p:cNvPr id="114" name="Google Shape;114;p1"/>
          <p:cNvSpPr txBox="1"/>
          <p:nvPr/>
        </p:nvSpPr>
        <p:spPr>
          <a:xfrm>
            <a:off x="2194678" y="3863665"/>
            <a:ext cx="376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50</a:t>
            </a:r>
            <a:endParaRPr sz="1100"/>
          </a:p>
        </p:txBody>
      </p:sp>
      <p:sp>
        <p:nvSpPr>
          <p:cNvPr id="115" name="Google Shape;115;p1"/>
          <p:cNvSpPr txBox="1"/>
          <p:nvPr/>
        </p:nvSpPr>
        <p:spPr>
          <a:xfrm>
            <a:off x="3078744" y="3862999"/>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100</a:t>
            </a:r>
            <a:endParaRPr sz="1100"/>
          </a:p>
        </p:txBody>
      </p:sp>
      <p:sp>
        <p:nvSpPr>
          <p:cNvPr id="116" name="Google Shape;116;p1"/>
          <p:cNvSpPr txBox="1"/>
          <p:nvPr/>
        </p:nvSpPr>
        <p:spPr>
          <a:xfrm>
            <a:off x="3956935" y="3862999"/>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150</a:t>
            </a:r>
            <a:endParaRPr sz="1100"/>
          </a:p>
        </p:txBody>
      </p:sp>
      <p:sp>
        <p:nvSpPr>
          <p:cNvPr id="117" name="Google Shape;117;p1"/>
          <p:cNvSpPr txBox="1"/>
          <p:nvPr/>
        </p:nvSpPr>
        <p:spPr>
          <a:xfrm>
            <a:off x="4871680" y="3831091"/>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200</a:t>
            </a:r>
            <a:endParaRPr sz="1100"/>
          </a:p>
        </p:txBody>
      </p:sp>
      <p:sp>
        <p:nvSpPr>
          <p:cNvPr id="118" name="Google Shape;118;p1"/>
          <p:cNvSpPr txBox="1"/>
          <p:nvPr/>
        </p:nvSpPr>
        <p:spPr>
          <a:xfrm>
            <a:off x="5783407" y="3837739"/>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250</a:t>
            </a:r>
            <a:endParaRPr sz="1100"/>
          </a:p>
        </p:txBody>
      </p:sp>
      <p:sp>
        <p:nvSpPr>
          <p:cNvPr id="119" name="Google Shape;119;p1"/>
          <p:cNvSpPr txBox="1"/>
          <p:nvPr/>
        </p:nvSpPr>
        <p:spPr>
          <a:xfrm>
            <a:off x="6645904" y="3831092"/>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300</a:t>
            </a:r>
            <a:endParaRPr sz="1100"/>
          </a:p>
        </p:txBody>
      </p:sp>
      <p:sp>
        <p:nvSpPr>
          <p:cNvPr id="120" name="Google Shape;120;p1"/>
          <p:cNvSpPr txBox="1"/>
          <p:nvPr/>
        </p:nvSpPr>
        <p:spPr>
          <a:xfrm>
            <a:off x="7557632" y="3837740"/>
            <a:ext cx="4812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350</a:t>
            </a:r>
            <a:endParaRPr sz="1100"/>
          </a:p>
        </p:txBody>
      </p:sp>
      <p:sp>
        <p:nvSpPr>
          <p:cNvPr id="121" name="Google Shape;121;p1"/>
          <p:cNvSpPr/>
          <p:nvPr/>
        </p:nvSpPr>
        <p:spPr>
          <a:xfrm rot="5659939">
            <a:off x="2172137" y="2067323"/>
            <a:ext cx="198567" cy="204274"/>
          </a:xfrm>
          <a:prstGeom prst="plus">
            <a:avLst>
              <a:gd name="adj" fmla="val 47165"/>
            </a:avLst>
          </a:prstGeom>
          <a:solidFill>
            <a:srgbClr val="2F5496"/>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
          <p:cNvSpPr/>
          <p:nvPr/>
        </p:nvSpPr>
        <p:spPr>
          <a:xfrm rot="1636816">
            <a:off x="7583853" y="3435192"/>
            <a:ext cx="204214" cy="213338"/>
          </a:xfrm>
          <a:prstGeom prst="plus">
            <a:avLst>
              <a:gd name="adj" fmla="val 47165"/>
            </a:avLst>
          </a:prstGeom>
          <a:solidFill>
            <a:srgbClr val="2F5496"/>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
          <p:cNvSpPr/>
          <p:nvPr/>
        </p:nvSpPr>
        <p:spPr>
          <a:xfrm rot="1636816">
            <a:off x="6745372" y="1689072"/>
            <a:ext cx="204214" cy="198443"/>
          </a:xfrm>
          <a:prstGeom prst="plus">
            <a:avLst>
              <a:gd name="adj" fmla="val 47165"/>
            </a:avLst>
          </a:prstGeom>
          <a:solidFill>
            <a:srgbClr val="2F5496"/>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
          <p:cNvSpPr/>
          <p:nvPr/>
        </p:nvSpPr>
        <p:spPr>
          <a:xfrm rot="1636816">
            <a:off x="3353526" y="1307568"/>
            <a:ext cx="204214" cy="205289"/>
          </a:xfrm>
          <a:prstGeom prst="plus">
            <a:avLst>
              <a:gd name="adj" fmla="val 47165"/>
            </a:avLst>
          </a:prstGeom>
          <a:solidFill>
            <a:srgbClr val="2F5496"/>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1"/>
          <p:cNvSpPr txBox="1"/>
          <p:nvPr/>
        </p:nvSpPr>
        <p:spPr>
          <a:xfrm rot="126464">
            <a:off x="1939939" y="1850573"/>
            <a:ext cx="285493" cy="3692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1E4E79"/>
                </a:solidFill>
                <a:latin typeface="Calibri"/>
                <a:ea typeface="Calibri"/>
                <a:cs typeface="Calibri"/>
                <a:sym typeface="Calibri"/>
              </a:rPr>
              <a:t>A</a:t>
            </a:r>
            <a:endParaRPr/>
          </a:p>
        </p:txBody>
      </p:sp>
      <p:sp>
        <p:nvSpPr>
          <p:cNvPr id="126" name="Google Shape;126;p1"/>
          <p:cNvSpPr txBox="1"/>
          <p:nvPr/>
        </p:nvSpPr>
        <p:spPr>
          <a:xfrm>
            <a:off x="3164713" y="1081361"/>
            <a:ext cx="285600" cy="33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1E4E79"/>
                </a:solidFill>
                <a:latin typeface="Calibri"/>
                <a:ea typeface="Calibri"/>
                <a:cs typeface="Calibri"/>
                <a:sym typeface="Calibri"/>
              </a:rPr>
              <a:t>B</a:t>
            </a:r>
            <a:endParaRPr/>
          </a:p>
        </p:txBody>
      </p:sp>
      <p:sp>
        <p:nvSpPr>
          <p:cNvPr id="127" name="Google Shape;127;p1"/>
          <p:cNvSpPr txBox="1"/>
          <p:nvPr/>
        </p:nvSpPr>
        <p:spPr>
          <a:xfrm>
            <a:off x="6841047" y="1515997"/>
            <a:ext cx="285600" cy="33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1E4E79"/>
                </a:solidFill>
                <a:latin typeface="Calibri"/>
                <a:ea typeface="Calibri"/>
                <a:cs typeface="Calibri"/>
                <a:sym typeface="Calibri"/>
              </a:rPr>
              <a:t>C</a:t>
            </a:r>
            <a:endParaRPr/>
          </a:p>
        </p:txBody>
      </p:sp>
      <p:sp>
        <p:nvSpPr>
          <p:cNvPr id="128" name="Google Shape;128;p1"/>
          <p:cNvSpPr txBox="1"/>
          <p:nvPr/>
        </p:nvSpPr>
        <p:spPr>
          <a:xfrm>
            <a:off x="7707907" y="3255183"/>
            <a:ext cx="294000" cy="331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1E4E79"/>
                </a:solidFill>
                <a:latin typeface="Calibri"/>
                <a:ea typeface="Calibri"/>
                <a:cs typeface="Calibri"/>
                <a:sym typeface="Calibri"/>
              </a:rPr>
              <a:t>D</a:t>
            </a:r>
            <a:endParaRPr/>
          </a:p>
        </p:txBody>
      </p:sp>
      <p:sp>
        <p:nvSpPr>
          <p:cNvPr id="129" name="Google Shape;129;p1"/>
          <p:cNvSpPr/>
          <p:nvPr/>
        </p:nvSpPr>
        <p:spPr>
          <a:xfrm>
            <a:off x="1557050" y="1120400"/>
            <a:ext cx="6232733" cy="2743697"/>
          </a:xfrm>
          <a:custGeom>
            <a:avLst/>
            <a:gdLst/>
            <a:ahLst/>
            <a:cxnLst/>
            <a:rect l="l" t="t" r="r" b="b"/>
            <a:pathLst>
              <a:path w="6327648" h="2750573" extrusionOk="0">
                <a:moveTo>
                  <a:pt x="0" y="2726189"/>
                </a:moveTo>
                <a:cubicBezTo>
                  <a:pt x="268224" y="1832617"/>
                  <a:pt x="536448" y="939045"/>
                  <a:pt x="1328928" y="513341"/>
                </a:cubicBezTo>
                <a:cubicBezTo>
                  <a:pt x="2121408" y="87637"/>
                  <a:pt x="3921760" y="-200907"/>
                  <a:pt x="4754880" y="171965"/>
                </a:cubicBezTo>
                <a:cubicBezTo>
                  <a:pt x="5588000" y="544837"/>
                  <a:pt x="5957824" y="1647705"/>
                  <a:pt x="6327648" y="2750573"/>
                </a:cubicBezTo>
              </a:path>
            </a:pathLst>
          </a:custGeom>
          <a:noFill/>
          <a:ln w="127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
          <p:cNvSpPr/>
          <p:nvPr/>
        </p:nvSpPr>
        <p:spPr>
          <a:xfrm>
            <a:off x="141099" y="4355312"/>
            <a:ext cx="8842447" cy="1738897"/>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dirty="0">
                <a:solidFill>
                  <a:srgbClr val="1E4E79"/>
                </a:solidFill>
                <a:latin typeface="Franklin Gothic Medium"/>
                <a:ea typeface="Calibri"/>
                <a:cs typeface="Franklin Gothic Medium"/>
                <a:sym typeface="Calibri"/>
              </a:rPr>
              <a:t>1) Why does the line go up at the beginning?</a:t>
            </a:r>
            <a:endParaRPr sz="1600" dirty="0">
              <a:latin typeface="Franklin Gothic Medium"/>
              <a:cs typeface="Franklin Gothic Medium"/>
            </a:endParaRPr>
          </a:p>
          <a:p>
            <a:pPr marL="0" marR="0" lvl="0" indent="0" algn="l" rtl="0">
              <a:lnSpc>
                <a:spcPct val="100000"/>
              </a:lnSpc>
              <a:spcBef>
                <a:spcPts val="1000"/>
              </a:spcBef>
              <a:spcAft>
                <a:spcPts val="0"/>
              </a:spcAft>
              <a:buNone/>
            </a:pPr>
            <a:r>
              <a:rPr lang="en-GB" sz="1600" dirty="0">
                <a:solidFill>
                  <a:srgbClr val="1E4E79"/>
                </a:solidFill>
                <a:latin typeface="Franklin Gothic Medium"/>
                <a:ea typeface="Calibri"/>
                <a:cs typeface="Franklin Gothic Medium"/>
                <a:sym typeface="Calibri"/>
              </a:rPr>
              <a:t>2) Why does it go down at the end?</a:t>
            </a:r>
            <a:endParaRPr sz="1600" dirty="0">
              <a:latin typeface="Franklin Gothic Medium"/>
              <a:cs typeface="Franklin Gothic Medium"/>
            </a:endParaRPr>
          </a:p>
          <a:p>
            <a:pPr marL="0" marR="0" lvl="0" indent="0" algn="l" rtl="0">
              <a:lnSpc>
                <a:spcPct val="100000"/>
              </a:lnSpc>
              <a:spcBef>
                <a:spcPts val="1000"/>
              </a:spcBef>
              <a:spcAft>
                <a:spcPts val="0"/>
              </a:spcAft>
              <a:buNone/>
            </a:pPr>
            <a:r>
              <a:rPr lang="en-GB" sz="1600" dirty="0">
                <a:solidFill>
                  <a:srgbClr val="1E4E79"/>
                </a:solidFill>
                <a:latin typeface="Franklin Gothic Medium"/>
                <a:ea typeface="Calibri"/>
                <a:cs typeface="Franklin Gothic Medium"/>
                <a:sym typeface="Calibri"/>
              </a:rPr>
              <a:t>3) The crosses represent options for when to fell the tree. Which one do you think is the best choice? A, B, C or D?</a:t>
            </a:r>
            <a:endParaRPr sz="1600" dirty="0">
              <a:latin typeface="Franklin Gothic Medium"/>
              <a:cs typeface="Franklin Gothic Medium"/>
            </a:endParaRPr>
          </a:p>
          <a:p>
            <a:pPr marL="0" marR="0" lvl="0" indent="0" algn="l" rtl="0">
              <a:lnSpc>
                <a:spcPct val="100000"/>
              </a:lnSpc>
              <a:spcBef>
                <a:spcPts val="1000"/>
              </a:spcBef>
              <a:spcAft>
                <a:spcPts val="1000"/>
              </a:spcAft>
              <a:buNone/>
            </a:pPr>
            <a:r>
              <a:rPr lang="en-GB" sz="1600" dirty="0">
                <a:solidFill>
                  <a:srgbClr val="1E4E79"/>
                </a:solidFill>
                <a:latin typeface="Franklin Gothic Medium"/>
                <a:ea typeface="Calibri"/>
                <a:cs typeface="Franklin Gothic Medium"/>
                <a:sym typeface="Calibri"/>
              </a:rPr>
              <a:t>4) Why did you choose that option?</a:t>
            </a:r>
            <a:endParaRPr sz="1600" dirty="0">
              <a:latin typeface="Franklin Gothic Medium"/>
              <a:cs typeface="Franklin Gothic Medium"/>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11" name="Google Shape;84;p1"/>
          <p:cNvSpPr/>
          <p:nvPr/>
        </p:nvSpPr>
        <p:spPr>
          <a:xfrm>
            <a:off x="3474222" y="2950446"/>
            <a:ext cx="522537" cy="1349495"/>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flipH="1">
            <a:off x="743665" y="2937216"/>
            <a:ext cx="2793031" cy="1335448"/>
          </a:xfrm>
          <a:prstGeom prst="rtTriangle">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91;p1"/>
          <p:cNvCxnSpPr/>
          <p:nvPr/>
        </p:nvCxnSpPr>
        <p:spPr>
          <a:xfrm rot="10800000" flipH="1">
            <a:off x="669126" y="2789410"/>
            <a:ext cx="12338" cy="1534033"/>
          </a:xfrm>
          <a:prstGeom prst="straightConnector1">
            <a:avLst/>
          </a:prstGeom>
          <a:noFill/>
          <a:ln w="19050" cap="flat" cmpd="sng">
            <a:solidFill>
              <a:srgbClr val="00B050"/>
            </a:solidFill>
            <a:prstDash val="solid"/>
            <a:miter lim="800000"/>
            <a:headEnd type="none" w="sm" len="sm"/>
            <a:tailEnd type="triangle" w="med" len="med"/>
          </a:ln>
        </p:spPr>
      </p:cxnSp>
      <p:sp>
        <p:nvSpPr>
          <p:cNvPr id="92" name="Google Shape;92;p1"/>
          <p:cNvSpPr txBox="1"/>
          <p:nvPr/>
        </p:nvSpPr>
        <p:spPr>
          <a:xfrm rot="-5400000">
            <a:off x="-13273" y="3058542"/>
            <a:ext cx="91551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dirty="0">
                <a:solidFill>
                  <a:srgbClr val="000000"/>
                </a:solidFill>
                <a:ea typeface="Calibri"/>
                <a:cs typeface="Arial"/>
                <a:sym typeface="Calibri"/>
              </a:rPr>
              <a:t>Benefits</a:t>
            </a:r>
            <a:endParaRPr sz="1200" dirty="0">
              <a:cs typeface="Arial"/>
            </a:endParaRPr>
          </a:p>
        </p:txBody>
      </p:sp>
      <p:sp>
        <p:nvSpPr>
          <p:cNvPr id="93" name="Google Shape;93;p1"/>
          <p:cNvSpPr txBox="1"/>
          <p:nvPr/>
        </p:nvSpPr>
        <p:spPr>
          <a:xfrm>
            <a:off x="3010129" y="4652584"/>
            <a:ext cx="2769808"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dirty="0">
                <a:solidFill>
                  <a:srgbClr val="000000"/>
                </a:solidFill>
                <a:latin typeface="Arial"/>
                <a:ea typeface="Calibri"/>
                <a:cs typeface="Arial"/>
                <a:sym typeface="Calibri"/>
              </a:rPr>
              <a:t>Age of tree (years)</a:t>
            </a:r>
            <a:endParaRPr sz="1200" dirty="0">
              <a:latin typeface="Arial"/>
              <a:cs typeface="Arial"/>
            </a:endParaRPr>
          </a:p>
        </p:txBody>
      </p:sp>
      <p:sp>
        <p:nvSpPr>
          <p:cNvPr id="126" name="Google Shape;126;p1"/>
          <p:cNvSpPr txBox="1"/>
          <p:nvPr/>
        </p:nvSpPr>
        <p:spPr>
          <a:xfrm>
            <a:off x="404769" y="4628361"/>
            <a:ext cx="8462192"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1600" dirty="0" smtClean="0">
              <a:solidFill>
                <a:srgbClr val="C00000"/>
              </a:solidFill>
              <a:latin typeface="Arial"/>
              <a:ea typeface="Calibri"/>
              <a:cs typeface="Arial"/>
              <a:sym typeface="Calibri"/>
            </a:endParaRPr>
          </a:p>
          <a:p>
            <a:pPr marL="0" lvl="0" indent="0" algn="l" rtl="0">
              <a:spcBef>
                <a:spcPts val="0"/>
              </a:spcBef>
              <a:spcAft>
                <a:spcPts val="0"/>
              </a:spcAft>
              <a:buNone/>
            </a:pPr>
            <a:r>
              <a:rPr lang="en-GB" sz="1600" dirty="0" smtClean="0">
                <a:solidFill>
                  <a:srgbClr val="C00000"/>
                </a:solidFill>
                <a:latin typeface="Arial"/>
                <a:ea typeface="Calibri"/>
                <a:cs typeface="Arial"/>
                <a:sym typeface="Calibri"/>
              </a:rPr>
              <a:t>1</a:t>
            </a:r>
            <a:r>
              <a:rPr lang="en-GB" sz="1600" dirty="0">
                <a:solidFill>
                  <a:srgbClr val="C00000"/>
                </a:solidFill>
                <a:latin typeface="Arial"/>
                <a:ea typeface="Calibri"/>
                <a:cs typeface="Arial"/>
                <a:sym typeface="Calibri"/>
              </a:rPr>
              <a:t>) </a:t>
            </a:r>
            <a:r>
              <a:rPr lang="en-GB" sz="1600" dirty="0">
                <a:solidFill>
                  <a:srgbClr val="C00000"/>
                </a:solidFill>
                <a:latin typeface="Franklin Gothic Medium"/>
                <a:ea typeface="Calibri"/>
                <a:cs typeface="Franklin Gothic Medium"/>
                <a:sym typeface="Calibri"/>
              </a:rPr>
              <a:t>How many squares are shaded in in this example?</a:t>
            </a:r>
            <a:endParaRPr sz="1600" dirty="0">
              <a:solidFill>
                <a:srgbClr val="C00000"/>
              </a:solidFill>
              <a:latin typeface="Franklin Gothic Medium"/>
              <a:ea typeface="Calibri"/>
              <a:cs typeface="Franklin Gothic Medium"/>
              <a:sym typeface="Calibri"/>
            </a:endParaRPr>
          </a:p>
          <a:p>
            <a:pPr marL="0" lvl="0" indent="0" algn="l" rtl="0">
              <a:spcBef>
                <a:spcPts val="0"/>
              </a:spcBef>
              <a:spcAft>
                <a:spcPts val="0"/>
              </a:spcAft>
              <a:buNone/>
            </a:pPr>
            <a:endParaRPr sz="1600" dirty="0">
              <a:solidFill>
                <a:srgbClr val="C00000"/>
              </a:solidFill>
              <a:latin typeface="Franklin Gothic Medium"/>
              <a:ea typeface="Calibri"/>
              <a:cs typeface="Franklin Gothic Medium"/>
              <a:sym typeface="Calibri"/>
            </a:endParaRPr>
          </a:p>
          <a:p>
            <a:pPr marL="0" lvl="0" indent="0" algn="l" rtl="0">
              <a:spcBef>
                <a:spcPts val="0"/>
              </a:spcBef>
              <a:spcAft>
                <a:spcPts val="0"/>
              </a:spcAft>
              <a:buNone/>
            </a:pPr>
            <a:r>
              <a:rPr lang="en-GB" sz="1600" dirty="0">
                <a:solidFill>
                  <a:srgbClr val="C00000"/>
                </a:solidFill>
                <a:latin typeface="Franklin Gothic Medium"/>
                <a:ea typeface="Calibri"/>
                <a:cs typeface="Franklin Gothic Medium"/>
                <a:sym typeface="Calibri"/>
              </a:rPr>
              <a:t>2) Show the difference between felling the tree at A and felling it at C by shading the areas on your other graph.</a:t>
            </a:r>
            <a:endParaRPr sz="1600" dirty="0">
              <a:latin typeface="Franklin Gothic Medium"/>
              <a:cs typeface="Franklin Gothic Medium"/>
            </a:endParaRPr>
          </a:p>
        </p:txBody>
      </p:sp>
      <p:cxnSp>
        <p:nvCxnSpPr>
          <p:cNvPr id="172" name="Google Shape;90;p1"/>
          <p:cNvCxnSpPr/>
          <p:nvPr/>
        </p:nvCxnSpPr>
        <p:spPr>
          <a:xfrm>
            <a:off x="662493" y="4323443"/>
            <a:ext cx="8055049" cy="0"/>
          </a:xfrm>
          <a:prstGeom prst="straightConnector1">
            <a:avLst/>
          </a:prstGeom>
          <a:noFill/>
          <a:ln w="19050" cap="flat" cmpd="sng">
            <a:solidFill>
              <a:srgbClr val="00B050"/>
            </a:solidFill>
            <a:prstDash val="solid"/>
            <a:miter lim="800000"/>
            <a:headEnd type="none" w="sm" len="sm"/>
            <a:tailEnd type="triangle" w="med" len="med"/>
          </a:ln>
        </p:spPr>
      </p:cxnSp>
      <p:cxnSp>
        <p:nvCxnSpPr>
          <p:cNvPr id="175" name="Google Shape;109;p1"/>
          <p:cNvCxnSpPr/>
          <p:nvPr/>
        </p:nvCxnSpPr>
        <p:spPr>
          <a:xfrm rot="10800000">
            <a:off x="702734" y="4076356"/>
            <a:ext cx="7643914" cy="0"/>
          </a:xfrm>
          <a:prstGeom prst="straightConnector1">
            <a:avLst/>
          </a:prstGeom>
          <a:noFill/>
          <a:ln w="9525" cap="flat" cmpd="sng">
            <a:solidFill>
              <a:srgbClr val="D0CECE"/>
            </a:solidFill>
            <a:prstDash val="solid"/>
            <a:miter lim="800000"/>
            <a:headEnd type="none" w="sm" len="sm"/>
            <a:tailEnd type="none" w="sm" len="sm"/>
          </a:ln>
        </p:spPr>
      </p:cxnSp>
      <p:cxnSp>
        <p:nvCxnSpPr>
          <p:cNvPr id="176" name="Google Shape;109;p1"/>
          <p:cNvCxnSpPr/>
          <p:nvPr/>
        </p:nvCxnSpPr>
        <p:spPr>
          <a:xfrm rot="10800000">
            <a:off x="662491" y="3822048"/>
            <a:ext cx="7643914" cy="0"/>
          </a:xfrm>
          <a:prstGeom prst="straightConnector1">
            <a:avLst/>
          </a:prstGeom>
          <a:noFill/>
          <a:ln w="9525" cap="flat" cmpd="sng">
            <a:solidFill>
              <a:srgbClr val="D0CECE"/>
            </a:solidFill>
            <a:prstDash val="solid"/>
            <a:miter lim="800000"/>
            <a:headEnd type="none" w="sm" len="sm"/>
            <a:tailEnd type="none" w="sm" len="sm"/>
          </a:ln>
        </p:spPr>
      </p:cxnSp>
      <p:cxnSp>
        <p:nvCxnSpPr>
          <p:cNvPr id="177" name="Google Shape;109;p1"/>
          <p:cNvCxnSpPr/>
          <p:nvPr/>
        </p:nvCxnSpPr>
        <p:spPr>
          <a:xfrm rot="10800000">
            <a:off x="702734" y="3508055"/>
            <a:ext cx="7643914" cy="0"/>
          </a:xfrm>
          <a:prstGeom prst="straightConnector1">
            <a:avLst/>
          </a:prstGeom>
          <a:noFill/>
          <a:ln w="9525" cap="flat" cmpd="sng">
            <a:solidFill>
              <a:srgbClr val="D0CECE"/>
            </a:solidFill>
            <a:prstDash val="solid"/>
            <a:miter lim="800000"/>
            <a:headEnd type="none" w="sm" len="sm"/>
            <a:tailEnd type="none" w="sm" len="sm"/>
          </a:ln>
        </p:spPr>
      </p:cxnSp>
      <p:cxnSp>
        <p:nvCxnSpPr>
          <p:cNvPr id="178" name="Google Shape;109;p1"/>
          <p:cNvCxnSpPr/>
          <p:nvPr/>
        </p:nvCxnSpPr>
        <p:spPr>
          <a:xfrm rot="10800000">
            <a:off x="755501" y="3206549"/>
            <a:ext cx="7643914" cy="0"/>
          </a:xfrm>
          <a:prstGeom prst="straightConnector1">
            <a:avLst/>
          </a:prstGeom>
          <a:noFill/>
          <a:ln w="9525" cap="flat" cmpd="sng">
            <a:solidFill>
              <a:srgbClr val="D0CECE"/>
            </a:solidFill>
            <a:prstDash val="solid"/>
            <a:miter lim="800000"/>
            <a:headEnd type="none" w="sm" len="sm"/>
            <a:tailEnd type="none" w="sm" len="sm"/>
          </a:ln>
        </p:spPr>
      </p:cxnSp>
      <p:cxnSp>
        <p:nvCxnSpPr>
          <p:cNvPr id="179" name="Google Shape;109;p1"/>
          <p:cNvCxnSpPr/>
          <p:nvPr/>
        </p:nvCxnSpPr>
        <p:spPr>
          <a:xfrm rot="10800000">
            <a:off x="681465" y="2924340"/>
            <a:ext cx="7643914" cy="0"/>
          </a:xfrm>
          <a:prstGeom prst="straightConnector1">
            <a:avLst/>
          </a:prstGeom>
          <a:noFill/>
          <a:ln w="9525" cap="flat" cmpd="sng">
            <a:solidFill>
              <a:srgbClr val="D0CECE"/>
            </a:solidFill>
            <a:prstDash val="solid"/>
            <a:miter lim="800000"/>
            <a:headEnd type="none" w="sm" len="sm"/>
            <a:tailEnd type="none" w="sm" len="sm"/>
          </a:ln>
        </p:spPr>
      </p:cxnSp>
      <p:grpSp>
        <p:nvGrpSpPr>
          <p:cNvPr id="181" name="Google Shape;94;p1"/>
          <p:cNvGrpSpPr/>
          <p:nvPr/>
        </p:nvGrpSpPr>
        <p:grpSpPr>
          <a:xfrm>
            <a:off x="1301793" y="2789410"/>
            <a:ext cx="7044855" cy="1525154"/>
            <a:chOff x="1865238" y="1021028"/>
            <a:chExt cx="6482177" cy="4891500"/>
          </a:xfrm>
        </p:grpSpPr>
        <p:cxnSp>
          <p:nvCxnSpPr>
            <p:cNvPr id="182" name="Google Shape;95;p1"/>
            <p:cNvCxnSpPr/>
            <p:nvPr/>
          </p:nvCxnSpPr>
          <p:spPr>
            <a:xfrm rot="10800000">
              <a:off x="1865238"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3" name="Google Shape;96;p1"/>
            <p:cNvCxnSpPr/>
            <p:nvPr/>
          </p:nvCxnSpPr>
          <p:spPr>
            <a:xfrm rot="10800000">
              <a:off x="2363867"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4" name="Google Shape;97;p1"/>
            <p:cNvCxnSpPr/>
            <p:nvPr/>
          </p:nvCxnSpPr>
          <p:spPr>
            <a:xfrm rot="10800000">
              <a:off x="2862496"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5" name="Google Shape;98;p1"/>
            <p:cNvCxnSpPr/>
            <p:nvPr/>
          </p:nvCxnSpPr>
          <p:spPr>
            <a:xfrm rot="10800000">
              <a:off x="3361125"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6" name="Google Shape;99;p1"/>
            <p:cNvCxnSpPr/>
            <p:nvPr/>
          </p:nvCxnSpPr>
          <p:spPr>
            <a:xfrm rot="10800000">
              <a:off x="3859754"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7" name="Google Shape;100;p1"/>
            <p:cNvCxnSpPr/>
            <p:nvPr/>
          </p:nvCxnSpPr>
          <p:spPr>
            <a:xfrm rot="10800000">
              <a:off x="4358383"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8" name="Google Shape;101;p1"/>
            <p:cNvCxnSpPr/>
            <p:nvPr/>
          </p:nvCxnSpPr>
          <p:spPr>
            <a:xfrm rot="10800000">
              <a:off x="4857012"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89" name="Google Shape;102;p1"/>
            <p:cNvCxnSpPr/>
            <p:nvPr/>
          </p:nvCxnSpPr>
          <p:spPr>
            <a:xfrm rot="10800000">
              <a:off x="5355641"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0" name="Google Shape;103;p1"/>
            <p:cNvCxnSpPr/>
            <p:nvPr/>
          </p:nvCxnSpPr>
          <p:spPr>
            <a:xfrm rot="10800000">
              <a:off x="5854270"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1" name="Google Shape;104;p1"/>
            <p:cNvCxnSpPr/>
            <p:nvPr/>
          </p:nvCxnSpPr>
          <p:spPr>
            <a:xfrm rot="10800000">
              <a:off x="6352899"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2" name="Google Shape;105;p1"/>
            <p:cNvCxnSpPr/>
            <p:nvPr/>
          </p:nvCxnSpPr>
          <p:spPr>
            <a:xfrm rot="10800000">
              <a:off x="6851528"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3" name="Google Shape;106;p1"/>
            <p:cNvCxnSpPr/>
            <p:nvPr/>
          </p:nvCxnSpPr>
          <p:spPr>
            <a:xfrm rot="10800000">
              <a:off x="7350157"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4" name="Google Shape;107;p1"/>
            <p:cNvCxnSpPr/>
            <p:nvPr/>
          </p:nvCxnSpPr>
          <p:spPr>
            <a:xfrm rot="10800000">
              <a:off x="7848786" y="1021028"/>
              <a:ext cx="0" cy="4891500"/>
            </a:xfrm>
            <a:prstGeom prst="straightConnector1">
              <a:avLst/>
            </a:prstGeom>
            <a:noFill/>
            <a:ln w="9525" cap="flat" cmpd="sng">
              <a:solidFill>
                <a:srgbClr val="D0CECE"/>
              </a:solidFill>
              <a:prstDash val="solid"/>
              <a:miter lim="800000"/>
              <a:headEnd type="none" w="sm" len="sm"/>
              <a:tailEnd type="none" w="sm" len="sm"/>
            </a:ln>
          </p:spPr>
        </p:cxnSp>
        <p:cxnSp>
          <p:nvCxnSpPr>
            <p:cNvPr id="195" name="Google Shape;108;p1"/>
            <p:cNvCxnSpPr/>
            <p:nvPr/>
          </p:nvCxnSpPr>
          <p:spPr>
            <a:xfrm rot="10800000">
              <a:off x="8347415" y="1021028"/>
              <a:ext cx="0" cy="4891500"/>
            </a:xfrm>
            <a:prstGeom prst="straightConnector1">
              <a:avLst/>
            </a:prstGeom>
            <a:noFill/>
            <a:ln w="9525" cap="flat" cmpd="sng">
              <a:solidFill>
                <a:srgbClr val="D0CECE"/>
              </a:solidFill>
              <a:prstDash val="solid"/>
              <a:miter lim="800000"/>
              <a:headEnd type="none" w="sm" len="sm"/>
              <a:tailEnd type="none" w="sm" len="sm"/>
            </a:ln>
          </p:spPr>
        </p:cxnSp>
      </p:grpSp>
      <p:cxnSp>
        <p:nvCxnSpPr>
          <p:cNvPr id="196" name="Google Shape;123;p1"/>
          <p:cNvCxnSpPr/>
          <p:nvPr/>
        </p:nvCxnSpPr>
        <p:spPr>
          <a:xfrm flipV="1">
            <a:off x="702733" y="2965070"/>
            <a:ext cx="2793031" cy="1349494"/>
          </a:xfrm>
          <a:prstGeom prst="straightConnector1">
            <a:avLst/>
          </a:prstGeom>
          <a:noFill/>
          <a:ln w="9525" cap="flat" cmpd="sng">
            <a:solidFill>
              <a:srgbClr val="C00000"/>
            </a:solidFill>
            <a:prstDash val="dash"/>
            <a:round/>
            <a:headEnd type="none" w="med" len="med"/>
            <a:tailEnd type="none" w="med" len="med"/>
          </a:ln>
        </p:spPr>
      </p:cxnSp>
      <p:cxnSp>
        <p:nvCxnSpPr>
          <p:cNvPr id="197" name="Google Shape;124;p1"/>
          <p:cNvCxnSpPr/>
          <p:nvPr/>
        </p:nvCxnSpPr>
        <p:spPr>
          <a:xfrm rot="10800000" flipH="1">
            <a:off x="3469440" y="2950446"/>
            <a:ext cx="3257146" cy="14624"/>
          </a:xfrm>
          <a:prstGeom prst="straightConnector1">
            <a:avLst/>
          </a:prstGeom>
          <a:noFill/>
          <a:ln w="9525" cap="flat" cmpd="sng">
            <a:solidFill>
              <a:srgbClr val="C00000"/>
            </a:solidFill>
            <a:prstDash val="dash"/>
            <a:round/>
            <a:headEnd type="none" w="med" len="med"/>
            <a:tailEnd type="none" w="med" len="med"/>
          </a:ln>
        </p:spPr>
      </p:cxnSp>
      <p:cxnSp>
        <p:nvCxnSpPr>
          <p:cNvPr id="198" name="Google Shape;125;p1"/>
          <p:cNvCxnSpPr/>
          <p:nvPr/>
        </p:nvCxnSpPr>
        <p:spPr>
          <a:xfrm>
            <a:off x="6752185" y="2950446"/>
            <a:ext cx="1594463" cy="816278"/>
          </a:xfrm>
          <a:prstGeom prst="straightConnector1">
            <a:avLst/>
          </a:prstGeom>
          <a:noFill/>
          <a:ln w="9525" cap="flat" cmpd="sng">
            <a:solidFill>
              <a:srgbClr val="C00000"/>
            </a:solidFill>
            <a:prstDash val="dash"/>
            <a:round/>
            <a:headEnd type="none" w="med" len="med"/>
            <a:tailEnd type="none" w="med" len="med"/>
          </a:ln>
        </p:spPr>
      </p:cxnSp>
      <p:cxnSp>
        <p:nvCxnSpPr>
          <p:cNvPr id="199" name="Google Shape;127;p1"/>
          <p:cNvCxnSpPr/>
          <p:nvPr/>
        </p:nvCxnSpPr>
        <p:spPr>
          <a:xfrm flipH="1">
            <a:off x="3996759" y="3010736"/>
            <a:ext cx="10524" cy="1364889"/>
          </a:xfrm>
          <a:prstGeom prst="straightConnector1">
            <a:avLst/>
          </a:prstGeom>
          <a:noFill/>
          <a:ln w="9525" cap="flat" cmpd="sng">
            <a:solidFill>
              <a:srgbClr val="888888"/>
            </a:solidFill>
            <a:prstDash val="dot"/>
            <a:round/>
            <a:headEnd type="none" w="med" len="med"/>
            <a:tailEnd type="none" w="med" len="med"/>
          </a:ln>
        </p:spPr>
      </p:cxnSp>
      <p:sp>
        <p:nvSpPr>
          <p:cNvPr id="200" name="Google Shape;122;p1"/>
          <p:cNvSpPr/>
          <p:nvPr/>
        </p:nvSpPr>
        <p:spPr>
          <a:xfrm rot="1636816">
            <a:off x="3933560" y="2855920"/>
            <a:ext cx="247012" cy="136840"/>
          </a:xfrm>
          <a:prstGeom prst="plus">
            <a:avLst>
              <a:gd name="adj" fmla="val 47165"/>
            </a:avLst>
          </a:prstGeom>
          <a:solidFill>
            <a:srgbClr val="2F5496"/>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114;p1"/>
          <p:cNvSpPr txBox="1"/>
          <p:nvPr/>
        </p:nvSpPr>
        <p:spPr>
          <a:xfrm>
            <a:off x="599652" y="4375625"/>
            <a:ext cx="328037"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0</a:t>
            </a:r>
            <a:endParaRPr sz="1100" dirty="0"/>
          </a:p>
        </p:txBody>
      </p:sp>
      <p:sp>
        <p:nvSpPr>
          <p:cNvPr id="203" name="Google Shape;115;p1"/>
          <p:cNvSpPr txBox="1"/>
          <p:nvPr/>
        </p:nvSpPr>
        <p:spPr>
          <a:xfrm>
            <a:off x="1685139" y="4377515"/>
            <a:ext cx="455042"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50</a:t>
            </a:r>
            <a:endParaRPr sz="1100" dirty="0"/>
          </a:p>
        </p:txBody>
      </p:sp>
      <p:sp>
        <p:nvSpPr>
          <p:cNvPr id="204" name="Google Shape;116;p1"/>
          <p:cNvSpPr txBox="1"/>
          <p:nvPr/>
        </p:nvSpPr>
        <p:spPr>
          <a:xfrm>
            <a:off x="2719105" y="4377537"/>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100</a:t>
            </a:r>
            <a:endParaRPr sz="1100" dirty="0"/>
          </a:p>
        </p:txBody>
      </p:sp>
      <p:sp>
        <p:nvSpPr>
          <p:cNvPr id="205" name="Google Shape;117;p1"/>
          <p:cNvSpPr txBox="1"/>
          <p:nvPr/>
        </p:nvSpPr>
        <p:spPr>
          <a:xfrm>
            <a:off x="3780045" y="4377537"/>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150</a:t>
            </a:r>
            <a:endParaRPr sz="1100" dirty="0"/>
          </a:p>
        </p:txBody>
      </p:sp>
      <p:sp>
        <p:nvSpPr>
          <p:cNvPr id="206" name="Google Shape;118;p1"/>
          <p:cNvSpPr txBox="1"/>
          <p:nvPr/>
        </p:nvSpPr>
        <p:spPr>
          <a:xfrm>
            <a:off x="4886752" y="4377537"/>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200</a:t>
            </a:r>
            <a:endParaRPr sz="1100" dirty="0"/>
          </a:p>
        </p:txBody>
      </p:sp>
      <p:sp>
        <p:nvSpPr>
          <p:cNvPr id="207" name="Google Shape;119;p1"/>
          <p:cNvSpPr txBox="1"/>
          <p:nvPr/>
        </p:nvSpPr>
        <p:spPr>
          <a:xfrm>
            <a:off x="5989435" y="4377537"/>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250</a:t>
            </a:r>
            <a:endParaRPr sz="1100" dirty="0"/>
          </a:p>
        </p:txBody>
      </p:sp>
      <p:sp>
        <p:nvSpPr>
          <p:cNvPr id="208" name="Google Shape;120;p1"/>
          <p:cNvSpPr txBox="1"/>
          <p:nvPr/>
        </p:nvSpPr>
        <p:spPr>
          <a:xfrm>
            <a:off x="6971799" y="4377537"/>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300</a:t>
            </a:r>
            <a:endParaRPr sz="1100" dirty="0"/>
          </a:p>
        </p:txBody>
      </p:sp>
      <p:sp>
        <p:nvSpPr>
          <p:cNvPr id="209" name="Google Shape;121;p1"/>
          <p:cNvSpPr txBox="1"/>
          <p:nvPr/>
        </p:nvSpPr>
        <p:spPr>
          <a:xfrm>
            <a:off x="8034355" y="4383118"/>
            <a:ext cx="582048" cy="3231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500" dirty="0">
                <a:solidFill>
                  <a:srgbClr val="AEABAB"/>
                </a:solidFill>
                <a:latin typeface="Calibri"/>
                <a:ea typeface="Calibri"/>
                <a:cs typeface="Calibri"/>
                <a:sym typeface="Calibri"/>
              </a:rPr>
              <a:t>350</a:t>
            </a:r>
            <a:endParaRPr sz="1100" dirty="0"/>
          </a:p>
        </p:txBody>
      </p:sp>
      <p:sp>
        <p:nvSpPr>
          <p:cNvPr id="2" name="TextBox 1"/>
          <p:cNvSpPr txBox="1"/>
          <p:nvPr/>
        </p:nvSpPr>
        <p:spPr>
          <a:xfrm>
            <a:off x="528387" y="223376"/>
            <a:ext cx="8088015" cy="1605568"/>
          </a:xfrm>
          <a:prstGeom prst="rect">
            <a:avLst/>
          </a:prstGeom>
          <a:noFill/>
        </p:spPr>
        <p:txBody>
          <a:bodyPr wrap="square" rtlCol="0">
            <a:spAutoFit/>
          </a:bodyPr>
          <a:lstStyle/>
          <a:p>
            <a:pPr lvl="0">
              <a:spcBef>
                <a:spcPts val="1000"/>
              </a:spcBef>
              <a:buClr>
                <a:srgbClr val="000000"/>
              </a:buClr>
              <a:buSzPts val="1400"/>
            </a:pPr>
            <a:r>
              <a:rPr lang="en-GB" b="1" dirty="0">
                <a:solidFill>
                  <a:srgbClr val="C00000"/>
                </a:solidFill>
                <a:latin typeface="Franklin Gothic Medium"/>
                <a:ea typeface="Calibri"/>
                <a:cs typeface="Franklin Gothic Medium"/>
                <a:sym typeface="Calibri"/>
              </a:rPr>
              <a:t>Challenge</a:t>
            </a:r>
          </a:p>
          <a:p>
            <a:pPr lvl="0">
              <a:spcBef>
                <a:spcPts val="1000"/>
              </a:spcBef>
              <a:buClr>
                <a:schemeClr val="dk1"/>
              </a:buClr>
              <a:buSzPts val="1100"/>
            </a:pPr>
            <a:r>
              <a:rPr lang="en-GB" dirty="0">
                <a:solidFill>
                  <a:srgbClr val="C00000"/>
                </a:solidFill>
                <a:latin typeface="Franklin Gothic Medium"/>
                <a:ea typeface="Calibri"/>
                <a:cs typeface="Franklin Gothic Medium"/>
                <a:sym typeface="Calibri"/>
              </a:rPr>
              <a:t>The area (number of squares) under the line shows the total benefit over the lifespan of the tree. Example: If the tree is cut down where the X is, the total benefit is the amount of squares shaded in:</a:t>
            </a:r>
            <a:endParaRPr lang="en-GB" dirty="0">
              <a:solidFill>
                <a:srgbClr val="1E4E79"/>
              </a:solidFill>
              <a:latin typeface="Franklin Gothic Medium"/>
              <a:ea typeface="Calibri"/>
              <a:cs typeface="Franklin Gothic Medium"/>
              <a:sym typeface="Calibri"/>
            </a:endParaRP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7144"/>
          </a:xfrm>
        </p:spPr>
        <p:txBody>
          <a:bodyPr>
            <a:normAutofit/>
          </a:bodyPr>
          <a:lstStyle/>
          <a:p>
            <a:r>
              <a:rPr lang="en-US" dirty="0" smtClean="0">
                <a:latin typeface="Franklin Gothic Medium"/>
                <a:cs typeface="Franklin Gothic Medium"/>
              </a:rPr>
              <a:t>Problems with street trees</a:t>
            </a:r>
            <a:endParaRPr lang="en-US" dirty="0">
              <a:latin typeface="Franklin Gothic Medium"/>
              <a:cs typeface="Franklin Gothic Medium"/>
            </a:endParaRPr>
          </a:p>
        </p:txBody>
      </p:sp>
      <p:pic>
        <p:nvPicPr>
          <p:cNvPr id="6" name="Content Placeholder 5" descr="geograph-3574491-by-Robin-Stott.jpg"/>
          <p:cNvPicPr>
            <a:picLocks noGrp="1" noChangeAspect="1"/>
          </p:cNvPicPr>
          <p:nvPr>
            <p:ph idx="1"/>
          </p:nvPr>
        </p:nvPicPr>
        <p:blipFill>
          <a:blip r:embed="rId3">
            <a:extLst>
              <a:ext uri="{28A0092B-C50C-407E-A947-70E740481C1C}">
                <a14:useLocalDpi xmlns:a14="http://schemas.microsoft.com/office/drawing/2010/main" val="0"/>
              </a:ext>
            </a:extLst>
          </a:blip>
          <a:srcRect t="26266" b="26266"/>
          <a:stretch>
            <a:fillRect/>
          </a:stretch>
        </p:blipFill>
        <p:spPr>
          <a:xfrm>
            <a:off x="457200" y="917575"/>
            <a:ext cx="8229600" cy="5208588"/>
          </a:xfrm>
        </p:spPr>
      </p:pic>
    </p:spTree>
    <p:extLst>
      <p:ext uri="{BB962C8B-B14F-4D97-AF65-F5344CB8AC3E}">
        <p14:creationId xmlns:p14="http://schemas.microsoft.com/office/powerpoint/2010/main" val="426677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729286864_a370aa1ff2_c.jpg"/>
          <p:cNvPicPr>
            <a:picLocks noGrp="1" noChangeAspect="1"/>
          </p:cNvPicPr>
          <p:nvPr>
            <p:ph idx="1"/>
          </p:nvPr>
        </p:nvPicPr>
        <p:blipFill>
          <a:blip r:embed="rId3">
            <a:extLst>
              <a:ext uri="{28A0092B-C50C-407E-A947-70E740481C1C}">
                <a14:useLocalDpi xmlns:a14="http://schemas.microsoft.com/office/drawing/2010/main" val="0"/>
              </a:ext>
            </a:extLst>
          </a:blip>
          <a:srcRect l="-71539" r="-71539"/>
          <a:stretch>
            <a:fillRect/>
          </a:stretch>
        </p:blipFill>
        <p:spPr>
          <a:xfrm>
            <a:off x="457200" y="479379"/>
            <a:ext cx="8229600" cy="5091113"/>
          </a:xfrm>
        </p:spPr>
      </p:pic>
    </p:spTree>
    <p:extLst>
      <p:ext uri="{BB962C8B-B14F-4D97-AF65-F5344CB8AC3E}">
        <p14:creationId xmlns:p14="http://schemas.microsoft.com/office/powerpoint/2010/main" val="424900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ttingham_Road_-_geograph.org.uk_-_1472037.jpg"/>
          <p:cNvPicPr>
            <a:picLocks noGrp="1" noChangeAspect="1"/>
          </p:cNvPicPr>
          <p:nvPr>
            <p:ph idx="1"/>
          </p:nvPr>
        </p:nvPicPr>
        <p:blipFill>
          <a:blip r:embed="rId3">
            <a:extLst>
              <a:ext uri="{28A0092B-C50C-407E-A947-70E740481C1C}">
                <a14:useLocalDpi xmlns:a14="http://schemas.microsoft.com/office/drawing/2010/main" val="0"/>
              </a:ext>
            </a:extLst>
          </a:blip>
          <a:srcRect l="-53364" r="-53364"/>
          <a:stretch>
            <a:fillRect/>
          </a:stretch>
        </p:blipFill>
        <p:spPr>
          <a:xfrm>
            <a:off x="457200" y="400674"/>
            <a:ext cx="8229600" cy="5045075"/>
          </a:xfrm>
        </p:spPr>
      </p:pic>
    </p:spTree>
    <p:extLst>
      <p:ext uri="{BB962C8B-B14F-4D97-AF65-F5344CB8AC3E}">
        <p14:creationId xmlns:p14="http://schemas.microsoft.com/office/powerpoint/2010/main" val="133838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2707.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rot="5400000">
            <a:off x="660528" y="1396873"/>
            <a:ext cx="7326000" cy="4029018"/>
          </a:xfrm>
        </p:spPr>
      </p:pic>
    </p:spTree>
    <p:extLst>
      <p:ext uri="{BB962C8B-B14F-4D97-AF65-F5344CB8AC3E}">
        <p14:creationId xmlns:p14="http://schemas.microsoft.com/office/powerpoint/2010/main" val="335669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00"/>
            <a:ext cx="8229600" cy="1046484"/>
          </a:xfrm>
        </p:spPr>
        <p:txBody>
          <a:bodyPr/>
          <a:lstStyle/>
          <a:p>
            <a:r>
              <a:rPr lang="en-US" dirty="0" smtClean="0">
                <a:latin typeface="+mn-lt"/>
              </a:rPr>
              <a:t>Possible Solutions: Thinner Curb</a:t>
            </a:r>
            <a:endParaRPr lang="en-US" dirty="0">
              <a:latin typeface="+mn-lt"/>
            </a:endParaRPr>
          </a:p>
        </p:txBody>
      </p:sp>
      <p:pic>
        <p:nvPicPr>
          <p:cNvPr id="4" name="Content Placeholder 3" descr="thinner kerb.jpe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rot="5400000">
            <a:off x="-602102" y="1872788"/>
            <a:ext cx="6432692" cy="3537733"/>
          </a:xfrm>
        </p:spPr>
      </p:pic>
      <p:sp>
        <p:nvSpPr>
          <p:cNvPr id="5" name="TextBox 4"/>
          <p:cNvSpPr txBox="1"/>
          <p:nvPr/>
        </p:nvSpPr>
        <p:spPr>
          <a:xfrm>
            <a:off x="4938730" y="1241265"/>
            <a:ext cx="3304246" cy="3416320"/>
          </a:xfrm>
          <a:prstGeom prst="rect">
            <a:avLst/>
          </a:prstGeom>
          <a:noFill/>
        </p:spPr>
        <p:txBody>
          <a:bodyPr wrap="square" rtlCol="0">
            <a:spAutoFit/>
          </a:bodyPr>
          <a:lstStyle/>
          <a:p>
            <a:pPr lvl="0"/>
            <a:r>
              <a:rPr lang="en-GB" dirty="0">
                <a:solidFill>
                  <a:schemeClr val="dk1"/>
                </a:solidFill>
                <a:latin typeface="Franklin Gothic Medium"/>
                <a:cs typeface="Franklin Gothic Medium"/>
              </a:rPr>
              <a:t>Replace a thick </a:t>
            </a:r>
            <a:r>
              <a:rPr lang="en-GB" dirty="0" smtClean="0">
                <a:solidFill>
                  <a:schemeClr val="dk1"/>
                </a:solidFill>
                <a:latin typeface="Franklin Gothic Medium"/>
                <a:cs typeface="Franklin Gothic Medium"/>
              </a:rPr>
              <a:t>curb stone </a:t>
            </a:r>
            <a:r>
              <a:rPr lang="en-GB" dirty="0">
                <a:solidFill>
                  <a:schemeClr val="dk1"/>
                </a:solidFill>
                <a:latin typeface="Franklin Gothic Medium"/>
                <a:cs typeface="Franklin Gothic Medium"/>
              </a:rPr>
              <a:t>with a thinner one. This gives the roots of the tree more space to grow and stops the the curb from being pushed into the road.</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Solves problem for around 1 year.</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Cost: £300</a:t>
            </a:r>
          </a:p>
          <a:p>
            <a:endParaRPr lang="en-US" dirty="0"/>
          </a:p>
        </p:txBody>
      </p:sp>
    </p:spTree>
    <p:extLst>
      <p:ext uri="{BB962C8B-B14F-4D97-AF65-F5344CB8AC3E}">
        <p14:creationId xmlns:p14="http://schemas.microsoft.com/office/powerpoint/2010/main" val="314786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134"/>
            <a:ext cx="8229600" cy="492481"/>
          </a:xfrm>
        </p:spPr>
        <p:txBody>
          <a:bodyPr>
            <a:normAutofit fontScale="90000"/>
          </a:bodyPr>
          <a:lstStyle/>
          <a:p>
            <a:r>
              <a:rPr lang="en-US" dirty="0" smtClean="0">
                <a:latin typeface="+mn-lt"/>
              </a:rPr>
              <a:t>Trees and tree felling</a:t>
            </a:r>
            <a:endParaRPr lang="en-US" dirty="0">
              <a:latin typeface="+mn-lt"/>
            </a:endParaRPr>
          </a:p>
        </p:txBody>
      </p:sp>
      <p:pic>
        <p:nvPicPr>
          <p:cNvPr id="5" name="1 Trees and felling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66786" y="1292785"/>
            <a:ext cx="7422717" cy="4175645"/>
          </a:xfrm>
        </p:spPr>
      </p:pic>
    </p:spTree>
    <p:extLst>
      <p:ext uri="{BB962C8B-B14F-4D97-AF65-F5344CB8AC3E}">
        <p14:creationId xmlns:p14="http://schemas.microsoft.com/office/powerpoint/2010/main" val="405206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7066"/>
          </a:xfrm>
        </p:spPr>
        <p:txBody>
          <a:bodyPr/>
          <a:lstStyle/>
          <a:p>
            <a:r>
              <a:rPr lang="en-US" dirty="0">
                <a:latin typeface="+mn-lt"/>
              </a:rPr>
              <a:t>Possible </a:t>
            </a:r>
            <a:r>
              <a:rPr lang="en-US" dirty="0" smtClean="0">
                <a:latin typeface="+mn-lt"/>
              </a:rPr>
              <a:t>Solutions: Tree pit</a:t>
            </a:r>
            <a:endParaRPr lang="en-US" dirty="0">
              <a:latin typeface="+mn-lt"/>
            </a:endParaRPr>
          </a:p>
        </p:txBody>
      </p:sp>
      <p:pic>
        <p:nvPicPr>
          <p:cNvPr id="4" name="Content Placeholder 3" descr="small build out.jpe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rot="5400000">
            <a:off x="-799426" y="1454583"/>
            <a:ext cx="6464260" cy="3555094"/>
          </a:xfrm>
        </p:spPr>
      </p:pic>
      <p:sp>
        <p:nvSpPr>
          <p:cNvPr id="5" name="TextBox 4"/>
          <p:cNvSpPr txBox="1"/>
          <p:nvPr/>
        </p:nvSpPr>
        <p:spPr>
          <a:xfrm>
            <a:off x="4985766" y="1027066"/>
            <a:ext cx="2892684" cy="3693319"/>
          </a:xfrm>
          <a:prstGeom prst="rect">
            <a:avLst/>
          </a:prstGeom>
          <a:noFill/>
        </p:spPr>
        <p:txBody>
          <a:bodyPr wrap="square" rtlCol="0">
            <a:spAutoFit/>
          </a:bodyPr>
          <a:lstStyle/>
          <a:p>
            <a:pPr lvl="0"/>
            <a:r>
              <a:rPr lang="en-GB" dirty="0" smtClean="0">
                <a:solidFill>
                  <a:schemeClr val="dk1"/>
                </a:solidFill>
                <a:latin typeface="Franklin Gothic Medium"/>
                <a:cs typeface="Franklin Gothic Medium"/>
              </a:rPr>
              <a:t>Build </a:t>
            </a:r>
            <a:r>
              <a:rPr lang="en-GB" dirty="0">
                <a:solidFill>
                  <a:schemeClr val="dk1"/>
                </a:solidFill>
                <a:latin typeface="Franklin Gothic Medium"/>
                <a:cs typeface="Franklin Gothic Medium"/>
              </a:rPr>
              <a:t>a pit around the tree, with plenty of space for the roots to grow for many years.</a:t>
            </a:r>
          </a:p>
          <a:p>
            <a:pPr lvl="0"/>
            <a:r>
              <a:rPr lang="en-GB" dirty="0">
                <a:solidFill>
                  <a:schemeClr val="dk1"/>
                </a:solidFill>
                <a:latin typeface="Franklin Gothic Medium"/>
                <a:cs typeface="Franklin Gothic Medium"/>
              </a:rPr>
              <a:t>Sometimes the pit sticks into the road, leaving less space for cars.</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Solves problem for around 20 years.</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Cost: £3000</a:t>
            </a:r>
          </a:p>
          <a:p>
            <a:endParaRPr lang="en-US" dirty="0"/>
          </a:p>
        </p:txBody>
      </p:sp>
    </p:spTree>
    <p:extLst>
      <p:ext uri="{BB962C8B-B14F-4D97-AF65-F5344CB8AC3E}">
        <p14:creationId xmlns:p14="http://schemas.microsoft.com/office/powerpoint/2010/main" val="95036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6957"/>
          </a:xfrm>
        </p:spPr>
        <p:txBody>
          <a:bodyPr>
            <a:normAutofit fontScale="90000"/>
          </a:bodyPr>
          <a:lstStyle/>
          <a:p>
            <a:r>
              <a:rPr lang="en-US" dirty="0">
                <a:latin typeface="Franklin Gothic Medium"/>
                <a:cs typeface="Franklin Gothic Medium"/>
              </a:rPr>
              <a:t>Possible </a:t>
            </a:r>
            <a:r>
              <a:rPr lang="en-US" dirty="0" smtClean="0">
                <a:latin typeface="Franklin Gothic Medium"/>
                <a:cs typeface="Franklin Gothic Medium"/>
              </a:rPr>
              <a:t>Solutions: Pruning</a:t>
            </a:r>
            <a:endParaRPr lang="en-US" dirty="0">
              <a:latin typeface="Franklin Gothic Medium"/>
              <a:cs typeface="Franklin Gothic Medium"/>
            </a:endParaRPr>
          </a:p>
        </p:txBody>
      </p:sp>
      <p:pic>
        <p:nvPicPr>
          <p:cNvPr id="4" name="Content Placeholder 3" descr="pruning.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rot="5400000">
            <a:off x="-919446" y="1421052"/>
            <a:ext cx="6837795" cy="3760524"/>
          </a:xfrm>
        </p:spPr>
      </p:pic>
      <p:sp>
        <p:nvSpPr>
          <p:cNvPr id="5" name="TextBox 4"/>
          <p:cNvSpPr txBox="1"/>
          <p:nvPr/>
        </p:nvSpPr>
        <p:spPr>
          <a:xfrm>
            <a:off x="4809382" y="999451"/>
            <a:ext cx="3233693" cy="3693319"/>
          </a:xfrm>
          <a:prstGeom prst="rect">
            <a:avLst/>
          </a:prstGeom>
          <a:noFill/>
        </p:spPr>
        <p:txBody>
          <a:bodyPr wrap="square" rtlCol="0">
            <a:spAutoFit/>
          </a:bodyPr>
          <a:lstStyle/>
          <a:p>
            <a:pPr lvl="0"/>
            <a:r>
              <a:rPr lang="en-GB" dirty="0">
                <a:solidFill>
                  <a:schemeClr val="dk1"/>
                </a:solidFill>
                <a:latin typeface="Franklin Gothic Medium"/>
                <a:cs typeface="Franklin Gothic Medium"/>
              </a:rPr>
              <a:t>Trim off branches to make tree safer </a:t>
            </a:r>
            <a:r>
              <a:rPr lang="en-GB" dirty="0" smtClean="0">
                <a:solidFill>
                  <a:schemeClr val="dk1"/>
                </a:solidFill>
                <a:latin typeface="Franklin Gothic Medium"/>
                <a:cs typeface="Franklin Gothic Medium"/>
              </a:rPr>
              <a:t>(and so light is not prevented from entering a house)</a:t>
            </a:r>
            <a:r>
              <a:rPr lang="en-GB" dirty="0">
                <a:solidFill>
                  <a:schemeClr val="dk1"/>
                </a:solidFill>
                <a:latin typeface="Franklin Gothic Medium"/>
                <a:cs typeface="Franklin Gothic Medium"/>
              </a:rPr>
              <a:t>. It also slows down growth, which means that the roots grow less and cause less damage.</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Solves problems for around 2 years.</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Cost: £500</a:t>
            </a:r>
          </a:p>
          <a:p>
            <a:endParaRPr lang="en-US" dirty="0"/>
          </a:p>
        </p:txBody>
      </p:sp>
    </p:spTree>
    <p:extLst>
      <p:ext uri="{BB962C8B-B14F-4D97-AF65-F5344CB8AC3E}">
        <p14:creationId xmlns:p14="http://schemas.microsoft.com/office/powerpoint/2010/main" val="2841247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739"/>
            <a:ext cx="8229600" cy="784305"/>
          </a:xfrm>
        </p:spPr>
        <p:txBody>
          <a:bodyPr/>
          <a:lstStyle/>
          <a:p>
            <a:r>
              <a:rPr lang="en-US" dirty="0" smtClean="0">
                <a:latin typeface="+mn-lt"/>
              </a:rPr>
              <a:t>Possible Solutions: Felling</a:t>
            </a:r>
            <a:endParaRPr lang="en-US" dirty="0">
              <a:latin typeface="+mn-lt"/>
            </a:endParaRPr>
          </a:p>
        </p:txBody>
      </p:sp>
      <p:pic>
        <p:nvPicPr>
          <p:cNvPr id="4" name="Content Placeholder 3" descr="cut-tree-1716671_1920.jpg"/>
          <p:cNvPicPr>
            <a:picLocks noGrp="1" noChangeAspect="1"/>
          </p:cNvPicPr>
          <p:nvPr>
            <p:ph idx="1"/>
          </p:nvPr>
        </p:nvPicPr>
        <p:blipFill>
          <a:blip r:embed="rId3">
            <a:extLst>
              <a:ext uri="{28A0092B-C50C-407E-A947-70E740481C1C}">
                <a14:useLocalDpi xmlns:a14="http://schemas.microsoft.com/office/drawing/2010/main" val="0"/>
              </a:ext>
            </a:extLst>
          </a:blip>
          <a:srcRect l="-39305" r="-39305"/>
          <a:stretch>
            <a:fillRect/>
          </a:stretch>
        </p:blipFill>
        <p:spPr>
          <a:xfrm>
            <a:off x="-1165525" y="1133352"/>
            <a:ext cx="8229600" cy="4525963"/>
          </a:xfrm>
        </p:spPr>
      </p:pic>
      <p:sp>
        <p:nvSpPr>
          <p:cNvPr id="5" name="TextBox 4"/>
          <p:cNvSpPr txBox="1"/>
          <p:nvPr/>
        </p:nvSpPr>
        <p:spPr>
          <a:xfrm>
            <a:off x="5632504" y="1145110"/>
            <a:ext cx="2575195" cy="3139321"/>
          </a:xfrm>
          <a:prstGeom prst="rect">
            <a:avLst/>
          </a:prstGeom>
          <a:noFill/>
        </p:spPr>
        <p:txBody>
          <a:bodyPr wrap="square" rtlCol="0">
            <a:spAutoFit/>
          </a:bodyPr>
          <a:lstStyle/>
          <a:p>
            <a:pPr lvl="0"/>
            <a:r>
              <a:rPr lang="en-GB" dirty="0">
                <a:solidFill>
                  <a:schemeClr val="dk1"/>
                </a:solidFill>
                <a:latin typeface="Franklin Gothic Medium"/>
                <a:cs typeface="Franklin Gothic Medium"/>
              </a:rPr>
              <a:t>Cutting the tree down and removing the stump. Can be replaced by a very small, young tree.</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Solves problem permanently.</a:t>
            </a:r>
          </a:p>
          <a:p>
            <a:pPr lvl="0"/>
            <a:endParaRPr lang="en-GB" dirty="0">
              <a:solidFill>
                <a:schemeClr val="dk1"/>
              </a:solidFill>
              <a:latin typeface="Franklin Gothic Medium"/>
              <a:cs typeface="Franklin Gothic Medium"/>
            </a:endParaRPr>
          </a:p>
          <a:p>
            <a:pPr lvl="0"/>
            <a:r>
              <a:rPr lang="en-GB" dirty="0">
                <a:solidFill>
                  <a:schemeClr val="dk1"/>
                </a:solidFill>
                <a:latin typeface="Franklin Gothic Medium"/>
                <a:cs typeface="Franklin Gothic Medium"/>
              </a:rPr>
              <a:t>Cost: £1000</a:t>
            </a:r>
          </a:p>
          <a:p>
            <a:endParaRPr lang="en-US" dirty="0"/>
          </a:p>
        </p:txBody>
      </p:sp>
    </p:spTree>
    <p:extLst>
      <p:ext uri="{BB962C8B-B14F-4D97-AF65-F5344CB8AC3E}">
        <p14:creationId xmlns:p14="http://schemas.microsoft.com/office/powerpoint/2010/main" val="527896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354"/>
            <a:ext cx="8229600" cy="791882"/>
          </a:xfrm>
        </p:spPr>
        <p:txBody>
          <a:bodyPr/>
          <a:lstStyle/>
          <a:p>
            <a:r>
              <a:rPr lang="en-US" dirty="0" smtClean="0">
                <a:latin typeface="+mn-lt"/>
              </a:rPr>
              <a:t>Marcastle Trees</a:t>
            </a:r>
            <a:endParaRPr lang="en-US" dirty="0">
              <a:latin typeface="+mn-lt"/>
            </a:endParaRPr>
          </a:p>
        </p:txBody>
      </p:sp>
      <p:graphicFrame>
        <p:nvGraphicFramePr>
          <p:cNvPr id="4" name="Google Shape;96;p1"/>
          <p:cNvGraphicFramePr/>
          <p:nvPr>
            <p:extLst>
              <p:ext uri="{D42A27DB-BD31-4B8C-83A1-F6EECF244321}">
                <p14:modId xmlns:p14="http://schemas.microsoft.com/office/powerpoint/2010/main" val="1135565405"/>
              </p:ext>
            </p:extLst>
          </p:nvPr>
        </p:nvGraphicFramePr>
        <p:xfrm>
          <a:off x="113396" y="994829"/>
          <a:ext cx="8844917" cy="4949605"/>
        </p:xfrm>
        <a:graphic>
          <a:graphicData uri="http://schemas.openxmlformats.org/drawingml/2006/table">
            <a:tbl>
              <a:tblPr>
                <a:noFill/>
              </a:tblPr>
              <a:tblGrid>
                <a:gridCol w="918781"/>
                <a:gridCol w="2814122"/>
                <a:gridCol w="1649047"/>
                <a:gridCol w="827035"/>
                <a:gridCol w="2635932"/>
              </a:tblGrid>
              <a:tr h="529952">
                <a:tc>
                  <a:txBody>
                    <a:bodyPr/>
                    <a:lstStyle/>
                    <a:p>
                      <a:pPr marL="0" lvl="0" indent="0" algn="ctr" rtl="0">
                        <a:spcBef>
                          <a:spcPts val="0"/>
                        </a:spcBef>
                        <a:spcAft>
                          <a:spcPts val="0"/>
                        </a:spcAft>
                        <a:buNone/>
                      </a:pPr>
                      <a:r>
                        <a:rPr lang="en-GB" sz="1200" b="0" i="0" dirty="0">
                          <a:latin typeface="Franklin Gothic Medium"/>
                          <a:cs typeface="Franklin Gothic Medium"/>
                        </a:rPr>
                        <a:t>Species</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Description</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Age (years)</a:t>
                      </a: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Cost</a:t>
                      </a: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Proposed solutions</a:t>
                      </a:r>
                      <a:endParaRPr sz="1200" b="0" i="0">
                        <a:latin typeface="Franklin Gothic Medium"/>
                        <a:cs typeface="Franklin Gothic Medium"/>
                      </a:endParaRPr>
                    </a:p>
                  </a:txBody>
                  <a:tcPr marL="110585" marR="110585" marT="58642" marB="58642"/>
                </a:tc>
              </a:tr>
              <a:tr h="1048739">
                <a:tc>
                  <a:txBody>
                    <a:bodyPr/>
                    <a:lstStyle/>
                    <a:p>
                      <a:pPr marL="0" lvl="0" indent="0" algn="ctr" rtl="0">
                        <a:spcBef>
                          <a:spcPts val="0"/>
                        </a:spcBef>
                        <a:spcAft>
                          <a:spcPts val="0"/>
                        </a:spcAft>
                        <a:buNone/>
                      </a:pPr>
                      <a:r>
                        <a:rPr lang="en-GB" sz="1200" b="0" i="0" dirty="0">
                          <a:latin typeface="Franklin Gothic Medium"/>
                          <a:cs typeface="Franklin Gothic Medium"/>
                        </a:rPr>
                        <a:t>Ash</a:t>
                      </a:r>
                      <a:endParaRPr sz="12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Old diseased ash tree on the corner of a road  – which has been surveyed and is a danger to the public</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300 </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a:latin typeface="Franklin Gothic Medium"/>
                        <a:cs typeface="Franklin Gothic Medium"/>
                      </a:endParaRPr>
                    </a:p>
                  </a:txBody>
                  <a:tcPr marL="110585" marR="110585" marT="58642" marB="58642"/>
                </a:tc>
              </a:tr>
              <a:tr h="636719">
                <a:tc>
                  <a:txBody>
                    <a:bodyPr/>
                    <a:lstStyle/>
                    <a:p>
                      <a:pPr marL="0" lvl="0" indent="0" algn="ctr" rtl="0">
                        <a:spcBef>
                          <a:spcPts val="0"/>
                        </a:spcBef>
                        <a:spcAft>
                          <a:spcPts val="0"/>
                        </a:spcAft>
                        <a:buNone/>
                      </a:pPr>
                      <a:r>
                        <a:rPr lang="en-GB" sz="1200" b="0" i="0" dirty="0">
                          <a:latin typeface="Franklin Gothic Medium"/>
                          <a:cs typeface="Franklin Gothic Medium"/>
                        </a:rPr>
                        <a:t>Lime</a:t>
                      </a:r>
                      <a:endParaRPr sz="12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Tree which is disrupting pavement and damaging kerbs</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100</a:t>
                      </a: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r>
              <a:tr h="842728">
                <a:tc>
                  <a:txBody>
                    <a:bodyPr/>
                    <a:lstStyle/>
                    <a:p>
                      <a:pPr marL="0" lvl="0" indent="0" algn="ctr" rtl="0">
                        <a:spcBef>
                          <a:spcPts val="0"/>
                        </a:spcBef>
                        <a:spcAft>
                          <a:spcPts val="0"/>
                        </a:spcAft>
                        <a:buNone/>
                      </a:pPr>
                      <a:r>
                        <a:rPr lang="en-GB" sz="1200" b="0" i="0" dirty="0">
                          <a:latin typeface="Franklin Gothic Medium"/>
                          <a:cs typeface="Franklin Gothic Medium"/>
                        </a:rPr>
                        <a:t>Maple</a:t>
                      </a:r>
                      <a:endParaRPr sz="12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Tall tree which is overgrown and overshadowing the road and houses near it</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200</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r>
              <a:tr h="842728">
                <a:tc>
                  <a:txBody>
                    <a:bodyPr/>
                    <a:lstStyle/>
                    <a:p>
                      <a:pPr marL="0" lvl="0" indent="0" algn="ctr"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Oak</a:t>
                      </a:r>
                      <a:endParaRPr sz="12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None/>
                      </a:pPr>
                      <a:r>
                        <a:rPr lang="en-GB" sz="1200" b="0" i="0" dirty="0">
                          <a:solidFill>
                            <a:schemeClr val="dk1"/>
                          </a:solidFill>
                          <a:latin typeface="Franklin Gothic Medium"/>
                          <a:cs typeface="Franklin Gothic Medium"/>
                        </a:rPr>
                        <a:t>Tree breaking curb with roots / trunk growing into the road and presents a danger to cars</a:t>
                      </a:r>
                      <a:endParaRPr sz="12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a:latin typeface="Franklin Gothic Medium"/>
                          <a:cs typeface="Franklin Gothic Medium"/>
                        </a:rPr>
                        <a:t>150</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r>
              <a:tr h="1048739">
                <a:tc>
                  <a:txBody>
                    <a:bodyPr/>
                    <a:lstStyle/>
                    <a:p>
                      <a:pPr marL="0" lvl="0" indent="0" algn="ctr" rtl="0">
                        <a:spcBef>
                          <a:spcPts val="0"/>
                        </a:spcBef>
                        <a:spcAft>
                          <a:spcPts val="0"/>
                        </a:spcAft>
                        <a:buNone/>
                      </a:pPr>
                      <a:r>
                        <a:rPr lang="en-GB" sz="1200" b="0" i="0" dirty="0">
                          <a:latin typeface="Franklin Gothic Medium"/>
                          <a:cs typeface="Franklin Gothic Medium"/>
                        </a:rPr>
                        <a:t>Cherry</a:t>
                      </a:r>
                      <a:endParaRPr sz="12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1200" b="0" i="0" dirty="0">
                          <a:solidFill>
                            <a:schemeClr val="dk1"/>
                          </a:solidFill>
                          <a:latin typeface="Franklin Gothic Medium"/>
                          <a:cs typeface="Franklin Gothic Medium"/>
                        </a:rPr>
                        <a:t>Tree planted as a memorial for those killed in </a:t>
                      </a:r>
                      <a:r>
                        <a:rPr lang="en-GB" sz="1200" b="0" i="0" dirty="0" smtClean="0">
                          <a:solidFill>
                            <a:schemeClr val="dk1"/>
                          </a:solidFill>
                          <a:latin typeface="Franklin Gothic Medium"/>
                          <a:cs typeface="Franklin Gothic Medium"/>
                        </a:rPr>
                        <a:t>WW1, </a:t>
                      </a:r>
                      <a:r>
                        <a:rPr lang="en-GB" sz="1200" b="0" i="0" dirty="0">
                          <a:solidFill>
                            <a:schemeClr val="dk1"/>
                          </a:solidFill>
                          <a:latin typeface="Franklin Gothic Medium"/>
                          <a:cs typeface="Franklin Gothic Medium"/>
                        </a:rPr>
                        <a:t>not appearing to be damaging anything</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200" b="0" i="0" dirty="0" smtClean="0">
                          <a:latin typeface="Franklin Gothic Medium"/>
                          <a:cs typeface="Franklin Gothic Medium"/>
                        </a:rPr>
                        <a:t>90</a:t>
                      </a: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1200" b="0" i="0" dirty="0">
                        <a:latin typeface="Franklin Gothic Medium"/>
                        <a:cs typeface="Franklin Gothic Medium"/>
                      </a:endParaRPr>
                    </a:p>
                  </a:txBody>
                  <a:tcPr marL="110585" marR="110585" marT="58642" marB="58642"/>
                </a:tc>
              </a:tr>
            </a:tbl>
          </a:graphicData>
        </a:graphic>
      </p:graphicFrame>
    </p:spTree>
    <p:extLst>
      <p:ext uri="{BB962C8B-B14F-4D97-AF65-F5344CB8AC3E}">
        <p14:creationId xmlns:p14="http://schemas.microsoft.com/office/powerpoint/2010/main" val="2187362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6" name="Google Shape;86;p1"/>
          <p:cNvSpPr/>
          <p:nvPr/>
        </p:nvSpPr>
        <p:spPr>
          <a:xfrm>
            <a:off x="414763" y="180561"/>
            <a:ext cx="8343896" cy="6514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1000"/>
              </a:spcBef>
              <a:spcAft>
                <a:spcPts val="0"/>
              </a:spcAft>
              <a:buClr>
                <a:schemeClr val="dk1"/>
              </a:buClr>
              <a:buSzPts val="1100"/>
              <a:buFont typeface="Arial"/>
              <a:buNone/>
            </a:pPr>
            <a:r>
              <a:rPr lang="en-GB" sz="1600" b="1" dirty="0">
                <a:solidFill>
                  <a:srgbClr val="274E13"/>
                </a:solidFill>
                <a:latin typeface="+mj-lt"/>
                <a:ea typeface="Calibri"/>
                <a:cs typeface="Arial"/>
                <a:sym typeface="Calibri"/>
              </a:rPr>
              <a:t>Engineering solutions and costs</a:t>
            </a:r>
            <a:endParaRPr sz="1600" b="1" dirty="0">
              <a:solidFill>
                <a:srgbClr val="274E13"/>
              </a:solidFill>
              <a:latin typeface="+mj-lt"/>
              <a:ea typeface="Calibri"/>
              <a:cs typeface="Arial"/>
              <a:sym typeface="Calibri"/>
            </a:endParaRPr>
          </a:p>
          <a:p>
            <a:pPr marL="0" marR="0" lvl="0" indent="0" algn="l" rtl="0">
              <a:lnSpc>
                <a:spcPct val="100000"/>
              </a:lnSpc>
              <a:spcBef>
                <a:spcPts val="1000"/>
              </a:spcBef>
              <a:spcAft>
                <a:spcPts val="0"/>
              </a:spcAft>
              <a:buClr>
                <a:schemeClr val="dk1"/>
              </a:buClr>
              <a:buSzPts val="1100"/>
              <a:buFont typeface="Arial"/>
              <a:buNone/>
            </a:pPr>
            <a:endParaRPr sz="1200" dirty="0">
              <a:solidFill>
                <a:srgbClr val="274E13"/>
              </a:solidFill>
              <a:latin typeface="Calibri"/>
              <a:ea typeface="Calibri"/>
              <a:cs typeface="Calibri"/>
              <a:sym typeface="Calibri"/>
            </a:endParaRPr>
          </a:p>
        </p:txBody>
      </p:sp>
      <p:pic>
        <p:nvPicPr>
          <p:cNvPr id="87" name="Google Shape;87;p1"/>
          <p:cNvPicPr preferRelativeResize="0"/>
          <p:nvPr/>
        </p:nvPicPr>
        <p:blipFill>
          <a:blip r:embed="rId3">
            <a:alphaModFix/>
          </a:blip>
          <a:stretch>
            <a:fillRect/>
          </a:stretch>
        </p:blipFill>
        <p:spPr>
          <a:xfrm>
            <a:off x="4403939" y="460426"/>
            <a:ext cx="1496675" cy="1308234"/>
          </a:xfrm>
          <a:prstGeom prst="rect">
            <a:avLst/>
          </a:prstGeom>
          <a:noFill/>
          <a:ln>
            <a:noFill/>
          </a:ln>
        </p:spPr>
      </p:pic>
      <p:pic>
        <p:nvPicPr>
          <p:cNvPr id="88" name="Google Shape;88;p1"/>
          <p:cNvPicPr preferRelativeResize="0"/>
          <p:nvPr/>
        </p:nvPicPr>
        <p:blipFill>
          <a:blip r:embed="rId4">
            <a:alphaModFix/>
          </a:blip>
          <a:stretch>
            <a:fillRect/>
          </a:stretch>
        </p:blipFill>
        <p:spPr>
          <a:xfrm>
            <a:off x="2493219" y="460429"/>
            <a:ext cx="1375394" cy="1354100"/>
          </a:xfrm>
          <a:prstGeom prst="rect">
            <a:avLst/>
          </a:prstGeom>
          <a:noFill/>
          <a:ln>
            <a:noFill/>
          </a:ln>
        </p:spPr>
      </p:pic>
      <p:pic>
        <p:nvPicPr>
          <p:cNvPr id="89" name="Google Shape;89;p1"/>
          <p:cNvPicPr preferRelativeResize="0"/>
          <p:nvPr/>
        </p:nvPicPr>
        <p:blipFill>
          <a:blip r:embed="rId5">
            <a:alphaModFix/>
          </a:blip>
          <a:stretch>
            <a:fillRect/>
          </a:stretch>
        </p:blipFill>
        <p:spPr>
          <a:xfrm>
            <a:off x="465233" y="460436"/>
            <a:ext cx="1420227" cy="1308224"/>
          </a:xfrm>
          <a:prstGeom prst="rect">
            <a:avLst/>
          </a:prstGeom>
          <a:noFill/>
          <a:ln>
            <a:noFill/>
          </a:ln>
        </p:spPr>
      </p:pic>
      <p:pic>
        <p:nvPicPr>
          <p:cNvPr id="90" name="Google Shape;90;p1"/>
          <p:cNvPicPr preferRelativeResize="0"/>
          <p:nvPr/>
        </p:nvPicPr>
        <p:blipFill>
          <a:blip r:embed="rId6">
            <a:alphaModFix/>
          </a:blip>
          <a:stretch>
            <a:fillRect/>
          </a:stretch>
        </p:blipFill>
        <p:spPr>
          <a:xfrm>
            <a:off x="6353757" y="460417"/>
            <a:ext cx="1530011" cy="1354112"/>
          </a:xfrm>
          <a:prstGeom prst="rect">
            <a:avLst/>
          </a:prstGeom>
          <a:noFill/>
          <a:ln>
            <a:noFill/>
          </a:ln>
        </p:spPr>
      </p:pic>
      <p:sp>
        <p:nvSpPr>
          <p:cNvPr id="91" name="Google Shape;91;p1"/>
          <p:cNvSpPr txBox="1"/>
          <p:nvPr/>
        </p:nvSpPr>
        <p:spPr>
          <a:xfrm>
            <a:off x="382166" y="1814528"/>
            <a:ext cx="1850288" cy="170813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solidFill>
                  <a:schemeClr val="dk1"/>
                </a:solidFill>
                <a:latin typeface="Franklin Gothic Medium"/>
                <a:cs typeface="Franklin Gothic Medium"/>
              </a:rPr>
              <a:t>1) Thinner curb</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Replace a thick curbstone with a thinner one. This gives the roots of the tree more space to grow and stops the the curb from being pushed into the road.</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Solves problem for around 1 year.</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Cost: £300</a:t>
            </a:r>
            <a:endParaRPr sz="900" dirty="0">
              <a:solidFill>
                <a:schemeClr val="dk1"/>
              </a:solidFill>
              <a:latin typeface="Franklin Gothic Medium"/>
              <a:cs typeface="Franklin Gothic Medium"/>
            </a:endParaRPr>
          </a:p>
        </p:txBody>
      </p:sp>
      <p:sp>
        <p:nvSpPr>
          <p:cNvPr id="92" name="Google Shape;92;p1"/>
          <p:cNvSpPr txBox="1"/>
          <p:nvPr/>
        </p:nvSpPr>
        <p:spPr>
          <a:xfrm>
            <a:off x="2356435" y="1814528"/>
            <a:ext cx="1850288" cy="184662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solidFill>
                  <a:schemeClr val="dk1"/>
                </a:solidFill>
                <a:latin typeface="Franklin Gothic Medium"/>
                <a:cs typeface="Franklin Gothic Medium"/>
              </a:rPr>
              <a:t>2) Tree pit</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Build a pit around the tree, with plenty of space for the roots to grow for many years.</a:t>
            </a: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Sometimes the pit sticks into the road, leaving less space for cars.</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Solves problem for around 20 years.</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Cost: £3000</a:t>
            </a:r>
            <a:endParaRPr sz="900" dirty="0">
              <a:solidFill>
                <a:schemeClr val="dk1"/>
              </a:solidFill>
              <a:latin typeface="Franklin Gothic Medium"/>
              <a:cs typeface="Franklin Gothic Medium"/>
            </a:endParaRPr>
          </a:p>
        </p:txBody>
      </p:sp>
      <p:sp>
        <p:nvSpPr>
          <p:cNvPr id="93" name="Google Shape;93;p1"/>
          <p:cNvSpPr txBox="1"/>
          <p:nvPr/>
        </p:nvSpPr>
        <p:spPr>
          <a:xfrm>
            <a:off x="6295117" y="1814528"/>
            <a:ext cx="2069510" cy="193896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900" dirty="0">
                <a:solidFill>
                  <a:schemeClr val="dk1"/>
                </a:solidFill>
                <a:latin typeface="Franklin Gothic Medium"/>
                <a:cs typeface="Franklin Gothic Medium"/>
              </a:rPr>
              <a:t>4) Felling tree</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Cutting the tree down and removing the stump. Can be replaced by a very small, young tree.</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Solves problem permanently.</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Cost: £1000</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lang="en-GB" sz="1100" dirty="0" smtClean="0">
              <a:solidFill>
                <a:schemeClr val="dk1"/>
              </a:solidFill>
            </a:endParaRPr>
          </a:p>
        </p:txBody>
      </p:sp>
      <p:sp>
        <p:nvSpPr>
          <p:cNvPr id="94" name="Google Shape;94;p1"/>
          <p:cNvSpPr txBox="1"/>
          <p:nvPr/>
        </p:nvSpPr>
        <p:spPr>
          <a:xfrm>
            <a:off x="4325776" y="1814529"/>
            <a:ext cx="1850260" cy="198512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900" b="1" dirty="0">
                <a:solidFill>
                  <a:schemeClr val="dk1"/>
                </a:solidFill>
                <a:latin typeface="Arial"/>
                <a:cs typeface="Arial"/>
              </a:rPr>
              <a:t>3</a:t>
            </a:r>
            <a:r>
              <a:rPr lang="en-GB" sz="900" dirty="0">
                <a:solidFill>
                  <a:schemeClr val="dk1"/>
                </a:solidFill>
                <a:latin typeface="Franklin Gothic Medium"/>
                <a:cs typeface="Franklin Gothic Medium"/>
              </a:rPr>
              <a:t>) Pruning tree</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Trim off branches to make tree safer </a:t>
            </a:r>
            <a:r>
              <a:rPr lang="en-GB" sz="900" dirty="0" smtClean="0">
                <a:solidFill>
                  <a:schemeClr val="dk1"/>
                </a:solidFill>
                <a:latin typeface="Franklin Gothic Medium"/>
                <a:cs typeface="Franklin Gothic Medium"/>
              </a:rPr>
              <a:t>(and so light is not prevented from entering a house)</a:t>
            </a:r>
            <a:r>
              <a:rPr lang="en-GB" sz="900" dirty="0">
                <a:solidFill>
                  <a:schemeClr val="dk1"/>
                </a:solidFill>
                <a:latin typeface="Franklin Gothic Medium"/>
                <a:cs typeface="Franklin Gothic Medium"/>
              </a:rPr>
              <a:t>. It also slows down growth, which means that the roots grow less and cause less damage.</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Solves problems for around 2 years.</a:t>
            </a:r>
            <a:endParaRPr sz="900" dirty="0">
              <a:solidFill>
                <a:schemeClr val="dk1"/>
              </a:solidFill>
              <a:latin typeface="Franklin Gothic Medium"/>
              <a:cs typeface="Franklin Gothic Medium"/>
            </a:endParaRPr>
          </a:p>
          <a:p>
            <a:pPr marL="0" lvl="0" indent="0" algn="l" rtl="0">
              <a:spcBef>
                <a:spcPts val="0"/>
              </a:spcBef>
              <a:spcAft>
                <a:spcPts val="0"/>
              </a:spcAft>
              <a:buNone/>
            </a:pPr>
            <a:endParaRPr sz="900" dirty="0">
              <a:solidFill>
                <a:schemeClr val="dk1"/>
              </a:solidFill>
              <a:latin typeface="Franklin Gothic Medium"/>
              <a:cs typeface="Franklin Gothic Medium"/>
            </a:endParaRPr>
          </a:p>
          <a:p>
            <a:pPr marL="0" lvl="0" indent="0" algn="l" rtl="0">
              <a:spcBef>
                <a:spcPts val="0"/>
              </a:spcBef>
              <a:spcAft>
                <a:spcPts val="0"/>
              </a:spcAft>
              <a:buNone/>
            </a:pPr>
            <a:r>
              <a:rPr lang="en-GB" sz="900" dirty="0">
                <a:solidFill>
                  <a:schemeClr val="dk1"/>
                </a:solidFill>
                <a:latin typeface="Franklin Gothic Medium"/>
                <a:cs typeface="Franklin Gothic Medium"/>
              </a:rPr>
              <a:t>Cost: £500</a:t>
            </a:r>
            <a:endParaRPr sz="900" dirty="0">
              <a:solidFill>
                <a:schemeClr val="dk1"/>
              </a:solidFill>
              <a:latin typeface="Franklin Gothic Medium"/>
              <a:cs typeface="Franklin Gothic Medium"/>
            </a:endParaRPr>
          </a:p>
        </p:txBody>
      </p:sp>
      <p:sp>
        <p:nvSpPr>
          <p:cNvPr id="95" name="Google Shape;95;p1"/>
          <p:cNvSpPr/>
          <p:nvPr/>
        </p:nvSpPr>
        <p:spPr>
          <a:xfrm>
            <a:off x="374243" y="3614160"/>
            <a:ext cx="8343896" cy="25939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000"/>
              </a:spcBef>
              <a:spcAft>
                <a:spcPts val="0"/>
              </a:spcAft>
              <a:buClr>
                <a:schemeClr val="dk1"/>
              </a:buClr>
              <a:buSzPts val="1100"/>
              <a:buFont typeface="Arial"/>
              <a:buNone/>
            </a:pPr>
            <a:r>
              <a:rPr lang="en-GB" sz="1600" b="1" dirty="0">
                <a:solidFill>
                  <a:srgbClr val="274E13"/>
                </a:solidFill>
                <a:latin typeface="Franklin Gothic Medium"/>
                <a:ea typeface="Calibri"/>
                <a:cs typeface="Franklin Gothic Medium"/>
                <a:sym typeface="Calibri"/>
              </a:rPr>
              <a:t>Information about trees</a:t>
            </a:r>
            <a:endParaRPr sz="1600" b="1" dirty="0">
              <a:solidFill>
                <a:srgbClr val="274E13"/>
              </a:solidFill>
              <a:latin typeface="Franklin Gothic Medium"/>
              <a:ea typeface="Calibri"/>
              <a:cs typeface="Franklin Gothic Medium"/>
              <a:sym typeface="Calibri"/>
            </a:endParaRPr>
          </a:p>
          <a:p>
            <a:pPr marL="0" marR="0" lvl="0" indent="0" algn="l" rtl="0">
              <a:lnSpc>
                <a:spcPct val="100000"/>
              </a:lnSpc>
              <a:spcBef>
                <a:spcPts val="1000"/>
              </a:spcBef>
              <a:spcAft>
                <a:spcPts val="0"/>
              </a:spcAft>
              <a:buClr>
                <a:schemeClr val="dk1"/>
              </a:buClr>
              <a:buSzPts val="1100"/>
              <a:buFont typeface="Arial"/>
              <a:buNone/>
            </a:pPr>
            <a:endParaRPr sz="1600" dirty="0">
              <a:solidFill>
                <a:srgbClr val="274E13"/>
              </a:solidFill>
              <a:latin typeface="Arial"/>
              <a:ea typeface="Calibri"/>
              <a:cs typeface="Arial"/>
              <a:sym typeface="Calibri"/>
            </a:endParaRPr>
          </a:p>
        </p:txBody>
      </p:sp>
      <p:graphicFrame>
        <p:nvGraphicFramePr>
          <p:cNvPr id="96" name="Google Shape;96;p1"/>
          <p:cNvGraphicFramePr/>
          <p:nvPr>
            <p:extLst>
              <p:ext uri="{D42A27DB-BD31-4B8C-83A1-F6EECF244321}">
                <p14:modId xmlns:p14="http://schemas.microsoft.com/office/powerpoint/2010/main" val="1440490303"/>
              </p:ext>
            </p:extLst>
          </p:nvPr>
        </p:nvGraphicFramePr>
        <p:xfrm>
          <a:off x="0" y="4053140"/>
          <a:ext cx="9144000" cy="2091760"/>
        </p:xfrm>
        <a:graphic>
          <a:graphicData uri="http://schemas.openxmlformats.org/drawingml/2006/table">
            <a:tbl>
              <a:tblPr>
                <a:noFill/>
              </a:tblPr>
              <a:tblGrid>
                <a:gridCol w="949849"/>
                <a:gridCol w="2909279"/>
                <a:gridCol w="1704808"/>
                <a:gridCol w="855000"/>
                <a:gridCol w="2725064"/>
              </a:tblGrid>
              <a:tr h="197868">
                <a:tc>
                  <a:txBody>
                    <a:bodyPr/>
                    <a:lstStyle/>
                    <a:p>
                      <a:pPr marL="0" lvl="0" indent="0" algn="ctr" rtl="0">
                        <a:spcBef>
                          <a:spcPts val="0"/>
                        </a:spcBef>
                        <a:spcAft>
                          <a:spcPts val="0"/>
                        </a:spcAft>
                        <a:buNone/>
                      </a:pPr>
                      <a:r>
                        <a:rPr lang="en-GB" sz="700" b="0" i="0" dirty="0">
                          <a:latin typeface="Franklin Gothic Medium"/>
                          <a:cs typeface="Franklin Gothic Medium"/>
                        </a:rPr>
                        <a:t>Species</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Description</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Age (years)</a:t>
                      </a: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Cost</a:t>
                      </a: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Proposed solutions</a:t>
                      </a:r>
                      <a:endParaRPr sz="700" b="0" i="0">
                        <a:latin typeface="Franklin Gothic Medium"/>
                        <a:cs typeface="Franklin Gothic Medium"/>
                      </a:endParaRPr>
                    </a:p>
                  </a:txBody>
                  <a:tcPr marL="110585" marR="110585" marT="58642" marB="58642"/>
                </a:tc>
              </a:tr>
              <a:tr h="443209">
                <a:tc>
                  <a:txBody>
                    <a:bodyPr/>
                    <a:lstStyle/>
                    <a:p>
                      <a:pPr marL="0" lvl="0" indent="0" algn="ctr" rtl="0">
                        <a:spcBef>
                          <a:spcPts val="0"/>
                        </a:spcBef>
                        <a:spcAft>
                          <a:spcPts val="0"/>
                        </a:spcAft>
                        <a:buNone/>
                      </a:pPr>
                      <a:r>
                        <a:rPr lang="en-GB" sz="700" b="0" i="0" dirty="0">
                          <a:latin typeface="Franklin Gothic Medium"/>
                          <a:cs typeface="Franklin Gothic Medium"/>
                        </a:rPr>
                        <a:t>Ash</a:t>
                      </a:r>
                      <a:endParaRPr sz="7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Old diseased ash tree on the corner of a road  – which has been surveyed and is a danger to the public</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300 </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a:latin typeface="Franklin Gothic Medium"/>
                        <a:cs typeface="Franklin Gothic Medium"/>
                      </a:endParaRPr>
                    </a:p>
                  </a:txBody>
                  <a:tcPr marL="110585" marR="110585" marT="58642" marB="58642"/>
                </a:tc>
              </a:tr>
              <a:tr h="269085">
                <a:tc>
                  <a:txBody>
                    <a:bodyPr/>
                    <a:lstStyle/>
                    <a:p>
                      <a:pPr marL="0" lvl="0" indent="0" algn="ctr" rtl="0">
                        <a:spcBef>
                          <a:spcPts val="0"/>
                        </a:spcBef>
                        <a:spcAft>
                          <a:spcPts val="0"/>
                        </a:spcAft>
                        <a:buNone/>
                      </a:pPr>
                      <a:r>
                        <a:rPr lang="en-GB" sz="700" b="0" i="0" dirty="0">
                          <a:latin typeface="Franklin Gothic Medium"/>
                          <a:cs typeface="Franklin Gothic Medium"/>
                        </a:rPr>
                        <a:t>Lime</a:t>
                      </a:r>
                      <a:endParaRPr sz="7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Tree which is disrupting pavement and damaging kerbs</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100</a:t>
                      </a: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a:latin typeface="Franklin Gothic Medium"/>
                        <a:cs typeface="Franklin Gothic Medium"/>
                      </a:endParaRPr>
                    </a:p>
                  </a:txBody>
                  <a:tcPr marL="110585" marR="110585" marT="58642" marB="58642"/>
                </a:tc>
              </a:tr>
              <a:tr h="356147">
                <a:tc>
                  <a:txBody>
                    <a:bodyPr/>
                    <a:lstStyle/>
                    <a:p>
                      <a:pPr marL="0" lvl="0" indent="0" algn="ctr" rtl="0">
                        <a:spcBef>
                          <a:spcPts val="0"/>
                        </a:spcBef>
                        <a:spcAft>
                          <a:spcPts val="0"/>
                        </a:spcAft>
                        <a:buNone/>
                      </a:pPr>
                      <a:r>
                        <a:rPr lang="en-GB" sz="700" b="0" i="0" dirty="0">
                          <a:latin typeface="Franklin Gothic Medium"/>
                          <a:cs typeface="Franklin Gothic Medium"/>
                        </a:rPr>
                        <a:t>Maple</a:t>
                      </a:r>
                      <a:endParaRPr sz="7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Tall tree which is overgrown and overshadowing the road and houses near it</a:t>
                      </a: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200</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dirty="0">
                        <a:latin typeface="Franklin Gothic Medium"/>
                        <a:cs typeface="Franklin Gothic Medium"/>
                      </a:endParaRPr>
                    </a:p>
                  </a:txBody>
                  <a:tcPr marL="110585" marR="110585" marT="58642" marB="58642"/>
                </a:tc>
              </a:tr>
              <a:tr h="356147">
                <a:tc>
                  <a:txBody>
                    <a:bodyPr/>
                    <a:lstStyle/>
                    <a:p>
                      <a:pPr marL="0" lvl="0" indent="0" algn="ctr"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Oak</a:t>
                      </a:r>
                      <a:endParaRPr sz="700" b="0" i="0">
                        <a:latin typeface="Franklin Gothic Medium"/>
                        <a:cs typeface="Franklin Gothic Medium"/>
                      </a:endParaRPr>
                    </a:p>
                  </a:txBody>
                  <a:tcPr marL="110585" marR="110585" marT="58642" marB="58642"/>
                </a:tc>
                <a:tc>
                  <a:txBody>
                    <a:bodyPr/>
                    <a:lstStyle/>
                    <a:p>
                      <a:pPr marL="0" lvl="0" indent="0" algn="l" rtl="0">
                        <a:spcBef>
                          <a:spcPts val="0"/>
                        </a:spcBef>
                        <a:spcAft>
                          <a:spcPts val="0"/>
                        </a:spcAft>
                        <a:buNone/>
                      </a:pPr>
                      <a:r>
                        <a:rPr lang="en-GB" sz="700" b="0" i="0" dirty="0">
                          <a:solidFill>
                            <a:schemeClr val="dk1"/>
                          </a:solidFill>
                          <a:latin typeface="Franklin Gothic Medium"/>
                          <a:cs typeface="Franklin Gothic Medium"/>
                        </a:rPr>
                        <a:t>Tree breaking curb with roots / trunk growing into the road and presents a danger to cars</a:t>
                      </a:r>
                      <a:endParaRPr sz="700" b="0" i="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a:latin typeface="Franklin Gothic Medium"/>
                          <a:cs typeface="Franklin Gothic Medium"/>
                        </a:rPr>
                        <a:t>150</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dirty="0">
                        <a:latin typeface="Franklin Gothic Medium"/>
                        <a:cs typeface="Franklin Gothic Medium"/>
                      </a:endParaRPr>
                    </a:p>
                  </a:txBody>
                  <a:tcPr marL="110585" marR="110585" marT="58642" marB="58642"/>
                </a:tc>
              </a:tr>
              <a:tr h="443209">
                <a:tc>
                  <a:txBody>
                    <a:bodyPr/>
                    <a:lstStyle/>
                    <a:p>
                      <a:pPr marL="0" lvl="0" indent="0" algn="ctr" rtl="0">
                        <a:spcBef>
                          <a:spcPts val="0"/>
                        </a:spcBef>
                        <a:spcAft>
                          <a:spcPts val="0"/>
                        </a:spcAft>
                        <a:buNone/>
                      </a:pPr>
                      <a:r>
                        <a:rPr lang="en-GB" sz="700" b="0" i="0" dirty="0">
                          <a:latin typeface="Franklin Gothic Medium"/>
                          <a:cs typeface="Franklin Gothic Medium"/>
                        </a:rPr>
                        <a:t>Cherry</a:t>
                      </a:r>
                      <a:endParaRPr sz="7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chemeClr val="dk1"/>
                        </a:buClr>
                        <a:buSzPts val="1100"/>
                        <a:buFont typeface="Arial"/>
                        <a:buNone/>
                      </a:pPr>
                      <a:r>
                        <a:rPr lang="en-GB" sz="700" b="0" i="0" dirty="0">
                          <a:solidFill>
                            <a:schemeClr val="dk1"/>
                          </a:solidFill>
                          <a:latin typeface="Franklin Gothic Medium"/>
                          <a:cs typeface="Franklin Gothic Medium"/>
                        </a:rPr>
                        <a:t>Tree planted as a memorial for those killed in </a:t>
                      </a:r>
                      <a:r>
                        <a:rPr lang="en-GB" sz="700" b="0" i="0" dirty="0" smtClean="0">
                          <a:solidFill>
                            <a:schemeClr val="dk1"/>
                          </a:solidFill>
                          <a:latin typeface="Franklin Gothic Medium"/>
                          <a:cs typeface="Franklin Gothic Medium"/>
                        </a:rPr>
                        <a:t>WW1, </a:t>
                      </a:r>
                      <a:r>
                        <a:rPr lang="en-GB" sz="700" b="0" i="0" dirty="0">
                          <a:solidFill>
                            <a:schemeClr val="dk1"/>
                          </a:solidFill>
                          <a:latin typeface="Franklin Gothic Medium"/>
                          <a:cs typeface="Franklin Gothic Medium"/>
                        </a:rPr>
                        <a:t>not appearing to be damaging anything</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700" b="0" i="0" dirty="0" smtClean="0">
                          <a:latin typeface="Franklin Gothic Medium"/>
                          <a:cs typeface="Franklin Gothic Medium"/>
                        </a:rPr>
                        <a:t>90</a:t>
                      </a: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endParaRPr sz="700" b="0" i="0" dirty="0">
                        <a:latin typeface="Franklin Gothic Medium"/>
                        <a:cs typeface="Franklin Gothic Medium"/>
                      </a:endParaRPr>
                    </a:p>
                  </a:txBody>
                  <a:tcPr marL="110585" marR="110585" marT="58642" marB="58642"/>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198"/>
            <a:ext cx="8229600" cy="776045"/>
          </a:xfrm>
        </p:spPr>
        <p:txBody>
          <a:bodyPr>
            <a:normAutofit/>
          </a:bodyPr>
          <a:lstStyle/>
          <a:p>
            <a:r>
              <a:rPr lang="en-US" sz="3200" dirty="0" smtClean="0">
                <a:latin typeface="Franklin Gothic Medium"/>
                <a:cs typeface="Franklin Gothic Medium"/>
              </a:rPr>
              <a:t>Find out views of stakeholders</a:t>
            </a:r>
            <a:endParaRPr lang="en-US" sz="3200" dirty="0">
              <a:latin typeface="Franklin Gothic Medium"/>
              <a:cs typeface="Franklin Gothic Medium"/>
            </a:endParaRPr>
          </a:p>
        </p:txBody>
      </p:sp>
      <p:sp>
        <p:nvSpPr>
          <p:cNvPr id="3" name="Content Placeholder 2"/>
          <p:cNvSpPr>
            <a:spLocks noGrp="1"/>
          </p:cNvSpPr>
          <p:nvPr>
            <p:ph idx="1"/>
          </p:nvPr>
        </p:nvSpPr>
        <p:spPr>
          <a:xfrm>
            <a:off x="457200" y="1058244"/>
            <a:ext cx="8229600" cy="5067920"/>
          </a:xfrm>
        </p:spPr>
        <p:txBody>
          <a:bodyPr>
            <a:normAutofit fontScale="92500"/>
          </a:bodyPr>
          <a:lstStyle/>
          <a:p>
            <a:pPr marL="514350" indent="-514350">
              <a:buFont typeface="+mj-lt"/>
              <a:buAutoNum type="alphaLcParenR"/>
            </a:pPr>
            <a:r>
              <a:rPr lang="en-GB" sz="2800" dirty="0" smtClean="0">
                <a:latin typeface="Franklin Gothic Medium"/>
                <a:cs typeface="Franklin Gothic Medium"/>
              </a:rPr>
              <a:t>Read </a:t>
            </a:r>
            <a:r>
              <a:rPr lang="en-GB" sz="2800" dirty="0">
                <a:latin typeface="Franklin Gothic Medium"/>
                <a:cs typeface="Franklin Gothic Medium"/>
              </a:rPr>
              <a:t>role cards in small groups and prepare presentation and </a:t>
            </a:r>
            <a:r>
              <a:rPr lang="en-GB" sz="2800" dirty="0" smtClean="0">
                <a:latin typeface="Franklin Gothic Medium"/>
                <a:cs typeface="Franklin Gothic Medium"/>
              </a:rPr>
              <a:t>arguments.</a:t>
            </a:r>
          </a:p>
          <a:p>
            <a:pPr marL="0" indent="0">
              <a:buNone/>
            </a:pPr>
            <a:endParaRPr lang="en-GB" sz="2800" dirty="0">
              <a:latin typeface="Franklin Gothic Medium"/>
              <a:cs typeface="Franklin Gothic Medium"/>
            </a:endParaRPr>
          </a:p>
          <a:p>
            <a:pPr marL="514350" indent="-514350">
              <a:buFont typeface="+mj-lt"/>
              <a:buAutoNum type="alphaLcParenR"/>
            </a:pPr>
            <a:r>
              <a:rPr lang="en-GB" sz="2800" dirty="0" smtClean="0">
                <a:latin typeface="Franklin Gothic Medium"/>
                <a:cs typeface="Franklin Gothic Medium"/>
              </a:rPr>
              <a:t>As </a:t>
            </a:r>
            <a:r>
              <a:rPr lang="en-GB" sz="2800" dirty="0">
                <a:latin typeface="Franklin Gothic Medium"/>
                <a:cs typeface="Franklin Gothic Medium"/>
              </a:rPr>
              <a:t>large group – take turns to say who you are and what your views </a:t>
            </a:r>
            <a:r>
              <a:rPr lang="en-GB" sz="2800" dirty="0" smtClean="0">
                <a:latin typeface="Franklin Gothic Medium"/>
                <a:cs typeface="Franklin Gothic Medium"/>
              </a:rPr>
              <a:t>are.</a:t>
            </a:r>
          </a:p>
          <a:p>
            <a:pPr marL="0" indent="0">
              <a:buNone/>
            </a:pPr>
            <a:endParaRPr lang="en-GB" sz="2800" dirty="0">
              <a:latin typeface="Franklin Gothic Medium"/>
              <a:cs typeface="Franklin Gothic Medium"/>
            </a:endParaRPr>
          </a:p>
          <a:p>
            <a:pPr marL="514350" indent="-514350">
              <a:buFont typeface="+mj-lt"/>
              <a:buAutoNum type="alphaLcParenR"/>
            </a:pPr>
            <a:r>
              <a:rPr lang="en-GB" sz="2800" dirty="0" smtClean="0">
                <a:latin typeface="Franklin Gothic Medium"/>
                <a:cs typeface="Franklin Gothic Medium"/>
              </a:rPr>
              <a:t>Discussion </a:t>
            </a:r>
            <a:r>
              <a:rPr lang="en-GB" sz="2800" dirty="0">
                <a:latin typeface="Franklin Gothic Medium"/>
                <a:cs typeface="Franklin Gothic Medium"/>
              </a:rPr>
              <a:t>as large group in role (using P4C skills</a:t>
            </a:r>
            <a:r>
              <a:rPr lang="en-GB" sz="2800" dirty="0" smtClean="0">
                <a:latin typeface="Franklin Gothic Medium"/>
                <a:cs typeface="Franklin Gothic Medium"/>
              </a:rPr>
              <a:t>).</a:t>
            </a:r>
          </a:p>
          <a:p>
            <a:pPr marL="514350" indent="-514350">
              <a:buFont typeface="+mj-lt"/>
              <a:buAutoNum type="alphaLcParenR"/>
            </a:pPr>
            <a:endParaRPr lang="en-GB" sz="2800" dirty="0">
              <a:latin typeface="Franklin Gothic Medium"/>
              <a:cs typeface="Franklin Gothic Medium"/>
            </a:endParaRPr>
          </a:p>
          <a:p>
            <a:pPr marL="514350" indent="-514350">
              <a:buFont typeface="+mj-lt"/>
              <a:buAutoNum type="alphaLcParenR"/>
            </a:pPr>
            <a:r>
              <a:rPr lang="en-GB" sz="2800" dirty="0" smtClean="0">
                <a:latin typeface="Franklin Gothic Medium"/>
                <a:cs typeface="Franklin Gothic Medium"/>
              </a:rPr>
              <a:t>Tree </a:t>
            </a:r>
            <a:r>
              <a:rPr lang="en-GB" sz="2800" dirty="0">
                <a:latin typeface="Franklin Gothic Medium"/>
                <a:cs typeface="Franklin Gothic Medium"/>
              </a:rPr>
              <a:t>panel meets again (in role) to discuss whether they now wish to change any of their proposed solutions before submitting them to the council.</a:t>
            </a:r>
          </a:p>
          <a:p>
            <a:endParaRPr lang="en-US" dirty="0"/>
          </a:p>
        </p:txBody>
      </p:sp>
    </p:spTree>
    <p:extLst>
      <p:ext uri="{BB962C8B-B14F-4D97-AF65-F5344CB8AC3E}">
        <p14:creationId xmlns:p14="http://schemas.microsoft.com/office/powerpoint/2010/main" val="26252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48152975"/>
              </p:ext>
            </p:extLst>
          </p:nvPr>
        </p:nvGraphicFramePr>
        <p:xfrm>
          <a:off x="119530" y="339452"/>
          <a:ext cx="8845177" cy="5998544"/>
        </p:xfrm>
        <a:graphic>
          <a:graphicData uri="http://schemas.openxmlformats.org/drawingml/2006/table">
            <a:tbl>
              <a:tblPr firstRow="1" bandRow="1">
                <a:tableStyleId>{5C22544A-7EE6-4342-B048-85BDC9FD1C3A}</a:tableStyleId>
              </a:tblPr>
              <a:tblGrid>
                <a:gridCol w="4459941"/>
                <a:gridCol w="4385236"/>
              </a:tblGrid>
              <a:tr h="1889840">
                <a:tc>
                  <a:txBody>
                    <a:bodyPr/>
                    <a:lstStyle/>
                    <a:p>
                      <a:pPr algn="ctr"/>
                      <a:r>
                        <a:rPr lang="en-US" sz="1400" b="0" i="0" dirty="0" smtClean="0">
                          <a:latin typeface="Franklin Gothic Medium"/>
                          <a:cs typeface="Franklin Gothic Medium"/>
                        </a:rPr>
                        <a:t>Introduction</a:t>
                      </a:r>
                    </a:p>
                    <a:p>
                      <a:r>
                        <a:rPr lang="en-US" sz="1400" b="0" i="0" dirty="0" smtClean="0">
                          <a:latin typeface="Franklin Gothic Medium"/>
                          <a:cs typeface="Franklin Gothic Medium"/>
                        </a:rPr>
                        <a:t>Why are we writing? __________________________________</a:t>
                      </a:r>
                      <a:r>
                        <a:rPr lang="en-US" sz="1400" b="0" i="0" baseline="0" dirty="0" smtClean="0">
                          <a:latin typeface="Franklin Gothic Medium"/>
                          <a:cs typeface="Franklin Gothic Medium"/>
                        </a:rPr>
                        <a:t> </a:t>
                      </a:r>
                      <a:endParaRPr lang="en-US" sz="1400" b="0" i="0" dirty="0" smtClean="0">
                        <a:latin typeface="Franklin Gothic Medium"/>
                        <a:cs typeface="Franklin Gothic Medium"/>
                      </a:endParaRPr>
                    </a:p>
                    <a:p>
                      <a:endParaRPr lang="en-US" sz="1400" b="0" i="0" dirty="0" smtClean="0">
                        <a:latin typeface="Franklin Gothic Medium"/>
                        <a:cs typeface="Franklin Gothic Medium"/>
                      </a:endParaRPr>
                    </a:p>
                    <a:p>
                      <a:r>
                        <a:rPr lang="en-US" sz="1400" b="0" i="0" dirty="0" smtClean="0">
                          <a:latin typeface="Franklin Gothic Medium"/>
                          <a:cs typeface="Franklin Gothic Medium"/>
                        </a:rPr>
                        <a:t>Why is it so important? ______________________________________</a:t>
                      </a:r>
                    </a:p>
                    <a:p>
                      <a:endParaRPr lang="en-US" sz="1400" b="0" i="0" dirty="0">
                        <a:latin typeface="Franklin Gothic Medium"/>
                        <a:cs typeface="Franklin Gothic Medium"/>
                      </a:endParaRPr>
                    </a:p>
                  </a:txBody>
                  <a:tcPr/>
                </a:tc>
                <a:tc>
                  <a:txBody>
                    <a:bodyPr/>
                    <a:lstStyle/>
                    <a:p>
                      <a:pPr algn="ctr"/>
                      <a:r>
                        <a:rPr lang="en-US" sz="1400" b="0" i="0" dirty="0" smtClean="0">
                          <a:latin typeface="Franklin Gothic Medium"/>
                          <a:cs typeface="Franklin Gothic Medium"/>
                        </a:rPr>
                        <a:t>Benefits to people</a:t>
                      </a:r>
                    </a:p>
                    <a:p>
                      <a:pPr marL="285750" indent="-285750">
                        <a:buFont typeface="Arial"/>
                        <a:buChar char="•"/>
                      </a:pPr>
                      <a:r>
                        <a:rPr lang="en-US" sz="1400" b="0" i="0" dirty="0" smtClean="0">
                          <a:latin typeface="Franklin Gothic Medium"/>
                          <a:cs typeface="Franklin Gothic Medium"/>
                        </a:rPr>
                        <a:t>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__________________________________</a:t>
                      </a:r>
                    </a:p>
                    <a:p>
                      <a:endParaRPr lang="en-US" sz="1400" b="0" i="0" dirty="0" smtClean="0">
                        <a:latin typeface="Franklin Gothic Medium"/>
                        <a:cs typeface="Franklin Gothic Medium"/>
                      </a:endParaRPr>
                    </a:p>
                    <a:p>
                      <a:endParaRPr lang="en-US" sz="1400" b="0" i="0" dirty="0">
                        <a:latin typeface="Franklin Gothic Medium"/>
                        <a:cs typeface="Franklin Gothic Medium"/>
                      </a:endParaRPr>
                    </a:p>
                  </a:txBody>
                  <a:tcPr/>
                </a:tc>
              </a:tr>
              <a:tr h="1942350">
                <a:tc>
                  <a:txBody>
                    <a:bodyPr/>
                    <a:lstStyle/>
                    <a:p>
                      <a:pPr algn="ctr"/>
                      <a:r>
                        <a:rPr lang="en-US" sz="1400" b="0" i="0" dirty="0" smtClean="0">
                          <a:latin typeface="Franklin Gothic Medium"/>
                          <a:cs typeface="Franklin Gothic Medium"/>
                        </a:rPr>
                        <a:t>Benefits to wildlife and climate</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a:latin typeface="Franklin Gothic Medium"/>
                        <a:cs typeface="Franklin Gothic Medium"/>
                      </a:endParaRPr>
                    </a:p>
                  </a:txBody>
                  <a:tcPr/>
                </a:tc>
                <a:tc>
                  <a:txBody>
                    <a:bodyPr/>
                    <a:lstStyle/>
                    <a:p>
                      <a:pPr algn="ctr"/>
                      <a:r>
                        <a:rPr lang="en-US" sz="1400" b="0" i="0" dirty="0" smtClean="0">
                          <a:latin typeface="Franklin Gothic Medium"/>
                          <a:cs typeface="Franklin Gothic Medium"/>
                        </a:rPr>
                        <a:t>Problems caused by trees</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smtClean="0">
                        <a:latin typeface="Franklin Gothic Medium"/>
                        <a:cs typeface="Franklin Gothic Medium"/>
                      </a:endParaRPr>
                    </a:p>
                    <a:p>
                      <a:pPr marL="285750" indent="-285750">
                        <a:buFont typeface="Arial"/>
                        <a:buChar char="•"/>
                      </a:pPr>
                      <a:r>
                        <a:rPr lang="en-US" sz="1400" b="0" i="0" dirty="0" smtClean="0">
                          <a:latin typeface="Franklin Gothic Medium"/>
                          <a:cs typeface="Franklin Gothic Medium"/>
                        </a:rPr>
                        <a:t>________________________________</a:t>
                      </a:r>
                    </a:p>
                    <a:p>
                      <a:endParaRPr lang="en-US" sz="1400" b="0" i="0" dirty="0" smtClean="0">
                        <a:latin typeface="Franklin Gothic Medium"/>
                        <a:cs typeface="Franklin Gothic Medium"/>
                      </a:endParaRPr>
                    </a:p>
                    <a:p>
                      <a:endParaRPr lang="en-US" sz="1400" b="0" i="0" dirty="0">
                        <a:latin typeface="Franklin Gothic Medium"/>
                        <a:cs typeface="Franklin Gothic Medium"/>
                      </a:endParaRPr>
                    </a:p>
                  </a:txBody>
                  <a:tcPr/>
                </a:tc>
              </a:tr>
              <a:tr h="2024753">
                <a:tc>
                  <a:txBody>
                    <a:bodyPr/>
                    <a:lstStyle/>
                    <a:p>
                      <a:pPr marL="0" marR="0" lvl="0" indent="0" algn="ctr" rtl="0">
                        <a:lnSpc>
                          <a:spcPct val="140000"/>
                        </a:lnSpc>
                        <a:spcBef>
                          <a:spcPts val="0"/>
                        </a:spcBef>
                        <a:spcAft>
                          <a:spcPts val="0"/>
                        </a:spcAft>
                        <a:buNone/>
                      </a:pPr>
                      <a:r>
                        <a:rPr lang="en-US" sz="1400" b="0" i="0" dirty="0" smtClean="0">
                          <a:solidFill>
                            <a:srgbClr val="3D3D00"/>
                          </a:solidFill>
                          <a:latin typeface="Franklin Gothic Medium"/>
                          <a:ea typeface="Calibri"/>
                          <a:cs typeface="Franklin Gothic Medium"/>
                          <a:sym typeface="Calibri"/>
                        </a:rPr>
                        <a:t>Proposed solutions</a:t>
                      </a:r>
                    </a:p>
                    <a:p>
                      <a:pPr marL="0" marR="0" lvl="0" indent="0" algn="l" rtl="0">
                        <a:lnSpc>
                          <a:spcPct val="140000"/>
                        </a:lnSpc>
                        <a:spcBef>
                          <a:spcPts val="0"/>
                        </a:spcBef>
                        <a:spcAft>
                          <a:spcPts val="0"/>
                        </a:spcAft>
                        <a:buClr>
                          <a:schemeClr val="dk1"/>
                        </a:buClr>
                        <a:buSzPts val="1100"/>
                        <a:buFont typeface="Arial"/>
                        <a:buNone/>
                      </a:pPr>
                      <a:r>
                        <a:rPr lang="en-US" sz="1400" b="0" i="0" dirty="0" smtClean="0">
                          <a:solidFill>
                            <a:srgbClr val="3D3D00"/>
                          </a:solidFill>
                          <a:latin typeface="Franklin Gothic Medium"/>
                          <a:ea typeface="Calibri"/>
                          <a:cs typeface="Franklin Gothic Medium"/>
                          <a:sym typeface="Calibri"/>
                        </a:rPr>
                        <a:t>Ash: __________________________________</a:t>
                      </a:r>
                    </a:p>
                    <a:p>
                      <a:pPr marL="0" marR="0" lvl="0" indent="0" algn="l" rtl="0">
                        <a:lnSpc>
                          <a:spcPct val="140000"/>
                        </a:lnSpc>
                        <a:spcBef>
                          <a:spcPts val="0"/>
                        </a:spcBef>
                        <a:spcAft>
                          <a:spcPts val="0"/>
                        </a:spcAft>
                        <a:buClr>
                          <a:schemeClr val="dk1"/>
                        </a:buClr>
                        <a:buSzPts val="1100"/>
                        <a:buFont typeface="Arial"/>
                        <a:buNone/>
                      </a:pPr>
                      <a:r>
                        <a:rPr lang="en-US" sz="1400" b="0" i="0" dirty="0" smtClean="0">
                          <a:solidFill>
                            <a:srgbClr val="3D3D00"/>
                          </a:solidFill>
                          <a:latin typeface="Franklin Gothic Medium"/>
                          <a:ea typeface="Calibri"/>
                          <a:cs typeface="Franklin Gothic Medium"/>
                          <a:sym typeface="Calibri"/>
                        </a:rPr>
                        <a:t>Lime:__________________________________</a:t>
                      </a:r>
                    </a:p>
                    <a:p>
                      <a:pPr marL="0" marR="0" lvl="0" indent="0" algn="l" rtl="0">
                        <a:lnSpc>
                          <a:spcPct val="140000"/>
                        </a:lnSpc>
                        <a:spcBef>
                          <a:spcPts val="0"/>
                        </a:spcBef>
                        <a:spcAft>
                          <a:spcPts val="0"/>
                        </a:spcAft>
                        <a:buClr>
                          <a:schemeClr val="dk1"/>
                        </a:buClr>
                        <a:buSzPts val="1100"/>
                        <a:buFont typeface="Arial"/>
                        <a:buNone/>
                      </a:pPr>
                      <a:r>
                        <a:rPr lang="en-US" sz="1400" b="0" i="0" dirty="0" smtClean="0">
                          <a:solidFill>
                            <a:srgbClr val="3D3D00"/>
                          </a:solidFill>
                          <a:latin typeface="Franklin Gothic Medium"/>
                          <a:ea typeface="Calibri"/>
                          <a:cs typeface="Franklin Gothic Medium"/>
                          <a:sym typeface="Calibri"/>
                        </a:rPr>
                        <a:t>Maple:_________________________________</a:t>
                      </a:r>
                    </a:p>
                    <a:p>
                      <a:pPr marL="0" marR="0" lvl="0" indent="0" algn="l" rtl="0">
                        <a:lnSpc>
                          <a:spcPct val="140000"/>
                        </a:lnSpc>
                        <a:spcBef>
                          <a:spcPts val="0"/>
                        </a:spcBef>
                        <a:spcAft>
                          <a:spcPts val="0"/>
                        </a:spcAft>
                        <a:buClr>
                          <a:schemeClr val="dk1"/>
                        </a:buClr>
                        <a:buSzPts val="1100"/>
                        <a:buFont typeface="Arial"/>
                        <a:buNone/>
                      </a:pPr>
                      <a:r>
                        <a:rPr lang="en-US" sz="1400" b="0" i="0" dirty="0" smtClean="0">
                          <a:solidFill>
                            <a:srgbClr val="3D3D00"/>
                          </a:solidFill>
                          <a:latin typeface="Franklin Gothic Medium"/>
                          <a:ea typeface="Calibri"/>
                          <a:cs typeface="Franklin Gothic Medium"/>
                          <a:sym typeface="Calibri"/>
                        </a:rPr>
                        <a:t>Oak: __________________________________</a:t>
                      </a:r>
                    </a:p>
                    <a:p>
                      <a:pPr marL="0" marR="0" lvl="0" indent="0" algn="l" rtl="0">
                        <a:lnSpc>
                          <a:spcPct val="140000"/>
                        </a:lnSpc>
                        <a:spcBef>
                          <a:spcPts val="0"/>
                        </a:spcBef>
                        <a:spcAft>
                          <a:spcPts val="0"/>
                        </a:spcAft>
                        <a:buClr>
                          <a:schemeClr val="dk1"/>
                        </a:buClr>
                        <a:buSzPts val="1100"/>
                        <a:buFont typeface="Arial"/>
                        <a:buNone/>
                      </a:pPr>
                      <a:r>
                        <a:rPr lang="en-US" sz="1400" b="0" i="0" dirty="0" smtClean="0">
                          <a:solidFill>
                            <a:srgbClr val="3D3D00"/>
                          </a:solidFill>
                          <a:latin typeface="Franklin Gothic Medium"/>
                          <a:ea typeface="Calibri"/>
                          <a:cs typeface="Franklin Gothic Medium"/>
                          <a:sym typeface="Calibri"/>
                        </a:rPr>
                        <a:t>Cherry:_________________________________</a:t>
                      </a:r>
                    </a:p>
                    <a:p>
                      <a:endParaRPr lang="en-US" sz="1400" b="0" i="0" dirty="0">
                        <a:latin typeface="Franklin Gothic Medium"/>
                        <a:cs typeface="Franklin Gothic Medium"/>
                      </a:endParaRPr>
                    </a:p>
                  </a:txBody>
                  <a:tcPr/>
                </a:tc>
                <a:tc>
                  <a:txBody>
                    <a:bodyPr/>
                    <a:lstStyle/>
                    <a:p>
                      <a:pPr algn="ctr"/>
                      <a:r>
                        <a:rPr lang="en-US" sz="1400" b="0" i="0" dirty="0" smtClean="0">
                          <a:latin typeface="Franklin Gothic Medium"/>
                          <a:cs typeface="Franklin Gothic Medium"/>
                        </a:rPr>
                        <a:t>Costs</a:t>
                      </a:r>
                    </a:p>
                    <a:p>
                      <a:endParaRPr lang="en-US" sz="1400" b="0" i="0" dirty="0" smtClean="0">
                        <a:latin typeface="Franklin Gothic Medium"/>
                        <a:cs typeface="Franklin Gothic Medium"/>
                      </a:endParaRPr>
                    </a:p>
                    <a:p>
                      <a:r>
                        <a:rPr lang="en-US" sz="1400" b="0" i="0" dirty="0" smtClean="0">
                          <a:latin typeface="Franklin Gothic Medium"/>
                          <a:cs typeface="Franklin Gothic Medium"/>
                        </a:rPr>
                        <a:t>What will it cost? ____________________________________</a:t>
                      </a:r>
                    </a:p>
                    <a:p>
                      <a:endParaRPr lang="en-US" sz="1400" b="0" i="0" dirty="0" smtClean="0">
                        <a:latin typeface="Franklin Gothic Medium"/>
                        <a:cs typeface="Franklin Gothic Medium"/>
                      </a:endParaRPr>
                    </a:p>
                    <a:p>
                      <a:r>
                        <a:rPr lang="en-US" sz="1400" b="0" i="0" dirty="0" smtClean="0">
                          <a:latin typeface="Franklin Gothic Medium"/>
                          <a:cs typeface="Franklin Gothic Medium"/>
                        </a:rPr>
                        <a:t>Why is this a good deal? ________________________________________</a:t>
                      </a:r>
                    </a:p>
                    <a:p>
                      <a:endParaRPr lang="en-US" sz="1400" b="0" i="0" dirty="0" smtClean="0">
                        <a:latin typeface="Franklin Gothic Medium"/>
                        <a:cs typeface="Franklin Gothic Medium"/>
                      </a:endParaRPr>
                    </a:p>
                    <a:p>
                      <a:endParaRPr lang="en-US" sz="1400" b="0" i="0" dirty="0">
                        <a:latin typeface="Franklin Gothic Medium"/>
                        <a:cs typeface="Franklin Gothic Medium"/>
                      </a:endParaRPr>
                    </a:p>
                  </a:txBody>
                  <a:tcPr/>
                </a:tc>
              </a:tr>
            </a:tbl>
          </a:graphicData>
        </a:graphic>
      </p:graphicFrame>
      <p:sp>
        <p:nvSpPr>
          <p:cNvPr id="6" name="TextBox 5"/>
          <p:cNvSpPr txBox="1"/>
          <p:nvPr/>
        </p:nvSpPr>
        <p:spPr>
          <a:xfrm>
            <a:off x="1957294" y="-29880"/>
            <a:ext cx="5005294" cy="369332"/>
          </a:xfrm>
          <a:prstGeom prst="rect">
            <a:avLst/>
          </a:prstGeom>
          <a:noFill/>
        </p:spPr>
        <p:txBody>
          <a:bodyPr wrap="square" rtlCol="0">
            <a:spAutoFit/>
          </a:bodyPr>
          <a:lstStyle/>
          <a:p>
            <a:pPr algn="ctr"/>
            <a:r>
              <a:rPr lang="en-US" b="1" dirty="0" smtClean="0">
                <a:latin typeface="Franklin Gothic Medium"/>
                <a:cs typeface="Franklin Gothic Medium"/>
              </a:rPr>
              <a:t>Planning our email</a:t>
            </a:r>
            <a:endParaRPr lang="en-US" b="1" dirty="0">
              <a:latin typeface="Franklin Gothic Medium"/>
              <a:cs typeface="Franklin Gothic Medium"/>
            </a:endParaRPr>
          </a:p>
        </p:txBody>
      </p:sp>
    </p:spTree>
    <p:extLst>
      <p:ext uri="{BB962C8B-B14F-4D97-AF65-F5344CB8AC3E}">
        <p14:creationId xmlns:p14="http://schemas.microsoft.com/office/powerpoint/2010/main" val="384904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2088"/>
            <a:ext cx="8229600" cy="5644075"/>
          </a:xfrm>
        </p:spPr>
        <p:txBody>
          <a:bodyPr>
            <a:normAutofit fontScale="85000" lnSpcReduction="20000"/>
          </a:bodyPr>
          <a:lstStyle/>
          <a:p>
            <a:pPr marL="0" indent="0">
              <a:buNone/>
            </a:pPr>
            <a:r>
              <a:rPr lang="en-GB" dirty="0">
                <a:latin typeface="Franklin Gothic Medium"/>
                <a:cs typeface="Franklin Gothic Medium"/>
              </a:rPr>
              <a:t>Dear Expert Tree Panel</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Thank you very much for your detailed recommendations in relation to the trees earmarked for felling.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Although we appreciate your efforts we have decided to go ahead with the felling of all the trees.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Yours faithfully</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Stacey Fielder </a:t>
            </a:r>
          </a:p>
          <a:p>
            <a:pPr marL="0" indent="0">
              <a:buNone/>
            </a:pPr>
            <a:r>
              <a:rPr lang="en-GB" dirty="0">
                <a:latin typeface="Franklin Gothic Medium"/>
                <a:cs typeface="Franklin Gothic Medium"/>
              </a:rPr>
              <a:t>Cabinet Member for Environment</a:t>
            </a:r>
          </a:p>
          <a:p>
            <a:pPr marL="0" indent="0">
              <a:buNone/>
            </a:pPr>
            <a:r>
              <a:rPr lang="en-GB" dirty="0">
                <a:latin typeface="Franklin Gothic Medium"/>
                <a:cs typeface="Franklin Gothic Medium"/>
              </a:rPr>
              <a:t>Marcastle City Council</a:t>
            </a:r>
          </a:p>
          <a:p>
            <a:pPr marL="0" indent="0">
              <a:buNone/>
            </a:pPr>
            <a:endParaRPr lang="en-US" dirty="0"/>
          </a:p>
        </p:txBody>
      </p:sp>
    </p:spTree>
    <p:extLst>
      <p:ext uri="{BB962C8B-B14F-4D97-AF65-F5344CB8AC3E}">
        <p14:creationId xmlns:p14="http://schemas.microsoft.com/office/powerpoint/2010/main" val="1904642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319966" y="6397038"/>
            <a:ext cx="356870" cy="363220"/>
          </a:xfrm>
          <a:prstGeom prst="rect">
            <a:avLst/>
          </a:prstGeom>
          <a:noFill/>
          <a:ln>
            <a:noFill/>
          </a:ln>
        </p:spPr>
      </p:pic>
      <p:sp>
        <p:nvSpPr>
          <p:cNvPr id="85" name="Google Shape;85;p1"/>
          <p:cNvSpPr txBox="1"/>
          <p:nvPr/>
        </p:nvSpPr>
        <p:spPr>
          <a:xfrm>
            <a:off x="676836" y="6386748"/>
            <a:ext cx="204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AEABAB"/>
                </a:solidFill>
                <a:latin typeface="Calibri"/>
                <a:ea typeface="Calibri"/>
                <a:cs typeface="Calibri"/>
                <a:sym typeface="Calibri"/>
              </a:rPr>
              <a:t>DECSY 2021</a:t>
            </a:r>
            <a:endParaRPr sz="1400" b="0" i="0" u="none" strike="noStrike" cap="none">
              <a:solidFill>
                <a:srgbClr val="000000"/>
              </a:solidFill>
              <a:latin typeface="Arial"/>
              <a:ea typeface="Arial"/>
              <a:cs typeface="Arial"/>
              <a:sym typeface="Arial"/>
            </a:endParaRPr>
          </a:p>
        </p:txBody>
      </p:sp>
      <p:sp>
        <p:nvSpPr>
          <p:cNvPr id="86" name="Google Shape;86;p1"/>
          <p:cNvSpPr txBox="1"/>
          <p:nvPr/>
        </p:nvSpPr>
        <p:spPr>
          <a:xfrm>
            <a:off x="0" y="10"/>
            <a:ext cx="91440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600" b="1" dirty="0">
                <a:solidFill>
                  <a:schemeClr val="dk2"/>
                </a:solidFill>
                <a:latin typeface="Calibri"/>
                <a:ea typeface="Calibri"/>
                <a:cs typeface="Calibri"/>
                <a:sym typeface="Calibri"/>
              </a:rPr>
              <a:t>Example Poster</a:t>
            </a:r>
            <a:endParaRPr sz="1600" b="1" i="0" u="none" strike="noStrike" cap="none">
              <a:solidFill>
                <a:schemeClr val="dk2"/>
              </a:solidFill>
              <a:latin typeface="Arial"/>
              <a:ea typeface="Arial"/>
              <a:cs typeface="Arial"/>
              <a:sym typeface="Arial"/>
            </a:endParaRPr>
          </a:p>
        </p:txBody>
      </p:sp>
      <p:sp>
        <p:nvSpPr>
          <p:cNvPr id="88" name="Google Shape;88;p1"/>
          <p:cNvSpPr txBox="1"/>
          <p:nvPr/>
        </p:nvSpPr>
        <p:spPr>
          <a:xfrm rot="229870">
            <a:off x="4394323" y="149821"/>
            <a:ext cx="4561686" cy="2315209"/>
          </a:xfrm>
          <a:prstGeom prst="rect">
            <a:avLst/>
          </a:prstGeom>
          <a:solidFill>
            <a:srgbClr val="B6D7A8"/>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GB" b="1" dirty="0">
                <a:solidFill>
                  <a:srgbClr val="434343"/>
                </a:solidFill>
                <a:latin typeface="Calibri"/>
                <a:ea typeface="Calibri"/>
                <a:cs typeface="Calibri"/>
                <a:sym typeface="Calibri"/>
              </a:rPr>
              <a:t>What’s the problem?</a:t>
            </a:r>
            <a:endParaRPr sz="1400" b="1" i="0" u="none" strike="noStrike" cap="none" dirty="0">
              <a:solidFill>
                <a:srgbClr val="434343"/>
              </a:solidFill>
              <a:latin typeface="Calibri"/>
              <a:ea typeface="Calibri"/>
              <a:cs typeface="Calibri"/>
              <a:sym typeface="Calibri"/>
            </a:endParaRPr>
          </a:p>
          <a:p>
            <a:pPr marL="0" marR="0" lvl="0" indent="0" algn="l" rtl="0">
              <a:lnSpc>
                <a:spcPct val="115000"/>
              </a:lnSpc>
              <a:spcBef>
                <a:spcPts val="0"/>
              </a:spcBef>
              <a:spcAft>
                <a:spcPts val="0"/>
              </a:spcAft>
              <a:buNone/>
            </a:pPr>
            <a:r>
              <a:rPr lang="en-GB" dirty="0">
                <a:solidFill>
                  <a:srgbClr val="434343"/>
                </a:solidFill>
                <a:latin typeface="Calibri"/>
                <a:ea typeface="Calibri"/>
                <a:cs typeface="Calibri"/>
                <a:sym typeface="Calibri"/>
              </a:rPr>
              <a:t>The council has a duty to look after street trees and prevent them from being a nuisance. However, they have started cutting down many more trees than ever before, even mature trees that are perfectly healthy and causing no problems for anyone.</a:t>
            </a:r>
            <a:endParaRPr sz="1400" b="0" i="0" u="none" strike="noStrike" cap="none" dirty="0">
              <a:solidFill>
                <a:srgbClr val="434343"/>
              </a:solidFill>
              <a:latin typeface="Calibri"/>
              <a:ea typeface="Calibri"/>
              <a:cs typeface="Calibri"/>
              <a:sym typeface="Calibri"/>
            </a:endParaRPr>
          </a:p>
        </p:txBody>
      </p:sp>
      <p:sp>
        <p:nvSpPr>
          <p:cNvPr id="89" name="Google Shape;89;p1"/>
          <p:cNvSpPr txBox="1"/>
          <p:nvPr/>
        </p:nvSpPr>
        <p:spPr>
          <a:xfrm rot="290640">
            <a:off x="510309" y="3865388"/>
            <a:ext cx="3293093" cy="2386584"/>
          </a:xfrm>
          <a:prstGeom prst="rect">
            <a:avLst/>
          </a:prstGeom>
          <a:solidFill>
            <a:srgbClr val="B6D7A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b="1" dirty="0">
                <a:solidFill>
                  <a:srgbClr val="434343"/>
                </a:solidFill>
                <a:latin typeface="Calibri"/>
                <a:ea typeface="Calibri"/>
                <a:cs typeface="Calibri"/>
                <a:sym typeface="Calibri"/>
              </a:rPr>
              <a:t>What’s the alternative?</a:t>
            </a:r>
            <a:endParaRPr sz="1400" b="1" i="0" u="none" strike="noStrike" cap="none" dirty="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dirty="0">
                <a:solidFill>
                  <a:srgbClr val="434343"/>
                </a:solidFill>
                <a:latin typeface="Calibri"/>
                <a:ea typeface="Calibri"/>
                <a:cs typeface="Calibri"/>
                <a:sym typeface="Calibri"/>
              </a:rPr>
              <a:t>There are many effective solutions to the problems caused by trees that do not involve cutting them down, such as:</a:t>
            </a:r>
            <a:endParaRPr dirty="0">
              <a:solidFill>
                <a:srgbClr val="434343"/>
              </a:solidFill>
              <a:latin typeface="Calibri"/>
              <a:ea typeface="Calibri"/>
              <a:cs typeface="Calibri"/>
              <a:sym typeface="Calibri"/>
            </a:endParaRPr>
          </a:p>
          <a:p>
            <a:pPr marL="457200" marR="0" lvl="0" indent="-317500" algn="l" rtl="0">
              <a:lnSpc>
                <a:spcPct val="100000"/>
              </a:lnSpc>
              <a:spcBef>
                <a:spcPts val="0"/>
              </a:spcBef>
              <a:spcAft>
                <a:spcPts val="0"/>
              </a:spcAft>
              <a:buClr>
                <a:srgbClr val="434343"/>
              </a:buClr>
              <a:buSzPts val="1400"/>
              <a:buFont typeface="Calibri"/>
              <a:buChar char="●"/>
            </a:pPr>
            <a:r>
              <a:rPr lang="en-GB" dirty="0">
                <a:solidFill>
                  <a:srgbClr val="434343"/>
                </a:solidFill>
                <a:latin typeface="Calibri"/>
                <a:ea typeface="Calibri"/>
                <a:cs typeface="Calibri"/>
                <a:sym typeface="Calibri"/>
              </a:rPr>
              <a:t>Pavement thinning</a:t>
            </a:r>
            <a:endParaRPr dirty="0">
              <a:solidFill>
                <a:srgbClr val="434343"/>
              </a:solidFill>
              <a:latin typeface="Calibri"/>
              <a:ea typeface="Calibri"/>
              <a:cs typeface="Calibri"/>
              <a:sym typeface="Calibri"/>
            </a:endParaRPr>
          </a:p>
          <a:p>
            <a:pPr marL="457200" marR="0" lvl="0" indent="-317500" algn="l" rtl="0">
              <a:lnSpc>
                <a:spcPct val="100000"/>
              </a:lnSpc>
              <a:spcBef>
                <a:spcPts val="0"/>
              </a:spcBef>
              <a:spcAft>
                <a:spcPts val="0"/>
              </a:spcAft>
              <a:buClr>
                <a:srgbClr val="434343"/>
              </a:buClr>
              <a:buSzPts val="1400"/>
              <a:buFont typeface="Calibri"/>
              <a:buChar char="●"/>
            </a:pPr>
            <a:r>
              <a:rPr lang="en-GB" dirty="0">
                <a:solidFill>
                  <a:srgbClr val="434343"/>
                </a:solidFill>
                <a:latin typeface="Calibri"/>
                <a:ea typeface="Calibri"/>
                <a:cs typeface="Calibri"/>
                <a:sym typeface="Calibri"/>
              </a:rPr>
              <a:t>Creating tree pits</a:t>
            </a:r>
            <a:endParaRPr dirty="0">
              <a:solidFill>
                <a:srgbClr val="434343"/>
              </a:solidFill>
              <a:latin typeface="Calibri"/>
              <a:ea typeface="Calibri"/>
              <a:cs typeface="Calibri"/>
              <a:sym typeface="Calibri"/>
            </a:endParaRPr>
          </a:p>
          <a:p>
            <a:pPr marL="457200" marR="0" lvl="0" indent="-317500" algn="l" rtl="0">
              <a:lnSpc>
                <a:spcPct val="100000"/>
              </a:lnSpc>
              <a:spcBef>
                <a:spcPts val="0"/>
              </a:spcBef>
              <a:spcAft>
                <a:spcPts val="0"/>
              </a:spcAft>
              <a:buClr>
                <a:srgbClr val="434343"/>
              </a:buClr>
              <a:buSzPts val="1400"/>
              <a:buFont typeface="Calibri"/>
              <a:buChar char="●"/>
            </a:pPr>
            <a:r>
              <a:rPr lang="en-GB" dirty="0">
                <a:solidFill>
                  <a:srgbClr val="434343"/>
                </a:solidFill>
                <a:latin typeface="Calibri"/>
                <a:ea typeface="Calibri"/>
                <a:cs typeface="Calibri"/>
                <a:sym typeface="Calibri"/>
              </a:rPr>
              <a:t>Regular pruning</a:t>
            </a:r>
            <a:endParaRPr sz="600" b="0" i="0" u="none" strike="noStrike" cap="none" dirty="0">
              <a:solidFill>
                <a:srgbClr val="434343"/>
              </a:solidFill>
              <a:latin typeface="Calibri"/>
              <a:ea typeface="Calibri"/>
              <a:cs typeface="Calibri"/>
              <a:sym typeface="Calibri"/>
            </a:endParaRPr>
          </a:p>
        </p:txBody>
      </p:sp>
      <p:sp>
        <p:nvSpPr>
          <p:cNvPr id="90" name="Google Shape;90;p1"/>
          <p:cNvSpPr txBox="1"/>
          <p:nvPr/>
        </p:nvSpPr>
        <p:spPr>
          <a:xfrm>
            <a:off x="415424" y="2171000"/>
            <a:ext cx="84981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4800" b="1" dirty="0">
                <a:solidFill>
                  <a:srgbClr val="008000"/>
                </a:solidFill>
                <a:latin typeface="Calibri"/>
                <a:ea typeface="Calibri"/>
                <a:cs typeface="Calibri"/>
                <a:sym typeface="Calibri"/>
              </a:rPr>
              <a:t>Marcastle Council</a:t>
            </a:r>
            <a:endParaRPr sz="4800" b="1" dirty="0">
              <a:solidFill>
                <a:srgbClr val="008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4800" b="1" dirty="0">
                <a:solidFill>
                  <a:srgbClr val="008000"/>
                </a:solidFill>
                <a:latin typeface="Calibri"/>
                <a:ea typeface="Calibri"/>
                <a:cs typeface="Calibri"/>
                <a:sym typeface="Calibri"/>
              </a:rPr>
              <a:t>Stop Felling Healthy Trees!</a:t>
            </a:r>
            <a:endParaRPr sz="4800" b="0" i="0" u="none" strike="noStrike" cap="none" dirty="0">
              <a:solidFill>
                <a:srgbClr val="008000"/>
              </a:solidFill>
              <a:latin typeface="Calibri"/>
              <a:ea typeface="Calibri"/>
              <a:cs typeface="Calibri"/>
              <a:sym typeface="Calibri"/>
            </a:endParaRPr>
          </a:p>
        </p:txBody>
      </p:sp>
      <p:sp>
        <p:nvSpPr>
          <p:cNvPr id="91" name="Google Shape;91;p1"/>
          <p:cNvSpPr txBox="1"/>
          <p:nvPr/>
        </p:nvSpPr>
        <p:spPr>
          <a:xfrm rot="-302338">
            <a:off x="4944940" y="3680538"/>
            <a:ext cx="3873870" cy="2754560"/>
          </a:xfrm>
          <a:prstGeom prst="rect">
            <a:avLst/>
          </a:prstGeom>
          <a:solidFill>
            <a:srgbClr val="6AA84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b="1" dirty="0">
                <a:solidFill>
                  <a:srgbClr val="F3F3F3"/>
                </a:solidFill>
                <a:latin typeface="Calibri"/>
                <a:ea typeface="Calibri"/>
                <a:cs typeface="Calibri"/>
                <a:sym typeface="Calibri"/>
              </a:rPr>
              <a:t>What can you do about it?</a:t>
            </a:r>
            <a:endParaRPr b="1" dirty="0">
              <a:solidFill>
                <a:srgbClr val="F3F3F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b="1" dirty="0">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dirty="0">
                <a:solidFill>
                  <a:srgbClr val="F3F3F3"/>
                </a:solidFill>
                <a:latin typeface="Calibri"/>
                <a:ea typeface="Calibri"/>
                <a:cs typeface="Calibri"/>
                <a:sym typeface="Calibri"/>
              </a:rPr>
              <a:t>Let the council know that you are not happy with the plans by:</a:t>
            </a:r>
            <a:endParaRPr dirty="0">
              <a:solidFill>
                <a:srgbClr val="F3F3F3"/>
              </a:solidFill>
              <a:latin typeface="Calibri"/>
              <a:ea typeface="Calibri"/>
              <a:cs typeface="Calibri"/>
              <a:sym typeface="Calibri"/>
            </a:endParaRPr>
          </a:p>
          <a:p>
            <a:pPr marL="457200" marR="0" lvl="0" indent="-317500" algn="l" rtl="0">
              <a:lnSpc>
                <a:spcPct val="100000"/>
              </a:lnSpc>
              <a:spcBef>
                <a:spcPts val="0"/>
              </a:spcBef>
              <a:spcAft>
                <a:spcPts val="0"/>
              </a:spcAft>
              <a:buClr>
                <a:srgbClr val="F3F3F3"/>
              </a:buClr>
              <a:buSzPts val="1400"/>
              <a:buFont typeface="Calibri"/>
              <a:buChar char="●"/>
            </a:pPr>
            <a:r>
              <a:rPr lang="en-GB" dirty="0">
                <a:solidFill>
                  <a:srgbClr val="F3F3F3"/>
                </a:solidFill>
                <a:latin typeface="Calibri"/>
                <a:ea typeface="Calibri"/>
                <a:cs typeface="Calibri"/>
                <a:sym typeface="Calibri"/>
              </a:rPr>
              <a:t>Writing to your local councillor</a:t>
            </a:r>
            <a:endParaRPr dirty="0">
              <a:solidFill>
                <a:srgbClr val="F3F3F3"/>
              </a:solidFill>
              <a:latin typeface="Calibri"/>
              <a:ea typeface="Calibri"/>
              <a:cs typeface="Calibri"/>
              <a:sym typeface="Calibri"/>
            </a:endParaRPr>
          </a:p>
          <a:p>
            <a:pPr marL="457200" marR="0" lvl="0" indent="-317500" algn="l" rtl="0">
              <a:lnSpc>
                <a:spcPct val="100000"/>
              </a:lnSpc>
              <a:spcBef>
                <a:spcPts val="0"/>
              </a:spcBef>
              <a:spcAft>
                <a:spcPts val="0"/>
              </a:spcAft>
              <a:buClr>
                <a:srgbClr val="F3F3F3"/>
              </a:buClr>
              <a:buSzPts val="1400"/>
              <a:buFont typeface="Calibri"/>
              <a:buChar char="●"/>
            </a:pPr>
            <a:r>
              <a:rPr lang="en-GB" dirty="0">
                <a:solidFill>
                  <a:srgbClr val="F3F3F3"/>
                </a:solidFill>
                <a:latin typeface="Calibri"/>
                <a:ea typeface="Calibri"/>
                <a:cs typeface="Calibri"/>
                <a:sym typeface="Calibri"/>
              </a:rPr>
              <a:t>Writing to you local MP</a:t>
            </a:r>
            <a:endParaRPr dirty="0">
              <a:solidFill>
                <a:srgbClr val="F3F3F3"/>
              </a:solidFill>
              <a:latin typeface="Calibri"/>
              <a:ea typeface="Calibri"/>
              <a:cs typeface="Calibri"/>
              <a:sym typeface="Calibri"/>
            </a:endParaRPr>
          </a:p>
          <a:p>
            <a:pPr marL="457200" marR="0" lvl="0" indent="-317500" algn="l" rtl="0">
              <a:lnSpc>
                <a:spcPct val="100000"/>
              </a:lnSpc>
              <a:spcBef>
                <a:spcPts val="0"/>
              </a:spcBef>
              <a:spcAft>
                <a:spcPts val="0"/>
              </a:spcAft>
              <a:buClr>
                <a:srgbClr val="F3F3F3"/>
              </a:buClr>
              <a:buSzPts val="1400"/>
              <a:buFont typeface="Calibri"/>
              <a:buChar char="●"/>
            </a:pPr>
            <a:r>
              <a:rPr lang="en-GB" dirty="0">
                <a:solidFill>
                  <a:srgbClr val="F3F3F3"/>
                </a:solidFill>
                <a:latin typeface="Calibri"/>
                <a:ea typeface="Calibri"/>
                <a:cs typeface="Calibri"/>
                <a:sym typeface="Calibri"/>
              </a:rPr>
              <a:t>Posting about it on social media</a:t>
            </a:r>
            <a:endParaRPr dirty="0">
              <a:solidFill>
                <a:srgbClr val="F3F3F3"/>
              </a:solidFill>
              <a:latin typeface="Calibri"/>
              <a:ea typeface="Calibri"/>
              <a:cs typeface="Calibri"/>
              <a:sym typeface="Calibri"/>
            </a:endParaRPr>
          </a:p>
          <a:p>
            <a:pPr marL="457200" marR="0" lvl="0" indent="-317500" algn="l" rtl="0">
              <a:lnSpc>
                <a:spcPct val="100000"/>
              </a:lnSpc>
              <a:spcBef>
                <a:spcPts val="0"/>
              </a:spcBef>
              <a:spcAft>
                <a:spcPts val="0"/>
              </a:spcAft>
              <a:buClr>
                <a:srgbClr val="F3F3F3"/>
              </a:buClr>
              <a:buSzPts val="1400"/>
              <a:buFont typeface="Calibri"/>
              <a:buChar char="●"/>
            </a:pPr>
            <a:r>
              <a:rPr lang="en-GB" dirty="0">
                <a:solidFill>
                  <a:srgbClr val="F3F3F3"/>
                </a:solidFill>
                <a:latin typeface="Calibri"/>
                <a:ea typeface="Calibri"/>
                <a:cs typeface="Calibri"/>
                <a:sym typeface="Calibri"/>
              </a:rPr>
              <a:t>Putting up this poster in your window</a:t>
            </a:r>
            <a:endParaRPr dirty="0">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rgbClr val="F3F3F3"/>
              </a:solidFill>
              <a:latin typeface="Calibri"/>
              <a:ea typeface="Calibri"/>
              <a:cs typeface="Calibri"/>
              <a:sym typeface="Calibri"/>
            </a:endParaRPr>
          </a:p>
        </p:txBody>
      </p:sp>
      <p:sp>
        <p:nvSpPr>
          <p:cNvPr id="87" name="Google Shape;87;p1"/>
          <p:cNvSpPr txBox="1"/>
          <p:nvPr/>
        </p:nvSpPr>
        <p:spPr>
          <a:xfrm rot="-281053">
            <a:off x="78355" y="258892"/>
            <a:ext cx="3618536" cy="2066958"/>
          </a:xfrm>
          <a:prstGeom prst="rect">
            <a:avLst/>
          </a:prstGeom>
          <a:solidFill>
            <a:srgbClr val="6AA84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b="1" dirty="0">
                <a:solidFill>
                  <a:srgbClr val="F3F3F3"/>
                </a:solidFill>
                <a:latin typeface="Calibri"/>
                <a:ea typeface="Calibri"/>
                <a:cs typeface="Calibri"/>
                <a:sym typeface="Calibri"/>
              </a:rPr>
              <a:t>What’s going on?</a:t>
            </a:r>
            <a:endParaRPr sz="1400" b="0" i="0" u="none" strike="noStrike" cap="none" dirty="0">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dirty="0">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dirty="0">
                <a:solidFill>
                  <a:srgbClr val="F3F3F3"/>
                </a:solidFill>
                <a:latin typeface="Calibri"/>
                <a:ea typeface="Calibri"/>
                <a:cs typeface="Calibri"/>
                <a:sym typeface="Calibri"/>
              </a:rPr>
              <a:t>Some of the most beautiful local trees are being cut down. Local tree experts have said there is no need to cut down most of the trees. Something needs to be done!</a:t>
            </a:r>
            <a:endParaRPr sz="1400" b="0" i="0" u="none" strike="noStrike" cap="none" dirty="0">
              <a:solidFill>
                <a:srgbClr val="F3F3F3"/>
              </a:solidFill>
              <a:latin typeface="Calibri"/>
              <a:ea typeface="Calibri"/>
              <a:cs typeface="Calibri"/>
              <a:sym typeface="Calibri"/>
            </a:endParaRPr>
          </a:p>
        </p:txBody>
      </p:sp>
    </p:spTree>
    <p:extLst>
      <p:ext uri="{BB962C8B-B14F-4D97-AF65-F5344CB8AC3E}">
        <p14:creationId xmlns:p14="http://schemas.microsoft.com/office/powerpoint/2010/main" val="1480761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236"/>
            <a:ext cx="8229600" cy="836706"/>
          </a:xfrm>
        </p:spPr>
        <p:txBody>
          <a:bodyPr>
            <a:normAutofit/>
          </a:bodyPr>
          <a:lstStyle/>
          <a:p>
            <a:r>
              <a:rPr lang="en-US" sz="3200" dirty="0" smtClean="0">
                <a:latin typeface="+mn-lt"/>
              </a:rPr>
              <a:t>Commission</a:t>
            </a:r>
            <a:endParaRPr lang="en-US" sz="3200" dirty="0">
              <a:latin typeface="+mn-lt"/>
            </a:endParaRPr>
          </a:p>
        </p:txBody>
      </p:sp>
      <p:sp>
        <p:nvSpPr>
          <p:cNvPr id="3" name="Content Placeholder 2"/>
          <p:cNvSpPr>
            <a:spLocks noGrp="1"/>
          </p:cNvSpPr>
          <p:nvPr>
            <p:ph idx="1"/>
          </p:nvPr>
        </p:nvSpPr>
        <p:spPr>
          <a:xfrm>
            <a:off x="457200" y="1299308"/>
            <a:ext cx="8229600" cy="4826855"/>
          </a:xfrm>
        </p:spPr>
        <p:txBody>
          <a:bodyPr>
            <a:normAutofit fontScale="47500" lnSpcReduction="20000"/>
          </a:bodyPr>
          <a:lstStyle/>
          <a:p>
            <a:pPr marL="0" indent="0">
              <a:buNone/>
            </a:pPr>
            <a:r>
              <a:rPr lang="en-GB" dirty="0">
                <a:latin typeface="Franklin Gothic Medium"/>
                <a:cs typeface="Franklin Gothic Medium"/>
              </a:rPr>
              <a:t>Dear Expert Tree Panel</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As you will have heard from the local newspapers, the council had a lot of bad publicity following the tree felling on Pemberton Avenue. We misjudged the situation and probably shouldn’t have allowed the tree operatives in without notifying the residents first.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We would like you, as the expert tree panel, to advise us of what should be done with the trees earmarked for felling from now on. We have enclosed information about the designated trees.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We have a limited budget for the work in this area and we would like you to take this into account when advising us.  We would also like you to consult the residents in this area to find out their views on the trees.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Please don’t hesitate to get in contact if you have any questions or need any more information. </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Yours faithfully</a:t>
            </a:r>
          </a:p>
          <a:p>
            <a:pPr marL="0" indent="0">
              <a:buNone/>
            </a:pPr>
            <a:r>
              <a:rPr lang="en-GB" dirty="0">
                <a:latin typeface="Franklin Gothic Medium"/>
                <a:cs typeface="Franklin Gothic Medium"/>
              </a:rPr>
              <a:t> </a:t>
            </a:r>
          </a:p>
          <a:p>
            <a:pPr marL="0" indent="0">
              <a:buNone/>
            </a:pPr>
            <a:r>
              <a:rPr lang="en-GB" dirty="0">
                <a:latin typeface="Franklin Gothic Medium"/>
                <a:cs typeface="Franklin Gothic Medium"/>
              </a:rPr>
              <a:t>Stacey Fielder </a:t>
            </a:r>
          </a:p>
          <a:p>
            <a:pPr marL="0" indent="0">
              <a:buNone/>
            </a:pPr>
            <a:r>
              <a:rPr lang="en-GB" dirty="0">
                <a:latin typeface="Franklin Gothic Medium"/>
                <a:cs typeface="Franklin Gothic Medium"/>
              </a:rPr>
              <a:t>Cabinet Member for Environment</a:t>
            </a:r>
          </a:p>
          <a:p>
            <a:pPr marL="0" indent="0">
              <a:buNone/>
            </a:pPr>
            <a:r>
              <a:rPr lang="en-GB" dirty="0">
                <a:latin typeface="Franklin Gothic Medium"/>
                <a:cs typeface="Franklin Gothic Medium"/>
              </a:rPr>
              <a:t>Marcastle City Council</a:t>
            </a:r>
          </a:p>
          <a:p>
            <a:pPr marL="0" indent="0">
              <a:buNone/>
            </a:pPr>
            <a:r>
              <a:rPr lang="en-GB" dirty="0"/>
              <a:t> </a:t>
            </a:r>
          </a:p>
          <a:p>
            <a:pPr marL="0" indent="0">
              <a:buNone/>
            </a:pPr>
            <a:endParaRPr lang="en-US" dirty="0"/>
          </a:p>
        </p:txBody>
      </p:sp>
    </p:spTree>
    <p:extLst>
      <p:ext uri="{BB962C8B-B14F-4D97-AF65-F5344CB8AC3E}">
        <p14:creationId xmlns:p14="http://schemas.microsoft.com/office/powerpoint/2010/main" val="370090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54" name="Google Shape;54;p13"/>
          <p:cNvGraphicFramePr/>
          <p:nvPr>
            <p:extLst>
              <p:ext uri="{D42A27DB-BD31-4B8C-83A1-F6EECF244321}">
                <p14:modId xmlns:p14="http://schemas.microsoft.com/office/powerpoint/2010/main" val="1853824937"/>
              </p:ext>
            </p:extLst>
          </p:nvPr>
        </p:nvGraphicFramePr>
        <p:xfrm>
          <a:off x="443068" y="443514"/>
          <a:ext cx="8258258" cy="5248293"/>
        </p:xfrm>
        <a:graphic>
          <a:graphicData uri="http://schemas.openxmlformats.org/drawingml/2006/table">
            <a:tbl>
              <a:tblPr>
                <a:noFill/>
              </a:tblPr>
              <a:tblGrid>
                <a:gridCol w="1151667"/>
                <a:gridCol w="4895820"/>
                <a:gridCol w="2210771"/>
              </a:tblGrid>
              <a:tr h="475958">
                <a:tc gridSpan="3">
                  <a:txBody>
                    <a:bodyPr/>
                    <a:lstStyle/>
                    <a:p>
                      <a:pPr marL="0" lvl="0" indent="0" algn="ctr" rtl="0">
                        <a:spcBef>
                          <a:spcPts val="0"/>
                        </a:spcBef>
                        <a:spcAft>
                          <a:spcPts val="0"/>
                        </a:spcAft>
                        <a:buNone/>
                      </a:pPr>
                      <a:r>
                        <a:rPr lang="en-GB" sz="1400" b="0" i="0" dirty="0">
                          <a:solidFill>
                            <a:srgbClr val="38761D"/>
                          </a:solidFill>
                          <a:latin typeface="Franklin Gothic Medium"/>
                          <a:cs typeface="Franklin Gothic Medium"/>
                        </a:rPr>
                        <a:t>Tree Information</a:t>
                      </a:r>
                      <a:endParaRPr sz="1400" b="0" i="0" dirty="0">
                        <a:solidFill>
                          <a:srgbClr val="38761D"/>
                        </a:solidFill>
                        <a:latin typeface="Franklin Gothic Medium"/>
                        <a:cs typeface="Franklin Gothic Medium"/>
                      </a:endParaRPr>
                    </a:p>
                  </a:txBody>
                  <a:tcPr marL="110585" marR="110585" marT="58642" marB="58642"/>
                </a:tc>
                <a:tc hMerge="1">
                  <a:txBody>
                    <a:bodyPr/>
                    <a:lstStyle/>
                    <a:p>
                      <a:endParaRPr lang="en-US"/>
                    </a:p>
                  </a:txBody>
                  <a:tcPr/>
                </a:tc>
                <a:tc hMerge="1">
                  <a:txBody>
                    <a:bodyPr/>
                    <a:lstStyle/>
                    <a:p>
                      <a:endParaRPr lang="en-US"/>
                    </a:p>
                  </a:txBody>
                  <a:tcPr/>
                </a:tc>
              </a:tr>
              <a:tr h="457137">
                <a:tc>
                  <a:txBody>
                    <a:bodyPr/>
                    <a:lstStyle/>
                    <a:p>
                      <a:pPr marL="0" lvl="0" indent="0" algn="ctr" rtl="0">
                        <a:spcBef>
                          <a:spcPts val="0"/>
                        </a:spcBef>
                        <a:spcAft>
                          <a:spcPts val="0"/>
                        </a:spcAft>
                        <a:buNone/>
                      </a:pPr>
                      <a:r>
                        <a:rPr lang="en-GB" sz="1400" b="0" i="0" dirty="0">
                          <a:latin typeface="Franklin Gothic Medium"/>
                          <a:cs typeface="Franklin Gothic Medium"/>
                        </a:rPr>
                        <a:t>Species</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a:latin typeface="Franklin Gothic Medium"/>
                          <a:cs typeface="Franklin Gothic Medium"/>
                        </a:rPr>
                        <a:t>Description</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Age (years)</a:t>
                      </a:r>
                      <a:endParaRPr sz="1400" b="0" i="0">
                        <a:latin typeface="Franklin Gothic Medium"/>
                        <a:cs typeface="Franklin Gothic Medium"/>
                      </a:endParaRPr>
                    </a:p>
                  </a:txBody>
                  <a:tcPr marL="110585" marR="110585" marT="58642" marB="58642"/>
                </a:tc>
              </a:tr>
              <a:tr h="1023952">
                <a:tc>
                  <a:txBody>
                    <a:bodyPr/>
                    <a:lstStyle/>
                    <a:p>
                      <a:pPr marL="0" lvl="0" indent="0" algn="ctr" rtl="0">
                        <a:spcBef>
                          <a:spcPts val="0"/>
                        </a:spcBef>
                        <a:spcAft>
                          <a:spcPts val="0"/>
                        </a:spcAft>
                        <a:buNone/>
                      </a:pPr>
                      <a:r>
                        <a:rPr lang="en-GB" sz="1400" b="0" i="0" dirty="0">
                          <a:latin typeface="Franklin Gothic Medium"/>
                          <a:cs typeface="Franklin Gothic Medium"/>
                        </a:rPr>
                        <a:t>Ash</a:t>
                      </a:r>
                      <a:endParaRPr sz="14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Old diseased ash tree on the corner of a road  – which has been surveyed and is a danger to the public</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a:latin typeface="Franklin Gothic Medium"/>
                          <a:cs typeface="Franklin Gothic Medium"/>
                        </a:rPr>
                        <a:t>300 </a:t>
                      </a:r>
                      <a:endParaRPr sz="1400" b="0" i="0">
                        <a:latin typeface="Franklin Gothic Medium"/>
                        <a:cs typeface="Franklin Gothic Medium"/>
                      </a:endParaRPr>
                    </a:p>
                  </a:txBody>
                  <a:tcPr marL="110585" marR="110585" marT="58642" marB="58642"/>
                </a:tc>
              </a:tr>
              <a:tr h="621672">
                <a:tc>
                  <a:txBody>
                    <a:bodyPr/>
                    <a:lstStyle/>
                    <a:p>
                      <a:pPr marL="0" lvl="0" indent="0" algn="ctr" rtl="0">
                        <a:spcBef>
                          <a:spcPts val="0"/>
                        </a:spcBef>
                        <a:spcAft>
                          <a:spcPts val="0"/>
                        </a:spcAft>
                        <a:buNone/>
                      </a:pPr>
                      <a:r>
                        <a:rPr lang="en-GB" sz="1400" b="0" i="0" dirty="0">
                          <a:latin typeface="Franklin Gothic Medium"/>
                          <a:cs typeface="Franklin Gothic Medium"/>
                        </a:rPr>
                        <a:t>Lime</a:t>
                      </a:r>
                      <a:endParaRPr sz="14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Tree which is disrupting pavement and damaging kerbs</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a:latin typeface="Franklin Gothic Medium"/>
                          <a:cs typeface="Franklin Gothic Medium"/>
                        </a:rPr>
                        <a:t>100</a:t>
                      </a:r>
                      <a:endParaRPr sz="1400" b="0" i="0">
                        <a:latin typeface="Franklin Gothic Medium"/>
                        <a:cs typeface="Franklin Gothic Medium"/>
                      </a:endParaRPr>
                    </a:p>
                  </a:txBody>
                  <a:tcPr marL="110585" marR="110585" marT="58642" marB="58642"/>
                </a:tc>
              </a:tr>
              <a:tr h="822811">
                <a:tc>
                  <a:txBody>
                    <a:bodyPr/>
                    <a:lstStyle/>
                    <a:p>
                      <a:pPr marL="0" lvl="0" indent="0" algn="ctr" rtl="0">
                        <a:spcBef>
                          <a:spcPts val="0"/>
                        </a:spcBef>
                        <a:spcAft>
                          <a:spcPts val="0"/>
                        </a:spcAft>
                        <a:buNone/>
                      </a:pPr>
                      <a:r>
                        <a:rPr lang="en-GB" sz="1400" b="0" i="0" dirty="0">
                          <a:latin typeface="Franklin Gothic Medium"/>
                          <a:cs typeface="Franklin Gothic Medium"/>
                        </a:rPr>
                        <a:t>Maple</a:t>
                      </a:r>
                      <a:endParaRPr sz="14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Tall tree which is overgrown and overshadowing the road and houses near it</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a:latin typeface="Franklin Gothic Medium"/>
                          <a:cs typeface="Franklin Gothic Medium"/>
                        </a:rPr>
                        <a:t>200</a:t>
                      </a:r>
                      <a:endParaRPr sz="1400" b="0" i="0">
                        <a:latin typeface="Franklin Gothic Medium"/>
                        <a:cs typeface="Franklin Gothic Medium"/>
                      </a:endParaRPr>
                    </a:p>
                  </a:txBody>
                  <a:tcPr marL="110585" marR="110585" marT="58642" marB="58642"/>
                </a:tc>
              </a:tr>
              <a:tr h="822811">
                <a:tc>
                  <a:txBody>
                    <a:bodyPr/>
                    <a:lstStyle/>
                    <a:p>
                      <a:pPr marL="0" lvl="0" indent="0" algn="ctr"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Oak</a:t>
                      </a:r>
                      <a:endParaRPr sz="14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None/>
                      </a:pPr>
                      <a:r>
                        <a:rPr lang="en-GB" sz="1400" b="0" i="0" dirty="0">
                          <a:solidFill>
                            <a:srgbClr val="000000"/>
                          </a:solidFill>
                          <a:latin typeface="Franklin Gothic Medium"/>
                          <a:cs typeface="Franklin Gothic Medium"/>
                        </a:rPr>
                        <a:t>Tree breaking curb with </a:t>
                      </a:r>
                      <a:r>
                        <a:rPr lang="en-GB" sz="1400" b="0" i="0" dirty="0" smtClean="0">
                          <a:solidFill>
                            <a:srgbClr val="000000"/>
                          </a:solidFill>
                          <a:latin typeface="Franklin Gothic Medium"/>
                          <a:cs typeface="Franklin Gothic Medium"/>
                        </a:rPr>
                        <a:t>roots/trunk </a:t>
                      </a:r>
                      <a:r>
                        <a:rPr lang="en-GB" sz="1400" b="0" i="0" dirty="0">
                          <a:solidFill>
                            <a:srgbClr val="000000"/>
                          </a:solidFill>
                          <a:latin typeface="Franklin Gothic Medium"/>
                          <a:cs typeface="Franklin Gothic Medium"/>
                        </a:rPr>
                        <a:t>growing into the road and presents a danger to cars</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a:latin typeface="Franklin Gothic Medium"/>
                          <a:cs typeface="Franklin Gothic Medium"/>
                        </a:rPr>
                        <a:t>150</a:t>
                      </a:r>
                      <a:endParaRPr sz="1400" b="0" i="0" dirty="0">
                        <a:latin typeface="Franklin Gothic Medium"/>
                        <a:cs typeface="Franklin Gothic Medium"/>
                      </a:endParaRPr>
                    </a:p>
                  </a:txBody>
                  <a:tcPr marL="110585" marR="110585" marT="58642" marB="58642"/>
                </a:tc>
              </a:tr>
              <a:tr h="1023952">
                <a:tc>
                  <a:txBody>
                    <a:bodyPr/>
                    <a:lstStyle/>
                    <a:p>
                      <a:pPr marL="0" lvl="0" indent="0" algn="ctr" rtl="0">
                        <a:spcBef>
                          <a:spcPts val="0"/>
                        </a:spcBef>
                        <a:spcAft>
                          <a:spcPts val="0"/>
                        </a:spcAft>
                        <a:buNone/>
                      </a:pPr>
                      <a:r>
                        <a:rPr lang="en-GB" sz="1400" b="0" i="0" dirty="0">
                          <a:latin typeface="Franklin Gothic Medium"/>
                          <a:cs typeface="Franklin Gothic Medium"/>
                        </a:rPr>
                        <a:t>Cherry</a:t>
                      </a:r>
                      <a:endParaRPr sz="1400" b="0" i="0" dirty="0">
                        <a:latin typeface="Franklin Gothic Medium"/>
                        <a:cs typeface="Franklin Gothic Medium"/>
                      </a:endParaRPr>
                    </a:p>
                  </a:txBody>
                  <a:tcPr marL="110585" marR="110585" marT="58642" marB="58642"/>
                </a:tc>
                <a:tc>
                  <a:txBody>
                    <a:bodyPr/>
                    <a:lstStyle/>
                    <a:p>
                      <a:pPr marL="0" lvl="0" indent="0" algn="l" rtl="0">
                        <a:spcBef>
                          <a:spcPts val="0"/>
                        </a:spcBef>
                        <a:spcAft>
                          <a:spcPts val="0"/>
                        </a:spcAft>
                        <a:buClr>
                          <a:srgbClr val="000000"/>
                        </a:buClr>
                        <a:buSzPts val="1100"/>
                        <a:buFont typeface="Arial"/>
                        <a:buNone/>
                      </a:pPr>
                      <a:r>
                        <a:rPr lang="en-GB" sz="1400" b="0" i="0" dirty="0">
                          <a:solidFill>
                            <a:srgbClr val="000000"/>
                          </a:solidFill>
                          <a:latin typeface="Franklin Gothic Medium"/>
                          <a:cs typeface="Franklin Gothic Medium"/>
                        </a:rPr>
                        <a:t>Tree planted as a memorial for those killed in </a:t>
                      </a:r>
                      <a:r>
                        <a:rPr lang="en-GB" sz="1400" b="0" i="0" dirty="0" smtClean="0">
                          <a:solidFill>
                            <a:srgbClr val="000000"/>
                          </a:solidFill>
                          <a:latin typeface="Franklin Gothic Medium"/>
                          <a:cs typeface="Franklin Gothic Medium"/>
                        </a:rPr>
                        <a:t>WW1, </a:t>
                      </a:r>
                      <a:r>
                        <a:rPr lang="en-GB" sz="1400" b="0" i="0" dirty="0">
                          <a:solidFill>
                            <a:srgbClr val="000000"/>
                          </a:solidFill>
                          <a:latin typeface="Franklin Gothic Medium"/>
                          <a:cs typeface="Franklin Gothic Medium"/>
                        </a:rPr>
                        <a:t>not appearing to be damaging anything</a:t>
                      </a:r>
                      <a:endParaRPr sz="1400" b="0" i="0" dirty="0">
                        <a:latin typeface="Franklin Gothic Medium"/>
                        <a:cs typeface="Franklin Gothic Medium"/>
                      </a:endParaRPr>
                    </a:p>
                  </a:txBody>
                  <a:tcPr marL="110585" marR="110585" marT="58642" marB="58642"/>
                </a:tc>
                <a:tc>
                  <a:txBody>
                    <a:bodyPr/>
                    <a:lstStyle/>
                    <a:p>
                      <a:pPr marL="0" lvl="0" indent="0" algn="ctr" rtl="0">
                        <a:spcBef>
                          <a:spcPts val="0"/>
                        </a:spcBef>
                        <a:spcAft>
                          <a:spcPts val="0"/>
                        </a:spcAft>
                        <a:buNone/>
                      </a:pPr>
                      <a:r>
                        <a:rPr lang="en-GB" sz="1400" b="0" i="0" dirty="0" smtClean="0">
                          <a:latin typeface="Franklin Gothic Medium"/>
                          <a:cs typeface="Franklin Gothic Medium"/>
                        </a:rPr>
                        <a:t>90</a:t>
                      </a:r>
                      <a:endParaRPr sz="1400" b="0" i="0" dirty="0">
                        <a:latin typeface="Franklin Gothic Medium"/>
                        <a:cs typeface="Franklin Gothic Medium"/>
                      </a:endParaRPr>
                    </a:p>
                  </a:txBody>
                  <a:tcPr marL="110585" marR="110585" marT="58642" marB="58642"/>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92"/>
            <a:ext cx="8229600" cy="1065946"/>
          </a:xfrm>
        </p:spPr>
        <p:txBody>
          <a:bodyPr>
            <a:noAutofit/>
          </a:bodyPr>
          <a:lstStyle/>
          <a:p>
            <a:r>
              <a:rPr lang="en-US" sz="3200" dirty="0" smtClean="0">
                <a:latin typeface="+mn-lt"/>
              </a:rPr>
              <a:t>Online map showing all the important trees in London</a:t>
            </a:r>
            <a:endParaRPr lang="en-US" sz="3200" dirty="0">
              <a:latin typeface="+mn-lt"/>
            </a:endParaRPr>
          </a:p>
        </p:txBody>
      </p:sp>
      <p:pic>
        <p:nvPicPr>
          <p:cNvPr id="4" name="Content Placeholder 3" descr="Screen Shot 2021-06-09 at 14.47.42.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6167" r="6167"/>
          <a:stretch>
            <a:fillRect/>
          </a:stretch>
        </p:blipFill>
        <p:spPr/>
      </p:pic>
    </p:spTree>
    <p:extLst>
      <p:ext uri="{BB962C8B-B14F-4D97-AF65-F5344CB8AC3E}">
        <p14:creationId xmlns:p14="http://schemas.microsoft.com/office/powerpoint/2010/main" val="1183555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315750" y="1718000"/>
            <a:ext cx="8512500" cy="4083566"/>
          </a:xfrm>
          <a:prstGeom prst="rect">
            <a:avLst/>
          </a:prstGeom>
          <a:solidFill>
            <a:schemeClr val="lt1"/>
          </a:solid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ea typeface="Arial"/>
              <a:cs typeface="Arial"/>
              <a:sym typeface="Arial"/>
            </a:endParaRPr>
          </a:p>
        </p:txBody>
      </p:sp>
      <p:sp>
        <p:nvSpPr>
          <p:cNvPr id="57" name="Google Shape;57;p13"/>
          <p:cNvSpPr txBox="1"/>
          <p:nvPr/>
        </p:nvSpPr>
        <p:spPr>
          <a:xfrm>
            <a:off x="342525" y="240500"/>
            <a:ext cx="8512500" cy="1477500"/>
          </a:xfrm>
          <a:prstGeom prst="rect">
            <a:avLst/>
          </a:prstGeom>
          <a:noFill/>
          <a:ln>
            <a:noFill/>
          </a:ln>
        </p:spPr>
        <p:txBody>
          <a:bodyPr spcFirstLastPara="1" wrap="square" lIns="91425" tIns="91425" rIns="91425" bIns="91425" anchor="t" anchorCtr="0">
            <a:spAutoFit/>
          </a:bodyPr>
          <a:lstStyle/>
          <a:p>
            <a:pPr defTabSz="914400">
              <a:buClr>
                <a:srgbClr val="000000"/>
              </a:buClr>
              <a:buFont typeface="Arial"/>
              <a:buNone/>
            </a:pPr>
            <a:r>
              <a:rPr lang="en-GB" sz="1400" b="1" kern="0" dirty="0">
                <a:solidFill>
                  <a:srgbClr val="000000"/>
                </a:solidFill>
                <a:latin typeface="Franklin Gothic Medium"/>
                <a:ea typeface="Arial"/>
                <a:cs typeface="Franklin Gothic Medium"/>
                <a:sym typeface="Arial"/>
              </a:rPr>
              <a:t>Activity: Tree map</a:t>
            </a:r>
            <a:r>
              <a:rPr lang="en-GB" sz="1400" kern="0" dirty="0">
                <a:solidFill>
                  <a:srgbClr val="000000"/>
                </a:solidFill>
                <a:latin typeface="Arial"/>
                <a:ea typeface="Arial"/>
                <a:cs typeface="Arial"/>
                <a:sym typeface="Arial"/>
              </a:rPr>
              <a:t>	</a:t>
            </a:r>
            <a:endParaRPr sz="1400" kern="0" dirty="0">
              <a:solidFill>
                <a:srgbClr val="000000"/>
              </a:solidFill>
              <a:latin typeface="Arial"/>
              <a:ea typeface="Arial"/>
              <a:cs typeface="Arial"/>
              <a:sym typeface="Arial"/>
            </a:endParaRPr>
          </a:p>
          <a:p>
            <a:pPr defTabSz="914400">
              <a:buClr>
                <a:srgbClr val="000000"/>
              </a:buClr>
              <a:buFont typeface="Arial"/>
              <a:buNone/>
            </a:pPr>
            <a:r>
              <a:rPr lang="en-GB" sz="1400" kern="0" dirty="0">
                <a:solidFill>
                  <a:srgbClr val="000000"/>
                </a:solidFill>
                <a:latin typeface="Franklin Gothic Medium"/>
                <a:ea typeface="Arial"/>
                <a:cs typeface="Franklin Gothic Medium"/>
                <a:sym typeface="Arial"/>
              </a:rPr>
              <a:t>Draw a map of the area, showing the location and status of the trees</a:t>
            </a:r>
            <a:endParaRPr sz="1400" kern="0" dirty="0">
              <a:solidFill>
                <a:srgbClr val="000000"/>
              </a:solidFill>
              <a:latin typeface="Franklin Gothic Medium"/>
              <a:ea typeface="Arial"/>
              <a:cs typeface="Franklin Gothic Medium"/>
              <a:sym typeface="Arial"/>
            </a:endParaRPr>
          </a:p>
          <a:p>
            <a:pPr defTabSz="914400">
              <a:buClr>
                <a:srgbClr val="000000"/>
              </a:buClr>
              <a:buFont typeface="Arial"/>
              <a:buNone/>
            </a:pPr>
            <a:r>
              <a:rPr lang="en-GB" sz="1400" kern="0" dirty="0">
                <a:solidFill>
                  <a:srgbClr val="000000"/>
                </a:solidFill>
                <a:latin typeface="Franklin Gothic Medium"/>
                <a:ea typeface="Arial"/>
                <a:cs typeface="Franklin Gothic Medium"/>
                <a:sym typeface="Arial"/>
              </a:rPr>
              <a:t>Make sure you include labels (or a key), showing:</a:t>
            </a:r>
            <a:endParaRPr sz="1400" kern="0" dirty="0">
              <a:solidFill>
                <a:srgbClr val="000000"/>
              </a:solidFill>
              <a:latin typeface="Franklin Gothic Medium"/>
              <a:ea typeface="Arial"/>
              <a:cs typeface="Franklin Gothic Medium"/>
              <a:sym typeface="Arial"/>
            </a:endParaRPr>
          </a:p>
          <a:p>
            <a:pPr marL="457200" indent="-317500" defTabSz="914400">
              <a:buClr>
                <a:srgbClr val="000000"/>
              </a:buClr>
              <a:buSzPts val="1400"/>
              <a:buFont typeface="Arial"/>
              <a:buChar char="●"/>
            </a:pPr>
            <a:r>
              <a:rPr lang="en-GB" sz="1400" kern="0" dirty="0">
                <a:solidFill>
                  <a:srgbClr val="000000"/>
                </a:solidFill>
                <a:latin typeface="Franklin Gothic Medium"/>
                <a:ea typeface="Arial"/>
                <a:cs typeface="Franklin Gothic Medium"/>
                <a:sym typeface="Arial"/>
              </a:rPr>
              <a:t>Type of tree</a:t>
            </a:r>
            <a:endParaRPr sz="1400" kern="0" dirty="0">
              <a:solidFill>
                <a:srgbClr val="000000"/>
              </a:solidFill>
              <a:latin typeface="Franklin Gothic Medium"/>
              <a:ea typeface="Arial"/>
              <a:cs typeface="Franklin Gothic Medium"/>
              <a:sym typeface="Arial"/>
            </a:endParaRPr>
          </a:p>
          <a:p>
            <a:pPr marL="457200" indent="-317500" defTabSz="914400">
              <a:buClr>
                <a:srgbClr val="000000"/>
              </a:buClr>
              <a:buSzPts val="1400"/>
              <a:buFont typeface="Arial"/>
              <a:buChar char="●"/>
            </a:pPr>
            <a:r>
              <a:rPr lang="en-GB" sz="1400" kern="0" dirty="0">
                <a:solidFill>
                  <a:srgbClr val="000000"/>
                </a:solidFill>
                <a:latin typeface="Franklin Gothic Medium"/>
                <a:ea typeface="Arial"/>
                <a:cs typeface="Franklin Gothic Medium"/>
                <a:sym typeface="Arial"/>
              </a:rPr>
              <a:t>Any issues with the tree</a:t>
            </a:r>
            <a:endParaRPr sz="1400" kern="0" dirty="0">
              <a:solidFill>
                <a:srgbClr val="000000"/>
              </a:solidFill>
              <a:latin typeface="Franklin Gothic Medium"/>
              <a:ea typeface="Arial"/>
              <a:cs typeface="Franklin Gothic Medium"/>
              <a:sym typeface="Arial"/>
            </a:endParaRPr>
          </a:p>
          <a:p>
            <a:pPr marL="457200" indent="-317500" defTabSz="914400">
              <a:buClr>
                <a:srgbClr val="000000"/>
              </a:buClr>
              <a:buSzPts val="1400"/>
              <a:buFont typeface="Arial"/>
              <a:buChar char="●"/>
            </a:pPr>
            <a:r>
              <a:rPr lang="en-GB" sz="1400" kern="0" dirty="0">
                <a:solidFill>
                  <a:srgbClr val="000000"/>
                </a:solidFill>
                <a:latin typeface="Franklin Gothic Medium"/>
                <a:ea typeface="Arial"/>
                <a:cs typeface="Franklin Gothic Medium"/>
                <a:sym typeface="Arial"/>
              </a:rPr>
              <a:t>Any features that make that tree unique</a:t>
            </a:r>
            <a:endParaRPr sz="1400" kern="0" dirty="0">
              <a:solidFill>
                <a:srgbClr val="000000"/>
              </a:solidFill>
              <a:latin typeface="Franklin Gothic Medium"/>
              <a:ea typeface="Arial"/>
              <a:cs typeface="Franklin Gothic Medium"/>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923"/>
            <a:ext cx="8229600" cy="576385"/>
          </a:xfrm>
        </p:spPr>
        <p:txBody>
          <a:bodyPr>
            <a:normAutofit fontScale="90000"/>
          </a:bodyPr>
          <a:lstStyle/>
          <a:p>
            <a:r>
              <a:rPr lang="en-US" sz="3600" dirty="0" smtClean="0">
                <a:latin typeface="Franklin Gothic Medium"/>
                <a:cs typeface="Franklin Gothic Medium"/>
              </a:rPr>
              <a:t>What is the value of this plant?</a:t>
            </a:r>
            <a:endParaRPr lang="en-US" sz="3600" dirty="0">
              <a:latin typeface="Franklin Gothic Medium"/>
              <a:cs typeface="Franklin Gothic Medium"/>
            </a:endParaRPr>
          </a:p>
        </p:txBody>
      </p:sp>
      <p:pic>
        <p:nvPicPr>
          <p:cNvPr id="6" name="Content Placeholder 5" descr="5646047295_4ec898155e_c.jpg"/>
          <p:cNvPicPr>
            <a:picLocks noGrp="1" noChangeAspect="1"/>
          </p:cNvPicPr>
          <p:nvPr>
            <p:ph idx="1"/>
          </p:nvPr>
        </p:nvPicPr>
        <p:blipFill>
          <a:blip r:embed="rId3">
            <a:extLst>
              <a:ext uri="{28A0092B-C50C-407E-A947-70E740481C1C}">
                <a14:useLocalDpi xmlns:a14="http://schemas.microsoft.com/office/drawing/2010/main" val="0"/>
              </a:ext>
            </a:extLst>
          </a:blip>
          <a:srcRect l="-12391" r="-12391"/>
          <a:stretch>
            <a:fillRect/>
          </a:stretch>
        </p:blipFill>
        <p:spPr/>
      </p:pic>
    </p:spTree>
    <p:extLst>
      <p:ext uri="{BB962C8B-B14F-4D97-AF65-F5344CB8AC3E}">
        <p14:creationId xmlns:p14="http://schemas.microsoft.com/office/powerpoint/2010/main" val="1905192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Franklin Gothic Medium"/>
                <a:cs typeface="Franklin Gothic Medium"/>
              </a:rPr>
              <a:t>Are there any disadvantages to having large trees in a city</a:t>
            </a:r>
            <a:r>
              <a:rPr lang="en-US" dirty="0" smtClean="0">
                <a:latin typeface="Franklin Gothic Medium"/>
                <a:cs typeface="Franklin Gothic Medium"/>
              </a:rPr>
              <a:t>?</a:t>
            </a:r>
          </a:p>
          <a:p>
            <a:r>
              <a:rPr lang="en-US" dirty="0" smtClean="0">
                <a:latin typeface="Franklin Gothic Medium"/>
                <a:cs typeface="Franklin Gothic Medium"/>
              </a:rPr>
              <a:t>Do these disadvantages outweigh the benefits?</a:t>
            </a:r>
            <a:endParaRPr lang="en-US" dirty="0">
              <a:latin typeface="Franklin Gothic Medium"/>
              <a:cs typeface="Franklin Gothic Medium"/>
            </a:endParaRPr>
          </a:p>
        </p:txBody>
      </p:sp>
    </p:spTree>
    <p:extLst>
      <p:ext uri="{BB962C8B-B14F-4D97-AF65-F5344CB8AC3E}">
        <p14:creationId xmlns:p14="http://schemas.microsoft.com/office/powerpoint/2010/main" val="221576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6045"/>
          </a:xfrm>
        </p:spPr>
        <p:txBody>
          <a:bodyPr/>
          <a:lstStyle/>
          <a:p>
            <a:r>
              <a:rPr lang="en-US" dirty="0" smtClean="0">
                <a:latin typeface="+mn-lt"/>
              </a:rPr>
              <a:t>Top 10 </a:t>
            </a:r>
            <a:r>
              <a:rPr lang="en-US" dirty="0">
                <a:latin typeface="+mn-lt"/>
              </a:rPr>
              <a:t>T</a:t>
            </a:r>
            <a:r>
              <a:rPr lang="en-US" dirty="0" smtClean="0">
                <a:latin typeface="+mn-lt"/>
              </a:rPr>
              <a:t>ree </a:t>
            </a:r>
            <a:r>
              <a:rPr lang="en-US" dirty="0">
                <a:latin typeface="+mn-lt"/>
              </a:rPr>
              <a:t>B</a:t>
            </a:r>
            <a:r>
              <a:rPr lang="en-US" dirty="0" smtClean="0">
                <a:latin typeface="+mn-lt"/>
              </a:rPr>
              <a:t>enefits</a:t>
            </a:r>
            <a:endParaRPr lang="en-US" dirty="0">
              <a:latin typeface="+mn-lt"/>
            </a:endParaRPr>
          </a:p>
        </p:txBody>
      </p:sp>
      <p:sp>
        <p:nvSpPr>
          <p:cNvPr id="3" name="Content Placeholder 2"/>
          <p:cNvSpPr>
            <a:spLocks noGrp="1"/>
          </p:cNvSpPr>
          <p:nvPr>
            <p:ph idx="1"/>
          </p:nvPr>
        </p:nvSpPr>
        <p:spPr>
          <a:xfrm>
            <a:off x="457200" y="975936"/>
            <a:ext cx="8229600" cy="5150228"/>
          </a:xfrm>
          <a:ln>
            <a:solidFill>
              <a:srgbClr val="0000FF"/>
            </a:solidFill>
          </a:ln>
        </p:spPr>
        <p:txBody>
          <a:bodyPr>
            <a:normAutofit fontScale="70000" lnSpcReduction="20000"/>
          </a:bodyPr>
          <a:lstStyle/>
          <a:p>
            <a:pPr marL="514350" indent="-514350">
              <a:buFont typeface="+mj-lt"/>
              <a:buAutoNum type="arabicPeriod"/>
            </a:pPr>
            <a:r>
              <a:rPr lang="en-US" dirty="0" smtClean="0">
                <a:solidFill>
                  <a:srgbClr val="0000FF"/>
                </a:solidFill>
                <a:latin typeface="Franklin Gothic Medium"/>
                <a:cs typeface="Franklin Gothic Medium"/>
              </a:rPr>
              <a:t>Trees and other land plants produce 25% of the planet’s oxygen.</a:t>
            </a:r>
            <a:r>
              <a:rPr lang="en-US" dirty="0" smtClean="0">
                <a:latin typeface="Franklin Gothic Medium"/>
                <a:cs typeface="Franklin Gothic Medium"/>
              </a:rPr>
              <a:t> </a:t>
            </a:r>
            <a:r>
              <a:rPr lang="en-US" sz="2600" dirty="0" smtClean="0">
                <a:latin typeface="Franklin Gothic Medium"/>
                <a:cs typeface="Franklin Gothic Medium"/>
              </a:rPr>
              <a:t>It takes 7 or 8 mature trees to produce enough oxygen for each human every year.</a:t>
            </a:r>
          </a:p>
          <a:p>
            <a:pPr marL="514350" indent="-514350">
              <a:buFont typeface="+mj-lt"/>
              <a:buAutoNum type="arabicPeriod"/>
            </a:pPr>
            <a:r>
              <a:rPr lang="en-US" dirty="0" smtClean="0">
                <a:solidFill>
                  <a:srgbClr val="0000FF"/>
                </a:solidFill>
                <a:latin typeface="Franklin Gothic Medium"/>
                <a:cs typeface="Franklin Gothic Medium"/>
              </a:rPr>
              <a:t>Planting trees is an easy and cost effective way to remove carbon dioxide from the atmosphere. </a:t>
            </a:r>
            <a:r>
              <a:rPr lang="en-US" sz="2600" dirty="0" smtClean="0">
                <a:latin typeface="Franklin Gothic Medium"/>
                <a:cs typeface="Franklin Gothic Medium"/>
              </a:rPr>
              <a:t>The carbon stored in trees can be locked away for decades, or even centuries, providing the timber is used to create lasting items such as building materials and furniture.</a:t>
            </a:r>
          </a:p>
          <a:p>
            <a:pPr marL="514350" indent="-514350">
              <a:buFont typeface="+mj-lt"/>
              <a:buAutoNum type="arabicPeriod"/>
            </a:pPr>
            <a:r>
              <a:rPr lang="en-US" dirty="0" smtClean="0">
                <a:solidFill>
                  <a:srgbClr val="0000FF"/>
                </a:solidFill>
                <a:latin typeface="Franklin Gothic Medium"/>
                <a:cs typeface="Franklin Gothic Medium"/>
              </a:rPr>
              <a:t>Trees can cool built-up areas during hot weather.</a:t>
            </a:r>
            <a:r>
              <a:rPr lang="en-US" dirty="0" smtClean="0">
                <a:latin typeface="Franklin Gothic Medium"/>
                <a:cs typeface="Franklin Gothic Medium"/>
              </a:rPr>
              <a:t> </a:t>
            </a:r>
            <a:r>
              <a:rPr lang="en-US" sz="2600" dirty="0" smtClean="0">
                <a:latin typeface="Franklin Gothic Medium"/>
                <a:cs typeface="Franklin Gothic Medium"/>
              </a:rPr>
              <a:t>Planting just 10% more trees in our cities could reduce urban temperatures by 3-4°C.</a:t>
            </a:r>
          </a:p>
          <a:p>
            <a:pPr marL="514350" indent="-514350">
              <a:buFont typeface="+mj-lt"/>
              <a:buAutoNum type="arabicPeriod"/>
            </a:pPr>
            <a:r>
              <a:rPr lang="en-US" dirty="0" smtClean="0">
                <a:solidFill>
                  <a:srgbClr val="0000FF"/>
                </a:solidFill>
                <a:latin typeface="Franklin Gothic Medium"/>
                <a:cs typeface="Franklin Gothic Medium"/>
              </a:rPr>
              <a:t>Trees reduce storm water run-off, easing the burden on drainage and cutting the number of pollutants entering rivers.</a:t>
            </a:r>
            <a:r>
              <a:rPr lang="en-US" dirty="0" smtClean="0">
                <a:latin typeface="Franklin Gothic Medium"/>
                <a:cs typeface="Franklin Gothic Medium"/>
              </a:rPr>
              <a:t> </a:t>
            </a:r>
            <a:r>
              <a:rPr lang="en-US" sz="2600" dirty="0" smtClean="0">
                <a:latin typeface="Franklin Gothic Medium"/>
                <a:cs typeface="Franklin Gothic Medium"/>
              </a:rPr>
              <a:t>For every 5% increase in tree cover storm water run-off is cut by 2%.</a:t>
            </a:r>
          </a:p>
          <a:p>
            <a:pPr marL="514350" indent="-514350">
              <a:buFont typeface="+mj-lt"/>
              <a:buAutoNum type="arabicPeriod"/>
            </a:pPr>
            <a:r>
              <a:rPr lang="en-US" dirty="0" smtClean="0">
                <a:solidFill>
                  <a:srgbClr val="0000FF"/>
                </a:solidFill>
                <a:latin typeface="Franklin Gothic Medium"/>
                <a:cs typeface="Franklin Gothic Medium"/>
              </a:rPr>
              <a:t>Trees can capture toxic vehicle exhaust gases and particulates. </a:t>
            </a:r>
            <a:r>
              <a:rPr lang="en-US" sz="2600" dirty="0" smtClean="0">
                <a:latin typeface="Franklin Gothic Medium"/>
                <a:cs typeface="Franklin Gothic Medium"/>
              </a:rPr>
              <a:t>Well-positioned trees can cut the amount of roadside pollution entering homes by up to 50%. Larger trees have greater air-cleaning potential: ones with a girth of 77cm may be 70 times more effective at removing pollution than ones measuring 8 cm. </a:t>
            </a:r>
          </a:p>
        </p:txBody>
      </p:sp>
    </p:spTree>
    <p:extLst>
      <p:ext uri="{BB962C8B-B14F-4D97-AF65-F5344CB8AC3E}">
        <p14:creationId xmlns:p14="http://schemas.microsoft.com/office/powerpoint/2010/main" val="1930196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1428</TotalTime>
  <Words>1867</Words>
  <Application>Microsoft Macintosh PowerPoint</Application>
  <PresentationFormat>On-screen Show (4:3)</PresentationFormat>
  <Paragraphs>338</Paragraphs>
  <Slides>28</Slides>
  <Notes>23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Franklin Gothic Medium</vt:lpstr>
      <vt:lpstr>Mangal</vt:lpstr>
      <vt:lpstr>Arial</vt:lpstr>
      <vt:lpstr>Office Theme</vt:lpstr>
      <vt:lpstr>Non-violent Action: A Force for Change</vt:lpstr>
      <vt:lpstr>Trees and tree felling</vt:lpstr>
      <vt:lpstr>Commission</vt:lpstr>
      <vt:lpstr>PowerPoint Presentation</vt:lpstr>
      <vt:lpstr>Online map showing all the important trees in London</vt:lpstr>
      <vt:lpstr>PowerPoint Presentation</vt:lpstr>
      <vt:lpstr>What is the value of this plant?</vt:lpstr>
      <vt:lpstr>PowerPoint Presentation</vt:lpstr>
      <vt:lpstr>Top 10 Tree Benefits</vt:lpstr>
      <vt:lpstr>Top 10 Tree Benefits (ctd.)</vt:lpstr>
      <vt:lpstr>PowerPoint Presentation</vt:lpstr>
      <vt:lpstr>PowerPoint Presentation</vt:lpstr>
      <vt:lpstr>PowerPoint Presentation</vt:lpstr>
      <vt:lpstr>PowerPoint Presentation</vt:lpstr>
      <vt:lpstr>Problems with street trees</vt:lpstr>
      <vt:lpstr>PowerPoint Presentation</vt:lpstr>
      <vt:lpstr>PowerPoint Presentation</vt:lpstr>
      <vt:lpstr>PowerPoint Presentation</vt:lpstr>
      <vt:lpstr>Possible Solutions: Thinner Curb</vt:lpstr>
      <vt:lpstr>Possible Solutions: Tree pit</vt:lpstr>
      <vt:lpstr>Possible Solutions: Pruning</vt:lpstr>
      <vt:lpstr>Possible Solutions: Felling</vt:lpstr>
      <vt:lpstr>Marcastle Trees</vt:lpstr>
      <vt:lpstr>PowerPoint Presentation</vt:lpstr>
      <vt:lpstr>Find out views of stakeholders</vt:lpstr>
      <vt:lpstr>PowerPoint Presentation</vt:lpstr>
      <vt:lpstr>PowerPoint Presentation</vt:lpstr>
      <vt:lpstr>PowerPoint Presentation</vt:lpstr>
    </vt:vector>
  </TitlesOfParts>
  <Company>user</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user</dc:creator>
  <cp:lastModifiedBy>Microsoft Office User</cp:lastModifiedBy>
  <cp:revision>149</cp:revision>
  <cp:lastPrinted>2019-03-04T15:01:28Z</cp:lastPrinted>
  <dcterms:created xsi:type="dcterms:W3CDTF">2016-04-27T09:46:12Z</dcterms:created>
  <dcterms:modified xsi:type="dcterms:W3CDTF">2023-08-14T15:04:29Z</dcterms:modified>
</cp:coreProperties>
</file>