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81"/>
    <p:restoredTop sz="86496" autoAdjust="0"/>
  </p:normalViewPr>
  <p:slideViewPr>
    <p:cSldViewPr snapToGrid="0" snapToObjects="1">
      <p:cViewPr>
        <p:scale>
          <a:sx n="85" d="100"/>
          <a:sy n="85" d="100"/>
        </p:scale>
        <p:origin x="-976"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7A7A2E-9751-4B4D-858B-B947134C0DCD}" type="datetimeFigureOut">
              <a:rPr lang="en-US" smtClean="0"/>
              <a:t>14/09/21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2D0F2E-AD8F-CC45-8427-9ABB0AC11649}" type="slidenum">
              <a:rPr lang="en-US" smtClean="0"/>
              <a:t>‹#›</a:t>
            </a:fld>
            <a:endParaRPr lang="en-US" dirty="0"/>
          </a:p>
        </p:txBody>
      </p:sp>
    </p:spTree>
    <p:extLst>
      <p:ext uri="{BB962C8B-B14F-4D97-AF65-F5344CB8AC3E}">
        <p14:creationId xmlns:p14="http://schemas.microsoft.com/office/powerpoint/2010/main" val="1260533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F80F3-8C97-834F-B533-6590D00846AB}" type="datetimeFigureOut">
              <a:rPr lang="en-US" smtClean="0"/>
              <a:t>14/09/21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B242F-E153-C24F-9DAD-259178CBCB94}" type="slidenum">
              <a:rPr lang="en-US" smtClean="0"/>
              <a:t>‹#›</a:t>
            </a:fld>
            <a:endParaRPr lang="en-US" dirty="0"/>
          </a:p>
        </p:txBody>
      </p:sp>
    </p:spTree>
    <p:extLst>
      <p:ext uri="{BB962C8B-B14F-4D97-AF65-F5344CB8AC3E}">
        <p14:creationId xmlns:p14="http://schemas.microsoft.com/office/powerpoint/2010/main" val="195726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hippopx.com/en/beard-guy-happy-man-mustache-person-portrait-21493"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flickr.com/photos/raminta_si/9632489556"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pixy.org/5784653/"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pixabay.com/photos/face-worried-look-gesture-man-1742057/"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commons.wikimedia.org/wiki/File:I_Feel_Happy_Too.jp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snappygoat.com/s/?q=bestof:face%20panic%20symbol%20sign%20fear%20scared%20emotion%20expression%20surprise%20mouth%20terrified%20facial%23d4565311a994143fa9e2553545eaee9d925bd54e,1,245"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piqsels.com/en/public-domain-photo-fstit/download"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piqsels.com/en/public-domain-photo-fzcjr/download"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piqsels.com/en/public-domain-photo-jskt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pixahive.com/photo/shocked-indian-gir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commons.wikimedia.org/wiki/File:Shy_Boy_(Imagicity_100).jp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commons.wikimedia.org/wiki/File:Warsaw_Pillow_Fight_2010_(4487959761).jp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commons.wikimedia.org/wiki/File:Happy_group_of_children_playing_race.jp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flickr.com/photos/86624586@N00/1813455417"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flickr.com/photos/nodstrum/41509215220/"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commons.wikimedia.org/wiki/File:Worried_little_girl.jp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pixy.org/81485/"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flickr.com/photos/57066639@N00/344731388/"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piqsels.com/en/public-domain-photo-jqkk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a:t>
            </a:fld>
            <a:endParaRPr lang="en-US" dirty="0"/>
          </a:p>
        </p:txBody>
      </p:sp>
    </p:spTree>
    <p:extLst>
      <p:ext uri="{BB962C8B-B14F-4D97-AF65-F5344CB8AC3E}">
        <p14:creationId xmlns:p14="http://schemas.microsoft.com/office/powerpoint/2010/main" val="82105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a:t>
            </a:r>
            <a:r>
              <a:rPr lang="en-GB" sz="1200" u="sng" kern="1200" dirty="0" smtClean="0">
                <a:solidFill>
                  <a:schemeClr val="tx1"/>
                </a:solidFill>
                <a:effectLst/>
                <a:latin typeface="+mn-lt"/>
                <a:ea typeface="+mn-ea"/>
                <a:cs typeface="+mn-cs"/>
                <a:hlinkClick r:id="rId3"/>
              </a:rPr>
              <a:t>https://www.hippopx.com/en/beard-guy-happy-man-mustache-person-portrait-21493</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12</a:t>
            </a:fld>
            <a:endParaRPr lang="en-US" dirty="0"/>
          </a:p>
        </p:txBody>
      </p:sp>
    </p:spTree>
    <p:extLst>
      <p:ext uri="{BB962C8B-B14F-4D97-AF65-F5344CB8AC3E}">
        <p14:creationId xmlns:p14="http://schemas.microsoft.com/office/powerpoint/2010/main" val="12019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hlinkClick r:id="rId3"/>
              </a:rPr>
              <a:t>https://www.flickr.com/photos/raminta_si/9632489556</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Raminta Simkute</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13</a:t>
            </a:fld>
            <a:endParaRPr lang="en-US" dirty="0"/>
          </a:p>
        </p:txBody>
      </p:sp>
    </p:spTree>
    <p:extLst>
      <p:ext uri="{BB962C8B-B14F-4D97-AF65-F5344CB8AC3E}">
        <p14:creationId xmlns:p14="http://schemas.microsoft.com/office/powerpoint/2010/main" val="422676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https://pixy.org/5784653/</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14</a:t>
            </a:fld>
            <a:endParaRPr lang="en-US" dirty="0"/>
          </a:p>
        </p:txBody>
      </p:sp>
    </p:spTree>
    <p:extLst>
      <p:ext uri="{BB962C8B-B14F-4D97-AF65-F5344CB8AC3E}">
        <p14:creationId xmlns:p14="http://schemas.microsoft.com/office/powerpoint/2010/main" val="298834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https://pixabay.com/photos/face-worried-look-gesture-man-1742057/</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15</a:t>
            </a:fld>
            <a:endParaRPr lang="en-US" dirty="0"/>
          </a:p>
        </p:txBody>
      </p:sp>
    </p:spTree>
    <p:extLst>
      <p:ext uri="{BB962C8B-B14F-4D97-AF65-F5344CB8AC3E}">
        <p14:creationId xmlns:p14="http://schemas.microsoft.com/office/powerpoint/2010/main" val="216858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https://commons.wikimedia.org/wiki/File:I_Feel_Happy_Too.jpg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Fairuz Othman, CC BY 3.0 &lt;https://creativecommons.org/licenses/by/3.0&gt;, via Wikimedia Commons</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16</a:t>
            </a:fld>
            <a:endParaRPr lang="en-US" dirty="0"/>
          </a:p>
        </p:txBody>
      </p:sp>
    </p:spTree>
    <p:extLst>
      <p:ext uri="{BB962C8B-B14F-4D97-AF65-F5344CB8AC3E}">
        <p14:creationId xmlns:p14="http://schemas.microsoft.com/office/powerpoint/2010/main" val="4294493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a:t>
            </a:r>
            <a:r>
              <a:rPr lang="en-GB" sz="1200" u="sng" kern="1200" dirty="0" smtClean="0">
                <a:solidFill>
                  <a:schemeClr val="tx1"/>
                </a:solidFill>
                <a:effectLst/>
                <a:latin typeface="+mn-lt"/>
                <a:ea typeface="+mn-ea"/>
                <a:cs typeface="+mn-cs"/>
                <a:hlinkClick r:id="rId3"/>
              </a:rPr>
              <a:t>https://snappygoat.com/s/?q=bestof%3Aface%20panic%20symbol%20sign%20fear%20scared%20emotion%20expression%20surprise%20mouth%20terrified%20facial#d4565311a994143fa9e2553545eaee9d925bd54e,1,245</a:t>
            </a:r>
            <a:r>
              <a:rPr lang="en-GB"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17</a:t>
            </a:fld>
            <a:endParaRPr lang="en-US" dirty="0"/>
          </a:p>
        </p:txBody>
      </p:sp>
    </p:spTree>
    <p:extLst>
      <p:ext uri="{BB962C8B-B14F-4D97-AF65-F5344CB8AC3E}">
        <p14:creationId xmlns:p14="http://schemas.microsoft.com/office/powerpoint/2010/main" val="2303492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a:t>
            </a:r>
            <a:r>
              <a:rPr lang="en-GB" sz="1200" u="sng" kern="1200" dirty="0" smtClean="0">
                <a:solidFill>
                  <a:schemeClr val="tx1"/>
                </a:solidFill>
                <a:effectLst/>
                <a:latin typeface="+mn-lt"/>
                <a:ea typeface="+mn-ea"/>
                <a:cs typeface="+mn-cs"/>
                <a:hlinkClick r:id="rId3"/>
              </a:rPr>
              <a:t>https://www.piqsels.com/en/public-domain-photo-fstit/download</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18</a:t>
            </a:fld>
            <a:endParaRPr lang="en-US" dirty="0"/>
          </a:p>
        </p:txBody>
      </p:sp>
    </p:spTree>
    <p:extLst>
      <p:ext uri="{BB962C8B-B14F-4D97-AF65-F5344CB8AC3E}">
        <p14:creationId xmlns:p14="http://schemas.microsoft.com/office/powerpoint/2010/main" val="3173466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a:t>
            </a:r>
            <a:r>
              <a:rPr lang="en-GB" sz="1200" u="sng" kern="1200" dirty="0" smtClean="0">
                <a:solidFill>
                  <a:schemeClr val="tx1"/>
                </a:solidFill>
                <a:effectLst/>
                <a:latin typeface="+mn-lt"/>
                <a:ea typeface="+mn-ea"/>
                <a:cs typeface="+mn-cs"/>
                <a:hlinkClick r:id="rId3"/>
              </a:rPr>
              <a:t>https://www.piqsels.com/en/public-domain-photo-fzcjr/download</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19</a:t>
            </a:fld>
            <a:endParaRPr lang="en-US" dirty="0"/>
          </a:p>
        </p:txBody>
      </p:sp>
    </p:spTree>
    <p:extLst>
      <p:ext uri="{BB962C8B-B14F-4D97-AF65-F5344CB8AC3E}">
        <p14:creationId xmlns:p14="http://schemas.microsoft.com/office/powerpoint/2010/main" val="33175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a:t>
            </a:r>
            <a:r>
              <a:rPr lang="en-GB" sz="1200" u="sng" kern="1200" dirty="0" smtClean="0">
                <a:solidFill>
                  <a:schemeClr val="tx1"/>
                </a:solidFill>
                <a:effectLst/>
                <a:latin typeface="+mn-lt"/>
                <a:ea typeface="+mn-ea"/>
                <a:cs typeface="+mn-cs"/>
                <a:hlinkClick r:id="rId3"/>
              </a:rPr>
              <a:t>https://www.piqsels.com/en/public-domain-photo-jsktn</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20</a:t>
            </a:fld>
            <a:endParaRPr lang="en-US" dirty="0"/>
          </a:p>
        </p:txBody>
      </p:sp>
    </p:spTree>
    <p:extLst>
      <p:ext uri="{BB962C8B-B14F-4D97-AF65-F5344CB8AC3E}">
        <p14:creationId xmlns:p14="http://schemas.microsoft.com/office/powerpoint/2010/main" val="405302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t>
            </a:r>
            <a:r>
              <a:rPr lang="en-GB" sz="1200" u="sng" kern="1200" dirty="0" smtClean="0">
                <a:solidFill>
                  <a:schemeClr val="tx1"/>
                </a:solidFill>
                <a:effectLst/>
                <a:latin typeface="+mn-lt"/>
                <a:ea typeface="+mn-ea"/>
                <a:cs typeface="+mn-cs"/>
                <a:hlinkClick r:id="rId3"/>
              </a:rPr>
              <a:t>https://pixahive.com/photo/shocked-indian-girl/</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21</a:t>
            </a:fld>
            <a:endParaRPr lang="en-US" dirty="0"/>
          </a:p>
        </p:txBody>
      </p:sp>
    </p:spTree>
    <p:extLst>
      <p:ext uri="{BB962C8B-B14F-4D97-AF65-F5344CB8AC3E}">
        <p14:creationId xmlns:p14="http://schemas.microsoft.com/office/powerpoint/2010/main" val="35996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Hand out or project Personal Power quote: “Personal power is the ability to take action” by Tony Robbins for the learners to discuss in pair/table groups/as a class (depending on their age and capability) asking them to consider what they think “personal” and “power,” mean. </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a:t>
            </a:fld>
            <a:endParaRPr lang="en-US" dirty="0"/>
          </a:p>
        </p:txBody>
      </p:sp>
    </p:spTree>
    <p:extLst>
      <p:ext uri="{BB962C8B-B14F-4D97-AF65-F5344CB8AC3E}">
        <p14:creationId xmlns:p14="http://schemas.microsoft.com/office/powerpoint/2010/main" val="1435328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https://commons.wikimedia.org/wiki/File:Shy_Boy_(Imagicity_100).jpg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Graham Crumb/Imagicity.com, CC BY-SA 3.0 &lt;https://creativecommons.org/licenses/by-sa/3.0&gt;, via Wikimedia Commons</a:t>
            </a:r>
          </a:p>
          <a:p>
            <a:r>
              <a:rPr lang="en-GB"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22</a:t>
            </a:fld>
            <a:endParaRPr lang="en-US" dirty="0"/>
          </a:p>
        </p:txBody>
      </p:sp>
    </p:spTree>
    <p:extLst>
      <p:ext uri="{BB962C8B-B14F-4D97-AF65-F5344CB8AC3E}">
        <p14:creationId xmlns:p14="http://schemas.microsoft.com/office/powerpoint/2010/main" val="2749933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https://commons.wikimedia.org/wiki/File:Warsaw_Pillow_Fight_2010_(4487959761).jpg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Kuba Bożanowski from Warsaw, Poland, CC BY 2.0 &lt;https://creativecommons.org/licenses/by/2.0&gt;, via Wikimedia Commons</a:t>
            </a:r>
          </a:p>
          <a:p>
            <a:r>
              <a:rPr lang="en-GB"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23</a:t>
            </a:fld>
            <a:endParaRPr lang="en-US" dirty="0"/>
          </a:p>
        </p:txBody>
      </p:sp>
    </p:spTree>
    <p:extLst>
      <p:ext uri="{BB962C8B-B14F-4D97-AF65-F5344CB8AC3E}">
        <p14:creationId xmlns:p14="http://schemas.microsoft.com/office/powerpoint/2010/main" val="876992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https://commons.wikimedia.org/wiki/File:Happy_group_of_children_playing_race.jpg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Jackson Elizabeth, U.S. Fish and Wildlife Service, Public domain, via Wikimedia Commons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24</a:t>
            </a:fld>
            <a:endParaRPr lang="en-US" dirty="0"/>
          </a:p>
        </p:txBody>
      </p:sp>
    </p:spTree>
    <p:extLst>
      <p:ext uri="{BB962C8B-B14F-4D97-AF65-F5344CB8AC3E}">
        <p14:creationId xmlns:p14="http://schemas.microsoft.com/office/powerpoint/2010/main" val="1079638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Ask learners what feelings would they put where on this spectrum? and if so, what do they think?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B242F-E153-C24F-9DAD-259178CBCB94}" type="slidenum">
              <a:rPr lang="en-US" smtClean="0"/>
              <a:t>26</a:t>
            </a:fld>
            <a:endParaRPr lang="en-US" dirty="0"/>
          </a:p>
        </p:txBody>
      </p:sp>
    </p:spTree>
    <p:extLst>
      <p:ext uri="{BB962C8B-B14F-4D97-AF65-F5344CB8AC3E}">
        <p14:creationId xmlns:p14="http://schemas.microsoft.com/office/powerpoint/2010/main" val="241098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 Lucy</a:t>
            </a:r>
            <a:r>
              <a:rPr lang="en-US" baseline="0" dirty="0" smtClean="0"/>
              <a:t> Holbrook</a:t>
            </a:r>
            <a:endParaRPr lang="en-US" dirty="0" smtClean="0"/>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Have learners draw on the image of blank person RS75 (not write the words) all the</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different ways they can think of that their bodies give them messages about what they are feeling. </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NB This can be done as individual, paired, small group or whole class activity.   </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28</a:t>
            </a:fld>
            <a:endParaRPr lang="en-US" dirty="0"/>
          </a:p>
        </p:txBody>
      </p:sp>
    </p:spTree>
    <p:extLst>
      <p:ext uri="{BB962C8B-B14F-4D97-AF65-F5344CB8AC3E}">
        <p14:creationId xmlns:p14="http://schemas.microsoft.com/office/powerpoint/2010/main" val="210223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 Lucy</a:t>
            </a:r>
            <a:r>
              <a:rPr lang="en-US" baseline="0" dirty="0" smtClean="0"/>
              <a:t> Holbrook</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29</a:t>
            </a:fld>
            <a:endParaRPr lang="en-US" dirty="0"/>
          </a:p>
        </p:txBody>
      </p:sp>
    </p:spTree>
    <p:extLst>
      <p:ext uri="{BB962C8B-B14F-4D97-AF65-F5344CB8AC3E}">
        <p14:creationId xmlns:p14="http://schemas.microsoft.com/office/powerpoint/2010/main" val="3074915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Sum up by explaining that all these sensations that we get in our body are called our </a:t>
            </a:r>
            <a:r>
              <a:rPr lang="en-GB" sz="1200" b="1" kern="1200" dirty="0" smtClean="0">
                <a:solidFill>
                  <a:schemeClr val="tx1"/>
                </a:solidFill>
                <a:effectLst/>
                <a:latin typeface="+mn-lt"/>
                <a:ea typeface="+mn-ea"/>
                <a:cs typeface="+mn-cs"/>
              </a:rPr>
              <a:t>EARLY WARNING SIGNS</a:t>
            </a:r>
            <a:r>
              <a:rPr lang="en-GB" sz="1200" kern="1200" dirty="0" smtClean="0">
                <a:solidFill>
                  <a:schemeClr val="tx1"/>
                </a:solidFill>
                <a:effectLst/>
                <a:latin typeface="+mn-lt"/>
                <a:ea typeface="+mn-ea"/>
                <a:cs typeface="+mn-cs"/>
              </a:rPr>
              <a:t> (EWS).  Explain that feelings are just feelings - they are what make us human and ALL feelings are normal although we find some comfortable and some uncomfortable to feel.  </a:t>
            </a:r>
          </a:p>
          <a:p>
            <a:r>
              <a:rPr lang="en-GB" sz="1200" kern="1200" dirty="0" smtClean="0">
                <a:solidFill>
                  <a:schemeClr val="tx1"/>
                </a:solidFill>
                <a:effectLst/>
                <a:latin typeface="+mn-lt"/>
                <a:ea typeface="+mn-ea"/>
                <a:cs typeface="+mn-cs"/>
              </a:rPr>
              <a:t>Feelings are simply helpful messages from our body about what’s going on inside us, so it’s a useful thing to pay attention and notice what we are feeling and learn the names for all the different feelings we have. (May be helpful to show image of the Feelings Wheel </a:t>
            </a:r>
            <a:r>
              <a:rPr lang="mr-IN"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next slide- </a:t>
            </a:r>
            <a:r>
              <a:rPr lang="en-GB" sz="1200" kern="1200" dirty="0" smtClean="0">
                <a:solidFill>
                  <a:schemeClr val="tx1"/>
                </a:solidFill>
                <a:effectLst/>
                <a:latin typeface="+mn-lt"/>
                <a:ea typeface="+mn-ea"/>
                <a:cs typeface="+mn-cs"/>
              </a:rPr>
              <a:t> here to illustrate how many different feelings we can have).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Also stress that we feel what we feel – no one makes us feel anything as our feelings belong to us – and we can choose how to respond to our feelings.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B242F-E153-C24F-9DAD-259178CBCB94}" type="slidenum">
              <a:rPr lang="en-US" smtClean="0"/>
              <a:t>30</a:t>
            </a:fld>
            <a:endParaRPr lang="en-US" dirty="0"/>
          </a:p>
        </p:txBody>
      </p:sp>
    </p:spTree>
    <p:extLst>
      <p:ext uri="{BB962C8B-B14F-4D97-AF65-F5344CB8AC3E}">
        <p14:creationId xmlns:p14="http://schemas.microsoft.com/office/powerpoint/2010/main" val="3869549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Feeling Wheel, CC BY-SA 4.0 &lt;https://creativecommons.org/licenses/by-sa/4.0&gt;, via Wikimedia Commons</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31</a:t>
            </a:fld>
            <a:endParaRPr lang="en-US" dirty="0"/>
          </a:p>
        </p:txBody>
      </p:sp>
    </p:spTree>
    <p:extLst>
      <p:ext uri="{BB962C8B-B14F-4D97-AF65-F5344CB8AC3E}">
        <p14:creationId xmlns:p14="http://schemas.microsoft.com/office/powerpoint/2010/main" val="1888975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Protective Behaviours</a:t>
            </a:r>
            <a:r>
              <a:rPr lang="en-US" baseline="0" dirty="0" smtClean="0"/>
              <a:t> Process ©Lucy Holbrook March 2018 and Inner Learning First</a:t>
            </a:r>
          </a:p>
          <a:p>
            <a:endParaRPr lang="en-US" baseline="0" dirty="0" smtClean="0"/>
          </a:p>
          <a:p>
            <a:pPr lvl="0"/>
            <a:r>
              <a:rPr lang="en-GB" sz="1200" kern="1200" dirty="0" smtClean="0">
                <a:solidFill>
                  <a:schemeClr val="tx1"/>
                </a:solidFill>
                <a:effectLst/>
                <a:latin typeface="+mn-lt"/>
                <a:ea typeface="+mn-ea"/>
                <a:cs typeface="+mn-cs"/>
              </a:rPr>
              <a:t>Introduce the idea of the safety continuum by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explaining that everything we do, we feel more or less safe about it and we can think about this by using the image of a continuum of safety with </a:t>
            </a:r>
            <a:r>
              <a:rPr lang="en-GB" sz="1200" b="1" kern="1200" dirty="0" smtClean="0">
                <a:solidFill>
                  <a:schemeClr val="tx1"/>
                </a:solidFill>
                <a:effectLst/>
                <a:latin typeface="+mn-lt"/>
                <a:ea typeface="+mn-ea"/>
                <a:cs typeface="+mn-cs"/>
              </a:rPr>
              <a:t>Feeling Safe</a:t>
            </a:r>
            <a:r>
              <a:rPr lang="en-GB" sz="1200" kern="1200" dirty="0" smtClean="0">
                <a:solidFill>
                  <a:schemeClr val="tx1"/>
                </a:solidFill>
                <a:effectLst/>
                <a:latin typeface="+mn-lt"/>
                <a:ea typeface="+mn-ea"/>
                <a:cs typeface="+mn-cs"/>
              </a:rPr>
              <a:t> at one end and </a:t>
            </a:r>
            <a:r>
              <a:rPr lang="en-GB" sz="1200" b="1" kern="1200" dirty="0" smtClean="0">
                <a:solidFill>
                  <a:schemeClr val="tx1"/>
                </a:solidFill>
                <a:effectLst/>
                <a:latin typeface="+mn-lt"/>
                <a:ea typeface="+mn-ea"/>
                <a:cs typeface="+mn-cs"/>
              </a:rPr>
              <a:t>Feeing Unsafe</a:t>
            </a:r>
            <a:r>
              <a:rPr lang="en-GB" sz="1200" kern="1200" dirty="0" smtClean="0">
                <a:solidFill>
                  <a:schemeClr val="tx1"/>
                </a:solidFill>
                <a:effectLst/>
                <a:latin typeface="+mn-lt"/>
                <a:ea typeface="+mn-ea"/>
                <a:cs typeface="+mn-cs"/>
              </a:rPr>
              <a:t> at the other end.   Also share that when we feel safe we can be at our best – we can think clearly, we can learn and we can use our personal power more effectively. Having CHOICE, CONTROL &amp;</a:t>
            </a:r>
            <a:r>
              <a:rPr lang="en-GB" sz="1200" kern="1200" baseline="0" dirty="0" smtClean="0">
                <a:solidFill>
                  <a:schemeClr val="tx1"/>
                </a:solidFill>
                <a:effectLst/>
                <a:latin typeface="+mn-lt"/>
                <a:ea typeface="+mn-ea"/>
                <a:cs typeface="+mn-cs"/>
              </a:rPr>
              <a:t> KNOWING HOW LONG SOMETHING WILL LAST helps us avoid Feeling Unsafe</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NB ensure that you make it clear that you are talking about FEELING safe, not being safe.  Feeling safe is our internal reality that we can control or learn to control; being safe is about our environment which we may not always be able to control.</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32</a:t>
            </a:fld>
            <a:endParaRPr lang="en-US" dirty="0"/>
          </a:p>
        </p:txBody>
      </p:sp>
    </p:spTree>
    <p:extLst>
      <p:ext uri="{BB962C8B-B14F-4D97-AF65-F5344CB8AC3E}">
        <p14:creationId xmlns:p14="http://schemas.microsoft.com/office/powerpoint/2010/main" val="3421515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Visualisation (RS77) that invites learners to imagine their own special safe place – to give them a personal reference point for what they feel like inside when they feel safe. </a:t>
            </a:r>
          </a:p>
          <a:p>
            <a:r>
              <a:rPr lang="en-GB" sz="1200" kern="1200" dirty="0" smtClean="0">
                <a:solidFill>
                  <a:schemeClr val="tx1"/>
                </a:solidFill>
                <a:effectLst/>
                <a:latin typeface="+mn-lt"/>
                <a:ea typeface="+mn-ea"/>
                <a:cs typeface="+mn-cs"/>
              </a:rPr>
              <a:t>Summarise learning to this point: (can use RS73 Feelings Fact sheet for reference here).</a:t>
            </a:r>
          </a:p>
          <a:p>
            <a:r>
              <a:rPr lang="en-GB" sz="1200" kern="1200" dirty="0" smtClean="0">
                <a:solidFill>
                  <a:schemeClr val="tx1"/>
                </a:solidFill>
                <a:effectLst/>
                <a:latin typeface="+mn-lt"/>
                <a:ea typeface="+mn-ea"/>
                <a:cs typeface="+mn-cs"/>
              </a:rPr>
              <a:t>We know what feeling safe feels like and feeling unsafe is when we have lots of EWS going on in our body.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33</a:t>
            </a:fld>
            <a:endParaRPr lang="en-US" dirty="0"/>
          </a:p>
        </p:txBody>
      </p:sp>
    </p:spTree>
    <p:extLst>
      <p:ext uri="{BB962C8B-B14F-4D97-AF65-F5344CB8AC3E}">
        <p14:creationId xmlns:p14="http://schemas.microsoft.com/office/powerpoint/2010/main" val="291845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https://www.flickr.com/photos/86624586@N00/1813455417</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Kevin Walsh</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5</a:t>
            </a:fld>
            <a:endParaRPr lang="en-US" dirty="0"/>
          </a:p>
        </p:txBody>
      </p:sp>
    </p:spTree>
    <p:extLst>
      <p:ext uri="{BB962C8B-B14F-4D97-AF65-F5344CB8AC3E}">
        <p14:creationId xmlns:p14="http://schemas.microsoft.com/office/powerpoint/2010/main" val="66137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Ask the learners if they think it is good to feel totally safe all of the time?  Does it help us learn or try new things?</a:t>
            </a:r>
          </a:p>
          <a:p>
            <a:r>
              <a:rPr lang="en-GB" sz="1200" kern="1200" dirty="0" smtClean="0">
                <a:solidFill>
                  <a:schemeClr val="tx1"/>
                </a:solidFill>
                <a:effectLst/>
                <a:latin typeface="+mn-lt"/>
                <a:ea typeface="+mn-ea"/>
                <a:cs typeface="+mn-cs"/>
              </a:rPr>
              <a:t>What do we do when we want to learn something new – if new not done it before so unfamiliar, unsure how to do it, we need some way of dealing with all the feelings we might be feeling. </a:t>
            </a:r>
          </a:p>
          <a:p>
            <a:r>
              <a:rPr lang="en-GB" sz="1200" kern="1200" dirty="0" smtClean="0">
                <a:solidFill>
                  <a:schemeClr val="tx1"/>
                </a:solidFill>
                <a:effectLst/>
                <a:latin typeface="+mn-lt"/>
                <a:ea typeface="+mn-ea"/>
                <a:cs typeface="+mn-cs"/>
              </a:rPr>
              <a:t>Return to your image of Safety Continuum and introduce idea of Fun to Feel Scared activities (FTFS).  Ask learners for some examples?  E.g. rollercoaster, scary movie, holding a snake, etc.  Anything where it is fun to feel a little bit scared, “butterflies” type excitement.</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34</a:t>
            </a:fld>
            <a:endParaRPr lang="en-US" dirty="0"/>
          </a:p>
        </p:txBody>
      </p:sp>
    </p:spTree>
    <p:extLst>
      <p:ext uri="{BB962C8B-B14F-4D97-AF65-F5344CB8AC3E}">
        <p14:creationId xmlns:p14="http://schemas.microsoft.com/office/powerpoint/2010/main" val="2249529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Then introduce idea of Risking on Purpose (ROP) activities.  Ask learners for some examples? E.g. going to dentist, entering a competition, going to Outdoor Ed centre.</a:t>
            </a:r>
          </a:p>
          <a:p>
            <a:r>
              <a:rPr lang="en-GB" sz="1200" kern="1200" dirty="0" smtClean="0">
                <a:solidFill>
                  <a:schemeClr val="tx1"/>
                </a:solidFill>
                <a:effectLst/>
                <a:latin typeface="+mn-lt"/>
                <a:ea typeface="+mn-ea"/>
                <a:cs typeface="+mn-cs"/>
              </a:rPr>
              <a:t>Ask what might be the difference between FTFS and ROP activities? </a:t>
            </a:r>
          </a:p>
          <a:p>
            <a:r>
              <a:rPr lang="en-GB" sz="1200" kern="1200" dirty="0" smtClean="0">
                <a:solidFill>
                  <a:schemeClr val="tx1"/>
                </a:solidFill>
                <a:effectLst/>
                <a:latin typeface="+mn-lt"/>
                <a:ea typeface="+mn-ea"/>
                <a:cs typeface="+mn-cs"/>
              </a:rPr>
              <a:t>Can link to case studies here.</a:t>
            </a:r>
          </a:p>
          <a:p>
            <a:r>
              <a:rPr lang="en-GB" sz="1200" kern="1200" dirty="0" smtClean="0">
                <a:solidFill>
                  <a:schemeClr val="tx1"/>
                </a:solidFill>
                <a:effectLst/>
                <a:latin typeface="+mn-lt"/>
                <a:ea typeface="+mn-ea"/>
                <a:cs typeface="+mn-cs"/>
              </a:rPr>
              <a:t>(It links to the amount of and intensity of our EWS; ROP is as the words suggest – there is a purpose to our risking, we want the outcome, even if we have to stretch our comfort zone to achieve it.)</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35</a:t>
            </a:fld>
            <a:endParaRPr lang="en-US" dirty="0"/>
          </a:p>
        </p:txBody>
      </p:sp>
    </p:spTree>
    <p:extLst>
      <p:ext uri="{BB962C8B-B14F-4D97-AF65-F5344CB8AC3E}">
        <p14:creationId xmlns:p14="http://schemas.microsoft.com/office/powerpoint/2010/main" val="3365541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3 things that typically help us feel safe or safe enough to risk on purpose – </a:t>
            </a:r>
            <a:r>
              <a:rPr lang="en-GB" sz="1200" b="1" kern="1200" dirty="0" smtClean="0">
                <a:solidFill>
                  <a:schemeClr val="tx1"/>
                </a:solidFill>
                <a:effectLst/>
                <a:latin typeface="+mn-lt"/>
                <a:ea typeface="+mn-ea"/>
                <a:cs typeface="+mn-cs"/>
              </a:rPr>
              <a:t>Choice, Control and Time Limit</a:t>
            </a:r>
            <a:r>
              <a:rPr lang="en-GB" sz="1200" kern="1200" dirty="0" smtClean="0">
                <a:solidFill>
                  <a:schemeClr val="tx1"/>
                </a:solidFill>
                <a:effectLst/>
                <a:latin typeface="+mn-lt"/>
                <a:ea typeface="+mn-ea"/>
                <a:cs typeface="+mn-cs"/>
              </a:rPr>
              <a:t> (knowing how long something will last – think rollercoaster ride).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B242F-E153-C24F-9DAD-259178CBCB94}" type="slidenum">
              <a:rPr lang="en-US" smtClean="0"/>
              <a:t>36</a:t>
            </a:fld>
            <a:endParaRPr lang="en-US" dirty="0"/>
          </a:p>
        </p:txBody>
      </p:sp>
    </p:spTree>
    <p:extLst>
      <p:ext uri="{BB962C8B-B14F-4D97-AF65-F5344CB8AC3E}">
        <p14:creationId xmlns:p14="http://schemas.microsoft.com/office/powerpoint/2010/main" val="226946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Protective Behaviours</a:t>
            </a:r>
            <a:r>
              <a:rPr lang="en-US" baseline="0" dirty="0" smtClean="0"/>
              <a:t> Process ©Lucy Holbrook March 2018 and Inner Learning First</a:t>
            </a:r>
          </a:p>
          <a:p>
            <a:r>
              <a:rPr lang="en-GB" sz="1200" kern="1200" dirty="0" smtClean="0">
                <a:solidFill>
                  <a:schemeClr val="tx1"/>
                </a:solidFill>
                <a:effectLst/>
                <a:latin typeface="+mn-lt"/>
                <a:ea typeface="+mn-ea"/>
                <a:cs typeface="+mn-cs"/>
              </a:rPr>
              <a:t>Create a Safety Continuum on the wall or floor of the classroom with enough space for the learners to move along it.  Give them some examples of different activities and ask them where they would be on the Safety Continuum if they were doing those activities.</a:t>
            </a:r>
          </a:p>
          <a:p>
            <a:pPr lvl="0"/>
            <a:r>
              <a:rPr lang="en-GB" sz="1200" kern="1200" dirty="0" smtClean="0">
                <a:solidFill>
                  <a:schemeClr val="tx1"/>
                </a:solidFill>
                <a:effectLst/>
                <a:latin typeface="+mn-lt"/>
                <a:ea typeface="+mn-ea"/>
                <a:cs typeface="+mn-cs"/>
              </a:rPr>
              <a:t>Going to the dentist.				</a:t>
            </a:r>
          </a:p>
          <a:p>
            <a:pPr lvl="0"/>
            <a:r>
              <a:rPr lang="en-GB" sz="1200" kern="1200" dirty="0" smtClean="0">
                <a:solidFill>
                  <a:schemeClr val="tx1"/>
                </a:solidFill>
                <a:effectLst/>
                <a:latin typeface="+mn-lt"/>
                <a:ea typeface="+mn-ea"/>
                <a:cs typeface="+mn-cs"/>
              </a:rPr>
              <a:t>Playing in the playground /</a:t>
            </a:r>
            <a:r>
              <a:rPr lang="en-GB" sz="1200" kern="1200" baseline="0" dirty="0" smtClean="0">
                <a:solidFill>
                  <a:schemeClr val="tx1"/>
                </a:solidFill>
                <a:effectLst/>
                <a:latin typeface="+mn-lt"/>
                <a:ea typeface="+mn-ea"/>
                <a:cs typeface="+mn-cs"/>
              </a:rPr>
              <a:t> break time at school</a:t>
            </a:r>
            <a:r>
              <a:rPr lang="en-GB" sz="1200" kern="1200" dirty="0" smtClean="0">
                <a:solidFill>
                  <a:schemeClr val="tx1"/>
                </a:solidFill>
                <a:effectLst/>
                <a:latin typeface="+mn-lt"/>
                <a:ea typeface="+mn-ea"/>
                <a:cs typeface="+mn-cs"/>
              </a:rPr>
              <a:t>.</a:t>
            </a:r>
          </a:p>
          <a:p>
            <a:pPr lvl="0"/>
            <a:r>
              <a:rPr lang="en-GB" sz="1200" kern="1200" dirty="0" smtClean="0">
                <a:solidFill>
                  <a:schemeClr val="tx1"/>
                </a:solidFill>
                <a:effectLst/>
                <a:latin typeface="+mn-lt"/>
                <a:ea typeface="+mn-ea"/>
                <a:cs typeface="+mn-cs"/>
              </a:rPr>
              <a:t>Doing an exam.				</a:t>
            </a:r>
          </a:p>
          <a:p>
            <a:pPr lvl="0"/>
            <a:r>
              <a:rPr lang="en-GB" sz="1200" kern="1200" dirty="0" smtClean="0">
                <a:solidFill>
                  <a:schemeClr val="tx1"/>
                </a:solidFill>
                <a:effectLst/>
                <a:latin typeface="+mn-lt"/>
                <a:ea typeface="+mn-ea"/>
                <a:cs typeface="+mn-cs"/>
              </a:rPr>
              <a:t>Learning something new for the first time.</a:t>
            </a:r>
          </a:p>
          <a:p>
            <a:pPr lvl="0"/>
            <a:r>
              <a:rPr lang="en-GB" sz="1200" kern="1200" dirty="0" smtClean="0">
                <a:solidFill>
                  <a:schemeClr val="tx1"/>
                </a:solidFill>
                <a:effectLst/>
                <a:latin typeface="+mn-lt"/>
                <a:ea typeface="+mn-ea"/>
                <a:cs typeface="+mn-cs"/>
              </a:rPr>
              <a:t>Playing football.				</a:t>
            </a:r>
          </a:p>
          <a:p>
            <a:pPr lvl="0"/>
            <a:r>
              <a:rPr lang="en-GB" sz="1200" kern="1200" dirty="0" smtClean="0">
                <a:solidFill>
                  <a:schemeClr val="tx1"/>
                </a:solidFill>
                <a:effectLst/>
                <a:latin typeface="+mn-lt"/>
                <a:ea typeface="+mn-ea"/>
                <a:cs typeface="+mn-cs"/>
              </a:rPr>
              <a:t>Going to the beach.</a:t>
            </a:r>
          </a:p>
          <a:p>
            <a:pPr lvl="0"/>
            <a:r>
              <a:rPr lang="en-GB" sz="1200" kern="1200" dirty="0" smtClean="0">
                <a:solidFill>
                  <a:schemeClr val="tx1"/>
                </a:solidFill>
                <a:effectLst/>
                <a:latin typeface="+mn-lt"/>
                <a:ea typeface="+mn-ea"/>
                <a:cs typeface="+mn-cs"/>
              </a:rPr>
              <a:t>Seeing a large snake.</a:t>
            </a:r>
          </a:p>
          <a:p>
            <a:pPr lvl="0"/>
            <a:r>
              <a:rPr lang="en-GB" sz="1200" kern="1200" dirty="0" smtClean="0">
                <a:solidFill>
                  <a:schemeClr val="tx1"/>
                </a:solidFill>
                <a:effectLst/>
                <a:latin typeface="+mn-lt"/>
                <a:ea typeface="+mn-ea"/>
                <a:cs typeface="+mn-cs"/>
              </a:rPr>
              <a:t>Holding  everyone feels differently about the same activities – what is fun for someone is a risk on purpose for someone else etc.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Also reinforce the idea that the safety continuum is a dynamic i.e. we can move along it in both directions; our mood might change where we would place ourselves, we can practice something so we get better and more confident and therefore feel safer.</a:t>
            </a:r>
            <a:r>
              <a:rPr lang="en-GB" dirty="0" smtClean="0">
                <a:effectLst/>
              </a:rPr>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37</a:t>
            </a:fld>
            <a:endParaRPr lang="en-US" dirty="0"/>
          </a:p>
        </p:txBody>
      </p:sp>
    </p:spTree>
    <p:extLst>
      <p:ext uri="{BB962C8B-B14F-4D97-AF65-F5344CB8AC3E}">
        <p14:creationId xmlns:p14="http://schemas.microsoft.com/office/powerpoint/2010/main" val="342151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hlinkClick r:id="rId3"/>
              </a:rPr>
              <a:t>https://www.flickr.com/photos/nodstrum/41509215220/</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6</a:t>
            </a:fld>
            <a:endParaRPr lang="en-US" dirty="0"/>
          </a:p>
        </p:txBody>
      </p:sp>
    </p:spTree>
    <p:extLst>
      <p:ext uri="{BB962C8B-B14F-4D97-AF65-F5344CB8AC3E}">
        <p14:creationId xmlns:p14="http://schemas.microsoft.com/office/powerpoint/2010/main" val="858082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u="sng" kern="1200" dirty="0" smtClean="0">
                <a:solidFill>
                  <a:schemeClr val="tx1"/>
                </a:solidFill>
                <a:effectLst/>
                <a:latin typeface="+mn-lt"/>
                <a:ea typeface="+mn-ea"/>
                <a:cs typeface="+mn-cs"/>
                <a:hlinkClick r:id="rId3"/>
              </a:rPr>
              <a:t>https://commons.wikimedia.org/wiki/File:Worried_little_girl.jpg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Ignas Kukenys from Vilnius, Lithuania, CC BY 2.0 &lt;https://creativecommons.org/licenses/by/2.0&gt;, via Wikimedia Commons</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7</a:t>
            </a:fld>
            <a:endParaRPr lang="en-US" dirty="0"/>
          </a:p>
        </p:txBody>
      </p:sp>
    </p:spTree>
    <p:extLst>
      <p:ext uri="{BB962C8B-B14F-4D97-AF65-F5344CB8AC3E}">
        <p14:creationId xmlns:p14="http://schemas.microsoft.com/office/powerpoint/2010/main" val="64836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royalty</a:t>
            </a:r>
            <a:r>
              <a:rPr lang="en-US" baseline="0" dirty="0" smtClean="0"/>
              <a:t> free</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8</a:t>
            </a:fld>
            <a:endParaRPr lang="en-US" dirty="0"/>
          </a:p>
        </p:txBody>
      </p:sp>
    </p:spTree>
    <p:extLst>
      <p:ext uri="{BB962C8B-B14F-4D97-AF65-F5344CB8AC3E}">
        <p14:creationId xmlns:p14="http://schemas.microsoft.com/office/powerpoint/2010/main" val="302776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smtClean="0">
              <a:solidFill>
                <a:schemeClr val="tx1"/>
              </a:solidFill>
              <a:effectLst/>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https://pixy.org/81485/</a:t>
            </a:r>
            <a:r>
              <a:rPr lang="en-GB" sz="1200" kern="1200" dirty="0" smtClean="0">
                <a:solidFill>
                  <a:schemeClr val="tx1"/>
                </a:solidFill>
                <a:effectLst/>
                <a:latin typeface="+mn-lt"/>
                <a:ea typeface="+mn-ea"/>
                <a:cs typeface="+mn-cs"/>
              </a:rPr>
              <a:t> Free download</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9</a:t>
            </a:fld>
            <a:endParaRPr lang="en-US" dirty="0"/>
          </a:p>
        </p:txBody>
      </p:sp>
    </p:spTree>
    <p:extLst>
      <p:ext uri="{BB962C8B-B14F-4D97-AF65-F5344CB8AC3E}">
        <p14:creationId xmlns:p14="http://schemas.microsoft.com/office/powerpoint/2010/main" val="421047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a:t>
            </a:r>
            <a:r>
              <a:rPr lang="en-GB" sz="1200" u="sng" kern="1200" dirty="0" smtClean="0">
                <a:solidFill>
                  <a:schemeClr val="tx1"/>
                </a:solidFill>
                <a:effectLst/>
                <a:latin typeface="+mn-lt"/>
                <a:ea typeface="+mn-ea"/>
                <a:cs typeface="+mn-cs"/>
                <a:hlinkClick r:id="rId3"/>
              </a:rPr>
              <a:t>https://www.flickr.com/photos/57066639@N00/344731388/</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10</a:t>
            </a:fld>
            <a:endParaRPr lang="en-US" dirty="0"/>
          </a:p>
        </p:txBody>
      </p:sp>
    </p:spTree>
    <p:extLst>
      <p:ext uri="{BB962C8B-B14F-4D97-AF65-F5344CB8AC3E}">
        <p14:creationId xmlns:p14="http://schemas.microsoft.com/office/powerpoint/2010/main" val="307059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GB" sz="1200"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hlinkClick r:id="rId3"/>
              </a:rPr>
              <a:t>https://www.piqsels.com/en/public-domain-photo-jqkkd</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11</a:t>
            </a:fld>
            <a:endParaRPr lang="en-US" dirty="0"/>
          </a:p>
        </p:txBody>
      </p:sp>
    </p:spTree>
    <p:extLst>
      <p:ext uri="{BB962C8B-B14F-4D97-AF65-F5344CB8AC3E}">
        <p14:creationId xmlns:p14="http://schemas.microsoft.com/office/powerpoint/2010/main" val="2835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63729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19929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25637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4359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359362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66534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28711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282798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28151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1531002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14/09/21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1391343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82134"/>
            <a:ext cx="8229600" cy="83550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4" name="Picture 3" descr="lower case banner.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09042"/>
            <a:ext cx="9144000" cy="748958"/>
          </a:xfrm>
          <a:prstGeom prst="rect">
            <a:avLst/>
          </a:prstGeom>
        </p:spPr>
      </p:pic>
    </p:spTree>
    <p:extLst>
      <p:ext uri="{BB962C8B-B14F-4D97-AF65-F5344CB8AC3E}">
        <p14:creationId xmlns:p14="http://schemas.microsoft.com/office/powerpoint/2010/main" val="3554167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4531"/>
            <a:ext cx="7772400" cy="1849348"/>
          </a:xfrm>
        </p:spPr>
        <p:txBody>
          <a:bodyPr/>
          <a:lstStyle/>
          <a:p>
            <a:r>
              <a:rPr lang="en-US" dirty="0" smtClean="0">
                <a:latin typeface="+mn-lt"/>
              </a:rPr>
              <a:t>Non-violent </a:t>
            </a:r>
            <a:r>
              <a:rPr lang="en-US" dirty="0" smtClean="0">
                <a:latin typeface="+mn-lt"/>
              </a:rPr>
              <a:t>Action: A Force for Change</a:t>
            </a:r>
            <a:endParaRPr lang="en-US" dirty="0">
              <a:latin typeface="+mn-lt"/>
            </a:endParaRPr>
          </a:p>
        </p:txBody>
      </p:sp>
      <p:sp>
        <p:nvSpPr>
          <p:cNvPr id="3" name="Subtitle 2"/>
          <p:cNvSpPr>
            <a:spLocks noGrp="1"/>
          </p:cNvSpPr>
          <p:nvPr>
            <p:ph type="subTitle" idx="1"/>
          </p:nvPr>
        </p:nvSpPr>
        <p:spPr>
          <a:xfrm>
            <a:off x="1371600" y="3781610"/>
            <a:ext cx="6400800" cy="1752600"/>
          </a:xfrm>
        </p:spPr>
        <p:txBody>
          <a:bodyPr>
            <a:normAutofit fontScale="85000" lnSpcReduction="10000"/>
          </a:bodyPr>
          <a:lstStyle/>
          <a:p>
            <a:r>
              <a:rPr lang="en-US" sz="6000" dirty="0" smtClean="0">
                <a:latin typeface="+mn-lt"/>
              </a:rPr>
              <a:t>Power</a:t>
            </a:r>
          </a:p>
          <a:p>
            <a:r>
              <a:rPr lang="en-US" sz="6000" dirty="0" smtClean="0">
                <a:latin typeface="+mn-lt"/>
              </a:rPr>
              <a:t>Personal Power Part 1</a:t>
            </a:r>
            <a:endParaRPr lang="en-US" sz="6000"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350" y="2436198"/>
            <a:ext cx="1003300" cy="1003300"/>
          </a:xfrm>
          <a:prstGeom prst="rect">
            <a:avLst/>
          </a:prstGeom>
        </p:spPr>
      </p:pic>
    </p:spTree>
    <p:extLst>
      <p:ext uri="{BB962C8B-B14F-4D97-AF65-F5344CB8AC3E}">
        <p14:creationId xmlns:p14="http://schemas.microsoft.com/office/powerpoint/2010/main" val="18546934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44731388_2c17c02956_o.jpg"/>
          <p:cNvPicPr>
            <a:picLocks noGrp="1" noChangeAspect="1"/>
          </p:cNvPicPr>
          <p:nvPr>
            <p:ph idx="1"/>
          </p:nvPr>
        </p:nvPicPr>
        <p:blipFill>
          <a:blip r:embed="rId3">
            <a:extLst>
              <a:ext uri="{28A0092B-C50C-407E-A947-70E740481C1C}">
                <a14:useLocalDpi xmlns:a14="http://schemas.microsoft.com/office/drawing/2010/main" val="0"/>
              </a:ext>
            </a:extLst>
          </a:blip>
          <a:srcRect l="-57131" r="-57131"/>
          <a:stretch>
            <a:fillRect/>
          </a:stretch>
        </p:blipFill>
        <p:spPr>
          <a:xfrm>
            <a:off x="457200" y="239713"/>
            <a:ext cx="8229600" cy="5886450"/>
          </a:xfrm>
        </p:spPr>
      </p:pic>
    </p:spTree>
    <p:extLst>
      <p:ext uri="{BB962C8B-B14F-4D97-AF65-F5344CB8AC3E}">
        <p14:creationId xmlns:p14="http://schemas.microsoft.com/office/powerpoint/2010/main" val="3387787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qsels.com-id-jqkkd.jpg"/>
          <p:cNvPicPr>
            <a:picLocks noGrp="1" noChangeAspect="1"/>
          </p:cNvPicPr>
          <p:nvPr>
            <p:ph idx="1"/>
          </p:nvPr>
        </p:nvPicPr>
        <p:blipFill>
          <a:blip r:embed="rId3">
            <a:extLst>
              <a:ext uri="{28A0092B-C50C-407E-A947-70E740481C1C}">
                <a14:useLocalDpi xmlns:a14="http://schemas.microsoft.com/office/drawing/2010/main" val="0"/>
              </a:ext>
            </a:extLst>
          </a:blip>
          <a:srcRect l="3393" r="3393"/>
          <a:stretch>
            <a:fillRect/>
          </a:stretch>
        </p:blipFill>
        <p:spPr>
          <a:xfrm>
            <a:off x="457200" y="239713"/>
            <a:ext cx="8229600" cy="5886450"/>
          </a:xfrm>
        </p:spPr>
      </p:pic>
    </p:spTree>
    <p:extLst>
      <p:ext uri="{BB962C8B-B14F-4D97-AF65-F5344CB8AC3E}">
        <p14:creationId xmlns:p14="http://schemas.microsoft.com/office/powerpoint/2010/main" val="188079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eard-guy-happy-man-3abffb2eba98bc9401141e3d4dbc91b1.jpeg"/>
          <p:cNvPicPr>
            <a:picLocks noGrp="1" noChangeAspect="1"/>
          </p:cNvPicPr>
          <p:nvPr>
            <p:ph idx="1"/>
          </p:nvPr>
        </p:nvPicPr>
        <p:blipFill>
          <a:blip r:embed="rId3">
            <a:extLst>
              <a:ext uri="{28A0092B-C50C-407E-A947-70E740481C1C}">
                <a14:useLocalDpi xmlns:a14="http://schemas.microsoft.com/office/drawing/2010/main" val="0"/>
              </a:ext>
            </a:extLst>
          </a:blip>
          <a:srcRect l="4334" r="4334"/>
          <a:stretch>
            <a:fillRect/>
          </a:stretch>
        </p:blipFill>
        <p:spPr>
          <a:xfrm>
            <a:off x="457200" y="119063"/>
            <a:ext cx="8229600" cy="6007100"/>
          </a:xfrm>
        </p:spPr>
      </p:pic>
    </p:spTree>
    <p:extLst>
      <p:ext uri="{BB962C8B-B14F-4D97-AF65-F5344CB8AC3E}">
        <p14:creationId xmlns:p14="http://schemas.microsoft.com/office/powerpoint/2010/main" val="3690323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632489556_9e2e32dc0c_o (1).jpg"/>
          <p:cNvPicPr>
            <a:picLocks noGrp="1" noChangeAspect="1"/>
          </p:cNvPicPr>
          <p:nvPr>
            <p:ph idx="1"/>
          </p:nvPr>
        </p:nvPicPr>
        <p:blipFill>
          <a:blip r:embed="rId3">
            <a:extLst>
              <a:ext uri="{28A0092B-C50C-407E-A947-70E740481C1C}">
                <a14:useLocalDpi xmlns:a14="http://schemas.microsoft.com/office/drawing/2010/main" val="0"/>
              </a:ext>
            </a:extLst>
          </a:blip>
          <a:srcRect t="2479" b="2479"/>
          <a:stretch>
            <a:fillRect/>
          </a:stretch>
        </p:blipFill>
        <p:spPr>
          <a:xfrm>
            <a:off x="457200" y="193675"/>
            <a:ext cx="8229600" cy="5932488"/>
          </a:xfrm>
        </p:spPr>
      </p:pic>
    </p:spTree>
    <p:extLst>
      <p:ext uri="{BB962C8B-B14F-4D97-AF65-F5344CB8AC3E}">
        <p14:creationId xmlns:p14="http://schemas.microsoft.com/office/powerpoint/2010/main" val="20437150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ild-Sad.jpg"/>
          <p:cNvPicPr>
            <a:picLocks noGrp="1" noChangeAspect="1"/>
          </p:cNvPicPr>
          <p:nvPr>
            <p:ph idx="1"/>
          </p:nvPr>
        </p:nvPicPr>
        <p:blipFill>
          <a:blip r:embed="rId3">
            <a:extLst>
              <a:ext uri="{28A0092B-C50C-407E-A947-70E740481C1C}">
                <a14:useLocalDpi xmlns:a14="http://schemas.microsoft.com/office/drawing/2010/main" val="0"/>
              </a:ext>
            </a:extLst>
          </a:blip>
          <a:srcRect l="2683" r="2683"/>
          <a:stretch>
            <a:fillRect/>
          </a:stretch>
        </p:blipFill>
        <p:spPr>
          <a:xfrm>
            <a:off x="457200" y="328613"/>
            <a:ext cx="8229600" cy="5797550"/>
          </a:xfrm>
        </p:spPr>
      </p:pic>
    </p:spTree>
    <p:extLst>
      <p:ext uri="{BB962C8B-B14F-4D97-AF65-F5344CB8AC3E}">
        <p14:creationId xmlns:p14="http://schemas.microsoft.com/office/powerpoint/2010/main" val="145275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ace-1742057_1920.jpg"/>
          <p:cNvPicPr>
            <a:picLocks noGrp="1" noChangeAspect="1"/>
          </p:cNvPicPr>
          <p:nvPr>
            <p:ph idx="1"/>
          </p:nvPr>
        </p:nvPicPr>
        <p:blipFill>
          <a:blip r:embed="rId3">
            <a:extLst>
              <a:ext uri="{28A0092B-C50C-407E-A947-70E740481C1C}">
                <a14:useLocalDpi xmlns:a14="http://schemas.microsoft.com/office/drawing/2010/main" val="0"/>
              </a:ext>
            </a:extLst>
          </a:blip>
          <a:srcRect l="3043" r="3043"/>
          <a:stretch>
            <a:fillRect/>
          </a:stretch>
        </p:blipFill>
        <p:spPr>
          <a:xfrm>
            <a:off x="457200" y="284163"/>
            <a:ext cx="8229600" cy="5842000"/>
          </a:xfrm>
        </p:spPr>
      </p:pic>
    </p:spTree>
    <p:extLst>
      <p:ext uri="{BB962C8B-B14F-4D97-AF65-F5344CB8AC3E}">
        <p14:creationId xmlns:p14="http://schemas.microsoft.com/office/powerpoint/2010/main" val="3381873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_Feel_Happy_Too.jpeg"/>
          <p:cNvPicPr>
            <a:picLocks noGrp="1" noChangeAspect="1"/>
          </p:cNvPicPr>
          <p:nvPr>
            <p:ph idx="1"/>
          </p:nvPr>
        </p:nvPicPr>
        <p:blipFill>
          <a:blip r:embed="rId3">
            <a:extLst>
              <a:ext uri="{28A0092B-C50C-407E-A947-70E740481C1C}">
                <a14:useLocalDpi xmlns:a14="http://schemas.microsoft.com/office/drawing/2010/main" val="0"/>
              </a:ext>
            </a:extLst>
          </a:blip>
          <a:srcRect l="3266" r="3266"/>
          <a:stretch>
            <a:fillRect/>
          </a:stretch>
        </p:blipFill>
        <p:spPr>
          <a:xfrm>
            <a:off x="457200" y="328613"/>
            <a:ext cx="8229600" cy="5797550"/>
          </a:xfrm>
        </p:spPr>
      </p:pic>
    </p:spTree>
    <p:extLst>
      <p:ext uri="{BB962C8B-B14F-4D97-AF65-F5344CB8AC3E}">
        <p14:creationId xmlns:p14="http://schemas.microsoft.com/office/powerpoint/2010/main" val="40316524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face-schreck-scared-hand-70603.jpg"/>
          <p:cNvPicPr>
            <a:picLocks noGrp="1" noChangeAspect="1"/>
          </p:cNvPicPr>
          <p:nvPr>
            <p:ph idx="1"/>
          </p:nvPr>
        </p:nvPicPr>
        <p:blipFill>
          <a:blip r:embed="rId3">
            <a:extLst>
              <a:ext uri="{28A0092B-C50C-407E-A947-70E740481C1C}">
                <a14:useLocalDpi xmlns:a14="http://schemas.microsoft.com/office/drawing/2010/main" val="0"/>
              </a:ext>
            </a:extLst>
          </a:blip>
          <a:srcRect l="8866" r="8866"/>
          <a:stretch>
            <a:fillRect/>
          </a:stretch>
        </p:blipFill>
        <p:spPr>
          <a:xfrm>
            <a:off x="457200" y="284163"/>
            <a:ext cx="8229600" cy="5842000"/>
          </a:xfrm>
        </p:spPr>
      </p:pic>
    </p:spTree>
    <p:extLst>
      <p:ext uri="{BB962C8B-B14F-4D97-AF65-F5344CB8AC3E}">
        <p14:creationId xmlns:p14="http://schemas.microsoft.com/office/powerpoint/2010/main" val="399351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qsels.com-id-fstit.jpg"/>
          <p:cNvPicPr>
            <a:picLocks noGrp="1" noChangeAspect="1"/>
          </p:cNvPicPr>
          <p:nvPr>
            <p:ph idx="1"/>
          </p:nvPr>
        </p:nvPicPr>
        <p:blipFill>
          <a:blip r:embed="rId3">
            <a:extLst>
              <a:ext uri="{28A0092B-C50C-407E-A947-70E740481C1C}">
                <a14:useLocalDpi xmlns:a14="http://schemas.microsoft.com/office/drawing/2010/main" val="0"/>
              </a:ext>
            </a:extLst>
          </a:blip>
          <a:srcRect l="3398" r="3398"/>
          <a:stretch>
            <a:fillRect/>
          </a:stretch>
        </p:blipFill>
        <p:spPr>
          <a:xfrm>
            <a:off x="457200" y="239713"/>
            <a:ext cx="8229600" cy="5886450"/>
          </a:xfrm>
        </p:spPr>
      </p:pic>
    </p:spTree>
    <p:extLst>
      <p:ext uri="{BB962C8B-B14F-4D97-AF65-F5344CB8AC3E}">
        <p14:creationId xmlns:p14="http://schemas.microsoft.com/office/powerpoint/2010/main" val="1406008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qsels.com-id-fzcjr.jpg"/>
          <p:cNvPicPr>
            <a:picLocks noGrp="1" noChangeAspect="1"/>
          </p:cNvPicPr>
          <p:nvPr>
            <p:ph idx="1"/>
          </p:nvPr>
        </p:nvPicPr>
        <p:blipFill>
          <a:blip r:embed="rId3">
            <a:extLst>
              <a:ext uri="{28A0092B-C50C-407E-A947-70E740481C1C}">
                <a14:useLocalDpi xmlns:a14="http://schemas.microsoft.com/office/drawing/2010/main" val="0"/>
              </a:ext>
            </a:extLst>
          </a:blip>
          <a:srcRect l="19552" r="19552"/>
          <a:stretch>
            <a:fillRect/>
          </a:stretch>
        </p:blipFill>
        <p:spPr>
          <a:xfrm>
            <a:off x="457200" y="284163"/>
            <a:ext cx="8229600" cy="5842000"/>
          </a:xfrm>
        </p:spPr>
      </p:pic>
    </p:spTree>
    <p:extLst>
      <p:ext uri="{BB962C8B-B14F-4D97-AF65-F5344CB8AC3E}">
        <p14:creationId xmlns:p14="http://schemas.microsoft.com/office/powerpoint/2010/main" val="3118341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5400" dirty="0" smtClean="0">
                <a:latin typeface="Franklin Gothic Medium"/>
                <a:cs typeface="Franklin Gothic Medium"/>
              </a:rPr>
              <a:t>“Personal power is the the ability to take action”</a:t>
            </a:r>
          </a:p>
          <a:p>
            <a:pPr marL="0" indent="0" algn="r">
              <a:buNone/>
            </a:pPr>
            <a:r>
              <a:rPr lang="en-US" dirty="0" smtClean="0">
                <a:latin typeface="Franklin Gothic Medium"/>
                <a:cs typeface="Franklin Gothic Medium"/>
              </a:rPr>
              <a:t>Tony Robbins</a:t>
            </a:r>
            <a:endParaRPr lang="en-US" dirty="0">
              <a:latin typeface="Franklin Gothic Medium"/>
              <a:cs typeface="Franklin Gothic Medium"/>
            </a:endParaRPr>
          </a:p>
        </p:txBody>
      </p:sp>
    </p:spTree>
    <p:extLst>
      <p:ext uri="{BB962C8B-B14F-4D97-AF65-F5344CB8AC3E}">
        <p14:creationId xmlns:p14="http://schemas.microsoft.com/office/powerpoint/2010/main" val="4196828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qsels.com-id-jsktn.jpg"/>
          <p:cNvPicPr>
            <a:picLocks noGrp="1" noChangeAspect="1"/>
          </p:cNvPicPr>
          <p:nvPr>
            <p:ph idx="1"/>
          </p:nvPr>
        </p:nvPicPr>
        <p:blipFill>
          <a:blip r:embed="rId3">
            <a:extLst>
              <a:ext uri="{28A0092B-C50C-407E-A947-70E740481C1C}">
                <a14:useLocalDpi xmlns:a14="http://schemas.microsoft.com/office/drawing/2010/main" val="0"/>
              </a:ext>
            </a:extLst>
          </a:blip>
          <a:srcRect l="3171" r="3171"/>
          <a:stretch>
            <a:fillRect/>
          </a:stretch>
        </p:blipFill>
        <p:spPr>
          <a:xfrm>
            <a:off x="457200" y="268288"/>
            <a:ext cx="8229600" cy="5857875"/>
          </a:xfrm>
        </p:spPr>
      </p:pic>
    </p:spTree>
    <p:extLst>
      <p:ext uri="{BB962C8B-B14F-4D97-AF65-F5344CB8AC3E}">
        <p14:creationId xmlns:p14="http://schemas.microsoft.com/office/powerpoint/2010/main" val="345670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ocked-indian-girl-24413-pixahive-1024x683.jpg"/>
          <p:cNvPicPr>
            <a:picLocks noGrp="1" noChangeAspect="1"/>
          </p:cNvPicPr>
          <p:nvPr>
            <p:ph idx="1"/>
          </p:nvPr>
        </p:nvPicPr>
        <p:blipFill>
          <a:blip r:embed="rId3">
            <a:extLst>
              <a:ext uri="{28A0092B-C50C-407E-A947-70E740481C1C}">
                <a14:useLocalDpi xmlns:a14="http://schemas.microsoft.com/office/drawing/2010/main" val="0"/>
              </a:ext>
            </a:extLst>
          </a:blip>
          <a:srcRect l="2413" r="2413"/>
          <a:stretch>
            <a:fillRect/>
          </a:stretch>
        </p:blipFill>
        <p:spPr>
          <a:xfrm>
            <a:off x="457200" y="358775"/>
            <a:ext cx="8229600" cy="5767388"/>
          </a:xfrm>
        </p:spPr>
      </p:pic>
    </p:spTree>
    <p:extLst>
      <p:ext uri="{BB962C8B-B14F-4D97-AF65-F5344CB8AC3E}">
        <p14:creationId xmlns:p14="http://schemas.microsoft.com/office/powerpoint/2010/main" val="2081101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y_Boy_(Imagicity_100).jpeg"/>
          <p:cNvPicPr>
            <a:picLocks noGrp="1" noChangeAspect="1"/>
          </p:cNvPicPr>
          <p:nvPr>
            <p:ph idx="1"/>
          </p:nvPr>
        </p:nvPicPr>
        <p:blipFill>
          <a:blip r:embed="rId3">
            <a:extLst>
              <a:ext uri="{28A0092B-C50C-407E-A947-70E740481C1C}">
                <a14:useLocalDpi xmlns:a14="http://schemas.microsoft.com/office/drawing/2010/main" val="0"/>
              </a:ext>
            </a:extLst>
          </a:blip>
          <a:srcRect l="2879" r="2879"/>
          <a:stretch>
            <a:fillRect/>
          </a:stretch>
        </p:blipFill>
        <p:spPr>
          <a:xfrm>
            <a:off x="457200" y="284163"/>
            <a:ext cx="8229600" cy="5842000"/>
          </a:xfrm>
        </p:spPr>
      </p:pic>
    </p:spTree>
    <p:extLst>
      <p:ext uri="{BB962C8B-B14F-4D97-AF65-F5344CB8AC3E}">
        <p14:creationId xmlns:p14="http://schemas.microsoft.com/office/powerpoint/2010/main" val="32992604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arsaw_Pillow_Fight_2010_(4487959761).jpeg"/>
          <p:cNvPicPr>
            <a:picLocks noGrp="1" noChangeAspect="1"/>
          </p:cNvPicPr>
          <p:nvPr>
            <p:ph idx="1"/>
          </p:nvPr>
        </p:nvPicPr>
        <p:blipFill>
          <a:blip r:embed="rId3">
            <a:extLst>
              <a:ext uri="{28A0092B-C50C-407E-A947-70E740481C1C}">
                <a14:useLocalDpi xmlns:a14="http://schemas.microsoft.com/office/drawing/2010/main" val="0"/>
              </a:ext>
            </a:extLst>
          </a:blip>
          <a:srcRect l="3171" r="3171"/>
          <a:stretch>
            <a:fillRect/>
          </a:stretch>
        </p:blipFill>
        <p:spPr>
          <a:xfrm>
            <a:off x="457200" y="268288"/>
            <a:ext cx="8229600" cy="5857875"/>
          </a:xfrm>
        </p:spPr>
      </p:pic>
    </p:spTree>
    <p:extLst>
      <p:ext uri="{BB962C8B-B14F-4D97-AF65-F5344CB8AC3E}">
        <p14:creationId xmlns:p14="http://schemas.microsoft.com/office/powerpoint/2010/main" val="25119630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ppy_group_of_children_playing_race.jpeg"/>
          <p:cNvPicPr>
            <a:picLocks noGrp="1" noChangeAspect="1"/>
          </p:cNvPicPr>
          <p:nvPr>
            <p:ph idx="1"/>
          </p:nvPr>
        </p:nvPicPr>
        <p:blipFill>
          <a:blip r:embed="rId3">
            <a:extLst>
              <a:ext uri="{28A0092B-C50C-407E-A947-70E740481C1C}">
                <a14:useLocalDpi xmlns:a14="http://schemas.microsoft.com/office/drawing/2010/main" val="0"/>
              </a:ext>
            </a:extLst>
          </a:blip>
          <a:srcRect l="2664" r="2664"/>
          <a:stretch>
            <a:fillRect/>
          </a:stretch>
        </p:blipFill>
        <p:spPr>
          <a:xfrm>
            <a:off x="457200" y="298450"/>
            <a:ext cx="8229600" cy="5827713"/>
          </a:xfrm>
        </p:spPr>
      </p:pic>
    </p:spTree>
    <p:extLst>
      <p:ext uri="{BB962C8B-B14F-4D97-AF65-F5344CB8AC3E}">
        <p14:creationId xmlns:p14="http://schemas.microsoft.com/office/powerpoint/2010/main" val="22167963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06"/>
            <a:ext cx="8229600" cy="5588278"/>
          </a:xfrm>
        </p:spPr>
        <p:txBody>
          <a:bodyPr>
            <a:normAutofit/>
          </a:bodyPr>
          <a:lstStyle/>
          <a:p>
            <a:r>
              <a:rPr lang="en-US" dirty="0" smtClean="0">
                <a:latin typeface="Franklin Gothic Medium"/>
                <a:cs typeface="Franklin Gothic Medium"/>
              </a:rPr>
              <a:t>How did you feel when you woke up today?</a:t>
            </a:r>
          </a:p>
          <a:p>
            <a:r>
              <a:rPr lang="en-US" dirty="0" smtClean="0">
                <a:latin typeface="Franklin Gothic Medium"/>
                <a:cs typeface="Franklin Gothic Medium"/>
              </a:rPr>
              <a:t>How did you feel when you arrived at school?</a:t>
            </a:r>
          </a:p>
          <a:p>
            <a:r>
              <a:rPr lang="en-US" dirty="0" smtClean="0">
                <a:latin typeface="Franklin Gothic Medium"/>
                <a:cs typeface="Franklin Gothic Medium"/>
              </a:rPr>
              <a:t>How did you feel at break, before lunch etc.?</a:t>
            </a:r>
          </a:p>
          <a:p>
            <a:r>
              <a:rPr lang="en-US" dirty="0" smtClean="0">
                <a:latin typeface="Franklin Gothic Medium"/>
                <a:cs typeface="Franklin Gothic Medium"/>
              </a:rPr>
              <a:t>How do you know what you are feeling?</a:t>
            </a:r>
          </a:p>
          <a:p>
            <a:r>
              <a:rPr lang="en-US" dirty="0" smtClean="0">
                <a:latin typeface="Franklin Gothic Medium"/>
                <a:cs typeface="Franklin Gothic Medium"/>
              </a:rPr>
              <a:t>Can we have more than one feeling at a time? Can you give any examples.</a:t>
            </a:r>
          </a:p>
        </p:txBody>
      </p:sp>
    </p:spTree>
    <p:extLst>
      <p:ext uri="{BB962C8B-B14F-4D97-AF65-F5344CB8AC3E}">
        <p14:creationId xmlns:p14="http://schemas.microsoft.com/office/powerpoint/2010/main" val="2746900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8137"/>
            <a:ext cx="8229600" cy="835504"/>
          </a:xfrm>
        </p:spPr>
        <p:txBody>
          <a:bodyPr/>
          <a:lstStyle/>
          <a:p>
            <a:r>
              <a:rPr lang="en-US" dirty="0" smtClean="0">
                <a:solidFill>
                  <a:srgbClr val="0000FF"/>
                </a:solidFill>
                <a:latin typeface="Franklin Gothic Medium"/>
                <a:cs typeface="Franklin Gothic Medium"/>
              </a:rPr>
              <a:t>Feelings Continuum</a:t>
            </a:r>
            <a:r>
              <a:rPr lang="en-US" dirty="0" smtClean="0"/>
              <a:t>	</a:t>
            </a:r>
            <a:endParaRPr lang="en-US" dirty="0"/>
          </a:p>
        </p:txBody>
      </p:sp>
      <p:cxnSp>
        <p:nvCxnSpPr>
          <p:cNvPr id="5" name="Straight Arrow Connector 4"/>
          <p:cNvCxnSpPr/>
          <p:nvPr/>
        </p:nvCxnSpPr>
        <p:spPr>
          <a:xfrm>
            <a:off x="1464236" y="3903199"/>
            <a:ext cx="578638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6364" y="3718533"/>
            <a:ext cx="1568824" cy="369332"/>
          </a:xfrm>
          <a:prstGeom prst="rect">
            <a:avLst/>
          </a:prstGeom>
          <a:noFill/>
        </p:spPr>
        <p:txBody>
          <a:bodyPr wrap="square" rtlCol="0">
            <a:spAutoFit/>
          </a:bodyPr>
          <a:lstStyle/>
          <a:p>
            <a:r>
              <a:rPr lang="en-US" dirty="0" smtClean="0"/>
              <a:t>Comfortable</a:t>
            </a:r>
            <a:endParaRPr lang="en-US" dirty="0"/>
          </a:p>
        </p:txBody>
      </p:sp>
      <p:sp>
        <p:nvSpPr>
          <p:cNvPr id="12" name="TextBox 11"/>
          <p:cNvSpPr txBox="1"/>
          <p:nvPr/>
        </p:nvSpPr>
        <p:spPr>
          <a:xfrm>
            <a:off x="7306237" y="3669679"/>
            <a:ext cx="1778000" cy="369332"/>
          </a:xfrm>
          <a:prstGeom prst="rect">
            <a:avLst/>
          </a:prstGeom>
          <a:noFill/>
        </p:spPr>
        <p:txBody>
          <a:bodyPr wrap="square" rtlCol="0">
            <a:spAutoFit/>
          </a:bodyPr>
          <a:lstStyle/>
          <a:p>
            <a:r>
              <a:rPr lang="en-US" dirty="0" smtClean="0"/>
              <a:t>Uncomfortable</a:t>
            </a:r>
            <a:endParaRPr lang="en-US" dirty="0"/>
          </a:p>
        </p:txBody>
      </p:sp>
      <p:sp>
        <p:nvSpPr>
          <p:cNvPr id="13" name="TextBox 12"/>
          <p:cNvSpPr txBox="1"/>
          <p:nvPr/>
        </p:nvSpPr>
        <p:spPr>
          <a:xfrm>
            <a:off x="747059" y="1927412"/>
            <a:ext cx="1030941" cy="369332"/>
          </a:xfrm>
          <a:prstGeom prst="rect">
            <a:avLst/>
          </a:prstGeom>
          <a:noFill/>
        </p:spPr>
        <p:txBody>
          <a:bodyPr wrap="square" rtlCol="0">
            <a:spAutoFit/>
          </a:bodyPr>
          <a:lstStyle/>
          <a:p>
            <a:r>
              <a:rPr lang="en-US" dirty="0" smtClean="0"/>
              <a:t>happy</a:t>
            </a:r>
            <a:endParaRPr lang="en-US" dirty="0"/>
          </a:p>
        </p:txBody>
      </p:sp>
      <p:sp>
        <p:nvSpPr>
          <p:cNvPr id="14" name="TextBox 13"/>
          <p:cNvSpPr txBox="1"/>
          <p:nvPr/>
        </p:nvSpPr>
        <p:spPr>
          <a:xfrm>
            <a:off x="2629648" y="2112078"/>
            <a:ext cx="538579" cy="369332"/>
          </a:xfrm>
          <a:prstGeom prst="rect">
            <a:avLst/>
          </a:prstGeom>
          <a:noFill/>
        </p:spPr>
        <p:txBody>
          <a:bodyPr wrap="none" rtlCol="0">
            <a:spAutoFit/>
          </a:bodyPr>
          <a:lstStyle/>
          <a:p>
            <a:r>
              <a:rPr lang="en-US" dirty="0" smtClean="0"/>
              <a:t>sad</a:t>
            </a:r>
            <a:endParaRPr lang="en-US" dirty="0"/>
          </a:p>
        </p:txBody>
      </p:sp>
      <p:sp>
        <p:nvSpPr>
          <p:cNvPr id="16" name="TextBox 15"/>
          <p:cNvSpPr txBox="1"/>
          <p:nvPr/>
        </p:nvSpPr>
        <p:spPr>
          <a:xfrm>
            <a:off x="4560048" y="2002414"/>
            <a:ext cx="920895" cy="369332"/>
          </a:xfrm>
          <a:prstGeom prst="rect">
            <a:avLst/>
          </a:prstGeom>
          <a:noFill/>
        </p:spPr>
        <p:txBody>
          <a:bodyPr wrap="none" rtlCol="0">
            <a:spAutoFit/>
          </a:bodyPr>
          <a:lstStyle/>
          <a:p>
            <a:r>
              <a:rPr lang="en-US" dirty="0" smtClean="0"/>
              <a:t>worried</a:t>
            </a:r>
            <a:endParaRPr lang="en-US" dirty="0"/>
          </a:p>
        </p:txBody>
      </p:sp>
      <p:sp>
        <p:nvSpPr>
          <p:cNvPr id="17" name="TextBox 16"/>
          <p:cNvSpPr txBox="1"/>
          <p:nvPr/>
        </p:nvSpPr>
        <p:spPr>
          <a:xfrm rot="10800000" flipV="1">
            <a:off x="3769758" y="2633811"/>
            <a:ext cx="1193702" cy="369332"/>
          </a:xfrm>
          <a:prstGeom prst="rect">
            <a:avLst/>
          </a:prstGeom>
          <a:noFill/>
        </p:spPr>
        <p:txBody>
          <a:bodyPr wrap="square" rtlCol="0">
            <a:spAutoFit/>
          </a:bodyPr>
          <a:lstStyle/>
          <a:p>
            <a:r>
              <a:rPr lang="en-US" dirty="0" smtClean="0"/>
              <a:t>afraid</a:t>
            </a:r>
            <a:endParaRPr lang="en-US" dirty="0"/>
          </a:p>
        </p:txBody>
      </p:sp>
      <p:sp>
        <p:nvSpPr>
          <p:cNvPr id="18" name="TextBox 17"/>
          <p:cNvSpPr txBox="1"/>
          <p:nvPr/>
        </p:nvSpPr>
        <p:spPr>
          <a:xfrm>
            <a:off x="6367931" y="1766048"/>
            <a:ext cx="882686" cy="369332"/>
          </a:xfrm>
          <a:prstGeom prst="rect">
            <a:avLst/>
          </a:prstGeom>
          <a:noFill/>
        </p:spPr>
        <p:txBody>
          <a:bodyPr wrap="none" rtlCol="0">
            <a:spAutoFit/>
          </a:bodyPr>
          <a:lstStyle/>
          <a:p>
            <a:r>
              <a:rPr lang="en-US" dirty="0" smtClean="0"/>
              <a:t>excited</a:t>
            </a:r>
            <a:endParaRPr lang="en-US" dirty="0"/>
          </a:p>
        </p:txBody>
      </p:sp>
      <p:sp>
        <p:nvSpPr>
          <p:cNvPr id="19" name="TextBox 18"/>
          <p:cNvSpPr txBox="1"/>
          <p:nvPr/>
        </p:nvSpPr>
        <p:spPr>
          <a:xfrm>
            <a:off x="6078988" y="2547152"/>
            <a:ext cx="530915" cy="369332"/>
          </a:xfrm>
          <a:prstGeom prst="rect">
            <a:avLst/>
          </a:prstGeom>
          <a:noFill/>
        </p:spPr>
        <p:txBody>
          <a:bodyPr wrap="none" rtlCol="0">
            <a:spAutoFit/>
          </a:bodyPr>
          <a:lstStyle/>
          <a:p>
            <a:r>
              <a:rPr lang="en-US" dirty="0" smtClean="0"/>
              <a:t>shy</a:t>
            </a:r>
            <a:endParaRPr lang="en-US" dirty="0"/>
          </a:p>
        </p:txBody>
      </p:sp>
      <p:sp>
        <p:nvSpPr>
          <p:cNvPr id="20" name="TextBox 19"/>
          <p:cNvSpPr txBox="1"/>
          <p:nvPr/>
        </p:nvSpPr>
        <p:spPr>
          <a:xfrm>
            <a:off x="7074070" y="2481410"/>
            <a:ext cx="1086919" cy="369332"/>
          </a:xfrm>
          <a:prstGeom prst="rect">
            <a:avLst/>
          </a:prstGeom>
          <a:noFill/>
        </p:spPr>
        <p:txBody>
          <a:bodyPr wrap="none" rtlCol="0">
            <a:spAutoFit/>
          </a:bodyPr>
          <a:lstStyle/>
          <a:p>
            <a:r>
              <a:rPr lang="en-US" dirty="0" smtClean="0"/>
              <a:t>confused</a:t>
            </a:r>
            <a:endParaRPr lang="en-US" dirty="0"/>
          </a:p>
        </p:txBody>
      </p:sp>
      <p:sp>
        <p:nvSpPr>
          <p:cNvPr id="21" name="TextBox 20"/>
          <p:cNvSpPr txBox="1"/>
          <p:nvPr/>
        </p:nvSpPr>
        <p:spPr>
          <a:xfrm>
            <a:off x="920776" y="5084163"/>
            <a:ext cx="1021433" cy="369332"/>
          </a:xfrm>
          <a:prstGeom prst="rect">
            <a:avLst/>
          </a:prstGeom>
          <a:noFill/>
        </p:spPr>
        <p:txBody>
          <a:bodyPr wrap="none" rtlCol="0">
            <a:spAutoFit/>
          </a:bodyPr>
          <a:lstStyle/>
          <a:p>
            <a:r>
              <a:rPr lang="en-US" dirty="0" smtClean="0"/>
              <a:t>annoyed</a:t>
            </a:r>
            <a:endParaRPr lang="en-US" dirty="0"/>
          </a:p>
        </p:txBody>
      </p:sp>
      <p:sp>
        <p:nvSpPr>
          <p:cNvPr id="22" name="TextBox 21"/>
          <p:cNvSpPr txBox="1"/>
          <p:nvPr/>
        </p:nvSpPr>
        <p:spPr>
          <a:xfrm>
            <a:off x="2910941" y="4714831"/>
            <a:ext cx="1155672" cy="369332"/>
          </a:xfrm>
          <a:prstGeom prst="rect">
            <a:avLst/>
          </a:prstGeom>
          <a:noFill/>
        </p:spPr>
        <p:txBody>
          <a:bodyPr wrap="none" rtlCol="0">
            <a:spAutoFit/>
          </a:bodyPr>
          <a:lstStyle/>
          <a:p>
            <a:r>
              <a:rPr lang="en-US" dirty="0" smtClean="0"/>
              <a:t>frustrated</a:t>
            </a:r>
            <a:endParaRPr lang="en-US" dirty="0"/>
          </a:p>
        </p:txBody>
      </p:sp>
      <p:sp>
        <p:nvSpPr>
          <p:cNvPr id="23" name="TextBox 22"/>
          <p:cNvSpPr txBox="1"/>
          <p:nvPr/>
        </p:nvSpPr>
        <p:spPr>
          <a:xfrm>
            <a:off x="3538615" y="5268829"/>
            <a:ext cx="1010500" cy="369332"/>
          </a:xfrm>
          <a:prstGeom prst="rect">
            <a:avLst/>
          </a:prstGeom>
          <a:noFill/>
        </p:spPr>
        <p:txBody>
          <a:bodyPr wrap="none" rtlCol="0">
            <a:spAutoFit/>
          </a:bodyPr>
          <a:lstStyle/>
          <a:p>
            <a:r>
              <a:rPr lang="en-US" dirty="0" smtClean="0"/>
              <a:t>shocked</a:t>
            </a:r>
            <a:endParaRPr lang="en-US" dirty="0"/>
          </a:p>
        </p:txBody>
      </p:sp>
      <p:sp>
        <p:nvSpPr>
          <p:cNvPr id="24" name="TextBox 23"/>
          <p:cNvSpPr txBox="1"/>
          <p:nvPr/>
        </p:nvSpPr>
        <p:spPr>
          <a:xfrm>
            <a:off x="5038167" y="4714831"/>
            <a:ext cx="1096950" cy="369332"/>
          </a:xfrm>
          <a:prstGeom prst="rect">
            <a:avLst/>
          </a:prstGeom>
          <a:noFill/>
        </p:spPr>
        <p:txBody>
          <a:bodyPr wrap="none" rtlCol="0">
            <a:spAutoFit/>
          </a:bodyPr>
          <a:lstStyle/>
          <a:p>
            <a:r>
              <a:rPr lang="en-US" dirty="0" smtClean="0"/>
              <a:t>surprised</a:t>
            </a:r>
            <a:endParaRPr lang="en-US" dirty="0"/>
          </a:p>
        </p:txBody>
      </p:sp>
      <p:sp>
        <p:nvSpPr>
          <p:cNvPr id="25" name="TextBox 24"/>
          <p:cNvSpPr txBox="1"/>
          <p:nvPr/>
        </p:nvSpPr>
        <p:spPr>
          <a:xfrm>
            <a:off x="7059130" y="4751865"/>
            <a:ext cx="727796" cy="369332"/>
          </a:xfrm>
          <a:prstGeom prst="rect">
            <a:avLst/>
          </a:prstGeom>
          <a:noFill/>
        </p:spPr>
        <p:txBody>
          <a:bodyPr wrap="none" rtlCol="0">
            <a:spAutoFit/>
          </a:bodyPr>
          <a:lstStyle/>
          <a:p>
            <a:r>
              <a:rPr lang="en-US" dirty="0" smtClean="0"/>
              <a:t>joyful</a:t>
            </a:r>
            <a:endParaRPr lang="en-US" dirty="0"/>
          </a:p>
        </p:txBody>
      </p:sp>
      <p:sp>
        <p:nvSpPr>
          <p:cNvPr id="26" name="TextBox 25"/>
          <p:cNvSpPr txBox="1"/>
          <p:nvPr/>
        </p:nvSpPr>
        <p:spPr>
          <a:xfrm>
            <a:off x="6244126" y="5236563"/>
            <a:ext cx="732442" cy="369332"/>
          </a:xfrm>
          <a:prstGeom prst="rect">
            <a:avLst/>
          </a:prstGeom>
          <a:noFill/>
        </p:spPr>
        <p:txBody>
          <a:bodyPr wrap="none" rtlCol="0">
            <a:spAutoFit/>
          </a:bodyPr>
          <a:lstStyle/>
          <a:p>
            <a:r>
              <a:rPr lang="en-US" dirty="0" smtClean="0"/>
              <a:t>upset</a:t>
            </a:r>
            <a:endParaRPr lang="en-US" dirty="0"/>
          </a:p>
        </p:txBody>
      </p:sp>
      <p:sp>
        <p:nvSpPr>
          <p:cNvPr id="27" name="TextBox 26"/>
          <p:cNvSpPr txBox="1"/>
          <p:nvPr/>
        </p:nvSpPr>
        <p:spPr>
          <a:xfrm>
            <a:off x="2400224" y="1454672"/>
            <a:ext cx="748923" cy="369332"/>
          </a:xfrm>
          <a:prstGeom prst="rect">
            <a:avLst/>
          </a:prstGeom>
          <a:noFill/>
        </p:spPr>
        <p:txBody>
          <a:bodyPr wrap="none" rtlCol="0">
            <a:spAutoFit/>
          </a:bodyPr>
          <a:lstStyle/>
          <a:p>
            <a:r>
              <a:rPr lang="en-US" dirty="0" smtClean="0"/>
              <a:t>angry</a:t>
            </a:r>
            <a:endParaRPr lang="en-US" dirty="0"/>
          </a:p>
        </p:txBody>
      </p:sp>
      <p:sp>
        <p:nvSpPr>
          <p:cNvPr id="28" name="TextBox 27"/>
          <p:cNvSpPr txBox="1"/>
          <p:nvPr/>
        </p:nvSpPr>
        <p:spPr>
          <a:xfrm>
            <a:off x="1162824" y="2731818"/>
            <a:ext cx="755097" cy="369332"/>
          </a:xfrm>
          <a:prstGeom prst="rect">
            <a:avLst/>
          </a:prstGeom>
          <a:noFill/>
        </p:spPr>
        <p:txBody>
          <a:bodyPr wrap="none" rtlCol="0">
            <a:spAutoFit/>
          </a:bodyPr>
          <a:lstStyle/>
          <a:p>
            <a:r>
              <a:rPr lang="en-US" dirty="0" smtClean="0"/>
              <a:t>proud</a:t>
            </a:r>
            <a:endParaRPr lang="en-US" dirty="0"/>
          </a:p>
        </p:txBody>
      </p:sp>
    </p:spTree>
    <p:extLst>
      <p:ext uri="{BB962C8B-B14F-4D97-AF65-F5344CB8AC3E}">
        <p14:creationId xmlns:p14="http://schemas.microsoft.com/office/powerpoint/2010/main" val="23775264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3412"/>
            <a:ext cx="8229600" cy="5722752"/>
          </a:xfrm>
        </p:spPr>
        <p:txBody>
          <a:bodyPr>
            <a:normAutofit/>
          </a:bodyPr>
          <a:lstStyle/>
          <a:p>
            <a:pPr lvl="0"/>
            <a:r>
              <a:rPr lang="en-GB" dirty="0">
                <a:latin typeface="Franklin Gothic Medium"/>
                <a:cs typeface="Franklin Gothic Medium"/>
              </a:rPr>
              <a:t>W</a:t>
            </a:r>
            <a:r>
              <a:rPr lang="en-GB" dirty="0" smtClean="0">
                <a:latin typeface="Franklin Gothic Medium"/>
                <a:cs typeface="Franklin Gothic Medium"/>
              </a:rPr>
              <a:t>e </a:t>
            </a:r>
            <a:r>
              <a:rPr lang="en-GB" dirty="0">
                <a:latin typeface="Franklin Gothic Medium"/>
                <a:cs typeface="Franklin Gothic Medium"/>
              </a:rPr>
              <a:t>experience feelings on the inside and they show on the outside.</a:t>
            </a:r>
          </a:p>
          <a:p>
            <a:pPr lvl="0"/>
            <a:r>
              <a:rPr lang="en-GB" dirty="0">
                <a:latin typeface="Franklin Gothic Medium"/>
                <a:cs typeface="Franklin Gothic Medium"/>
              </a:rPr>
              <a:t>We can feel several feelings at once.</a:t>
            </a:r>
          </a:p>
          <a:p>
            <a:pPr lvl="0"/>
            <a:r>
              <a:rPr lang="en-GB" dirty="0">
                <a:latin typeface="Franklin Gothic Medium"/>
                <a:cs typeface="Franklin Gothic Medium"/>
              </a:rPr>
              <a:t>We can mask one feeling with another; this can be OK in short term to get us through, but typically not good long term … may lead to mental health issues.</a:t>
            </a:r>
          </a:p>
          <a:p>
            <a:r>
              <a:rPr lang="en-GB" dirty="0">
                <a:latin typeface="Franklin Gothic Medium"/>
                <a:cs typeface="Franklin Gothic Medium"/>
              </a:rPr>
              <a:t>Some feelings are more comfortable to experience than others. </a:t>
            </a:r>
            <a:endParaRPr lang="en-US" dirty="0">
              <a:latin typeface="Franklin Gothic Medium"/>
              <a:cs typeface="Franklin Gothic Medium"/>
            </a:endParaRPr>
          </a:p>
        </p:txBody>
      </p:sp>
    </p:spTree>
    <p:extLst>
      <p:ext uri="{BB962C8B-B14F-4D97-AF65-F5344CB8AC3E}">
        <p14:creationId xmlns:p14="http://schemas.microsoft.com/office/powerpoint/2010/main" val="1772488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683"/>
            <a:ext cx="8229600" cy="835504"/>
          </a:xfrm>
        </p:spPr>
        <p:txBody>
          <a:bodyPr/>
          <a:lstStyle/>
          <a:p>
            <a:r>
              <a:rPr lang="en-US" dirty="0" smtClean="0">
                <a:solidFill>
                  <a:srgbClr val="0000FF"/>
                </a:solidFill>
                <a:latin typeface="+mn-lt"/>
              </a:rPr>
              <a:t>Blank fictional person</a:t>
            </a:r>
            <a:endParaRPr lang="en-US" dirty="0">
              <a:solidFill>
                <a:srgbClr val="0000FF"/>
              </a:solidFill>
              <a:latin typeface="+mn-lt"/>
            </a:endParaRPr>
          </a:p>
        </p:txBody>
      </p:sp>
      <p:pic>
        <p:nvPicPr>
          <p:cNvPr id="4" name="Content Placeholder 3" descr="Screen Shot 2021-07-22 at 12.45.38.png"/>
          <p:cNvPicPr>
            <a:picLocks noGrp="1" noChangeAspect="1"/>
          </p:cNvPicPr>
          <p:nvPr>
            <p:ph idx="1"/>
          </p:nvPr>
        </p:nvPicPr>
        <p:blipFill>
          <a:blip r:embed="rId3">
            <a:extLst>
              <a:ext uri="{28A0092B-C50C-407E-A947-70E740481C1C}">
                <a14:useLocalDpi xmlns:a14="http://schemas.microsoft.com/office/drawing/2010/main" val="0"/>
              </a:ext>
            </a:extLst>
          </a:blip>
          <a:srcRect l="-79186" r="-79186"/>
          <a:stretch>
            <a:fillRect/>
          </a:stretch>
        </p:blipFill>
        <p:spPr>
          <a:xfrm>
            <a:off x="457200" y="1331262"/>
            <a:ext cx="8229600" cy="4525963"/>
          </a:xfrm>
        </p:spPr>
      </p:pic>
    </p:spTree>
    <p:extLst>
      <p:ext uri="{BB962C8B-B14F-4D97-AF65-F5344CB8AC3E}">
        <p14:creationId xmlns:p14="http://schemas.microsoft.com/office/powerpoint/2010/main" val="13629870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35" y="0"/>
            <a:ext cx="8725647" cy="896471"/>
          </a:xfrm>
        </p:spPr>
        <p:txBody>
          <a:bodyPr>
            <a:normAutofit/>
          </a:bodyPr>
          <a:lstStyle/>
          <a:p>
            <a:r>
              <a:rPr lang="en-US" sz="2800" dirty="0" smtClean="0">
                <a:solidFill>
                  <a:srgbClr val="0000FF"/>
                </a:solidFill>
                <a:latin typeface="+mn-lt"/>
              </a:rPr>
              <a:t>Example fictional person with feelings drawn on</a:t>
            </a:r>
            <a:endParaRPr lang="en-US" sz="2800" dirty="0">
              <a:solidFill>
                <a:srgbClr val="0000FF"/>
              </a:solidFill>
              <a:latin typeface="+mn-lt"/>
            </a:endParaRPr>
          </a:p>
        </p:txBody>
      </p:sp>
      <p:pic>
        <p:nvPicPr>
          <p:cNvPr id="5" name="Content Placeholder 4" descr="Screen Shot 2021-09-14 at 10.16.02.png"/>
          <p:cNvPicPr>
            <a:picLocks noGrp="1" noChangeAspect="1"/>
          </p:cNvPicPr>
          <p:nvPr>
            <p:ph idx="1"/>
          </p:nvPr>
        </p:nvPicPr>
        <p:blipFill>
          <a:blip r:embed="rId3">
            <a:extLst>
              <a:ext uri="{28A0092B-C50C-407E-A947-70E740481C1C}">
                <a14:useLocalDpi xmlns:a14="http://schemas.microsoft.com/office/drawing/2010/main" val="0"/>
              </a:ext>
            </a:extLst>
          </a:blip>
          <a:srcRect l="-77578" r="-77578"/>
          <a:stretch>
            <a:fillRect/>
          </a:stretch>
        </p:blipFill>
        <p:spPr>
          <a:xfrm>
            <a:off x="-235630" y="791882"/>
            <a:ext cx="9699372" cy="5334281"/>
          </a:xfrm>
        </p:spPr>
      </p:pic>
    </p:spTree>
    <p:extLst>
      <p:ext uri="{BB962C8B-B14F-4D97-AF65-F5344CB8AC3E}">
        <p14:creationId xmlns:p14="http://schemas.microsoft.com/office/powerpoint/2010/main" val="5249422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400" dirty="0" smtClean="0">
                <a:latin typeface="Franklin Gothic Medium"/>
                <a:cs typeface="Franklin Gothic Medium"/>
              </a:rPr>
              <a:t>What do you think “personal” and “power” mean?</a:t>
            </a:r>
            <a:endParaRPr lang="en-US" sz="4400" dirty="0">
              <a:latin typeface="Franklin Gothic Medium"/>
              <a:cs typeface="Franklin Gothic Medium"/>
            </a:endParaRPr>
          </a:p>
        </p:txBody>
      </p:sp>
    </p:spTree>
    <p:extLst>
      <p:ext uri="{BB962C8B-B14F-4D97-AF65-F5344CB8AC3E}">
        <p14:creationId xmlns:p14="http://schemas.microsoft.com/office/powerpoint/2010/main" val="1010411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373"/>
            <a:ext cx="8229600" cy="835504"/>
          </a:xfrm>
        </p:spPr>
        <p:txBody>
          <a:bodyPr/>
          <a:lstStyle/>
          <a:p>
            <a:r>
              <a:rPr lang="en-US" dirty="0" smtClean="0">
                <a:solidFill>
                  <a:srgbClr val="0000FF"/>
                </a:solidFill>
                <a:latin typeface="+mn-lt"/>
              </a:rPr>
              <a:t>Early Warning Signs (EWS)</a:t>
            </a:r>
            <a:endParaRPr lang="en-US" dirty="0">
              <a:solidFill>
                <a:srgbClr val="0000FF"/>
              </a:solidFill>
              <a:latin typeface="+mn-lt"/>
            </a:endParaRPr>
          </a:p>
        </p:txBody>
      </p:sp>
      <p:sp>
        <p:nvSpPr>
          <p:cNvPr id="3" name="Content Placeholder 2"/>
          <p:cNvSpPr>
            <a:spLocks noGrp="1"/>
          </p:cNvSpPr>
          <p:nvPr>
            <p:ph idx="1"/>
          </p:nvPr>
        </p:nvSpPr>
        <p:spPr>
          <a:xfrm>
            <a:off x="457200" y="1301377"/>
            <a:ext cx="8229600" cy="4525963"/>
          </a:xfrm>
        </p:spPr>
        <p:txBody>
          <a:bodyPr/>
          <a:lstStyle/>
          <a:p>
            <a:r>
              <a:rPr lang="en-US" dirty="0" smtClean="0">
                <a:latin typeface="Franklin Gothic Medium"/>
                <a:cs typeface="Franklin Gothic Medium"/>
              </a:rPr>
              <a:t>All the sensations that we get in our body are called our EARLY WARNING SIGNS (EWS).</a:t>
            </a:r>
          </a:p>
          <a:p>
            <a:r>
              <a:rPr lang="en-US" dirty="0" smtClean="0">
                <a:latin typeface="Franklin Gothic Medium"/>
                <a:cs typeface="Franklin Gothic Medium"/>
              </a:rPr>
              <a:t>Feelings are just feelings </a:t>
            </a:r>
            <a:r>
              <a:rPr lang="mr-IN" dirty="0" smtClean="0">
                <a:latin typeface="Franklin Gothic Medium"/>
                <a:cs typeface="Franklin Gothic Medium"/>
              </a:rPr>
              <a:t>–</a:t>
            </a:r>
            <a:r>
              <a:rPr lang="en-US" dirty="0" smtClean="0">
                <a:latin typeface="Franklin Gothic Medium"/>
                <a:cs typeface="Franklin Gothic Medium"/>
              </a:rPr>
              <a:t> they are what make us human.</a:t>
            </a:r>
          </a:p>
          <a:p>
            <a:r>
              <a:rPr lang="en-US" dirty="0" smtClean="0">
                <a:latin typeface="Franklin Gothic Medium"/>
                <a:cs typeface="Franklin Gothic Medium"/>
              </a:rPr>
              <a:t>ALL feelings are normal although we may find some comfortable and some uncomfortable to feel.</a:t>
            </a:r>
            <a:endParaRPr lang="en-US" dirty="0">
              <a:latin typeface="Franklin Gothic Medium"/>
              <a:cs typeface="Franklin Gothic Medium"/>
            </a:endParaRPr>
          </a:p>
        </p:txBody>
      </p:sp>
    </p:spTree>
    <p:extLst>
      <p:ext uri="{BB962C8B-B14F-4D97-AF65-F5344CB8AC3E}">
        <p14:creationId xmlns:p14="http://schemas.microsoft.com/office/powerpoint/2010/main" val="3310701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314"/>
            <a:ext cx="8229600" cy="835504"/>
          </a:xfrm>
        </p:spPr>
        <p:txBody>
          <a:bodyPr/>
          <a:lstStyle/>
          <a:p>
            <a:r>
              <a:rPr lang="en-US" dirty="0" smtClean="0">
                <a:solidFill>
                  <a:srgbClr val="0000FF"/>
                </a:solidFill>
                <a:latin typeface="+mn-lt"/>
              </a:rPr>
              <a:t>The Feelings Wheel</a:t>
            </a:r>
            <a:endParaRPr lang="en-US" dirty="0">
              <a:solidFill>
                <a:srgbClr val="0000FF"/>
              </a:solidFill>
              <a:latin typeface="+mn-lt"/>
            </a:endParaRPr>
          </a:p>
        </p:txBody>
      </p:sp>
      <p:pic>
        <p:nvPicPr>
          <p:cNvPr id="4" name="Content Placeholder 3" descr="The_Feeling_Wheel.png"/>
          <p:cNvPicPr>
            <a:picLocks noGrp="1" noChangeAspect="1"/>
          </p:cNvPicPr>
          <p:nvPr>
            <p:ph idx="1"/>
          </p:nvPr>
        </p:nvPicPr>
        <p:blipFill>
          <a:blip r:embed="rId3">
            <a:extLst>
              <a:ext uri="{28A0092B-C50C-407E-A947-70E740481C1C}">
                <a14:useLocalDpi xmlns:a14="http://schemas.microsoft.com/office/drawing/2010/main" val="0"/>
              </a:ext>
            </a:extLst>
          </a:blip>
          <a:srcRect l="-41143" r="-41143"/>
          <a:stretch>
            <a:fillRect/>
          </a:stretch>
        </p:blipFill>
        <p:spPr>
          <a:xfrm>
            <a:off x="457200" y="1405967"/>
            <a:ext cx="8229600" cy="4525963"/>
          </a:xfrm>
        </p:spPr>
      </p:pic>
    </p:spTree>
    <p:extLst>
      <p:ext uri="{BB962C8B-B14F-4D97-AF65-F5344CB8AC3E}">
        <p14:creationId xmlns:p14="http://schemas.microsoft.com/office/powerpoint/2010/main" val="10612484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latin typeface="+mn-lt"/>
              </a:rPr>
              <a:t>The Safety Continuum</a:t>
            </a:r>
            <a:endParaRPr lang="en-US" dirty="0">
              <a:solidFill>
                <a:srgbClr val="0000FF"/>
              </a:solidFill>
              <a:latin typeface="+mn-lt"/>
            </a:endParaRPr>
          </a:p>
        </p:txBody>
      </p:sp>
      <p:cxnSp>
        <p:nvCxnSpPr>
          <p:cNvPr id="5" name="Straight Connector 4"/>
          <p:cNvCxnSpPr/>
          <p:nvPr/>
        </p:nvCxnSpPr>
        <p:spPr>
          <a:xfrm>
            <a:off x="457200" y="3863182"/>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7200" y="3152588"/>
            <a:ext cx="1186329" cy="646331"/>
          </a:xfrm>
          <a:prstGeom prst="rect">
            <a:avLst/>
          </a:prstGeom>
          <a:noFill/>
        </p:spPr>
        <p:txBody>
          <a:bodyPr wrap="square" rtlCol="0">
            <a:spAutoFit/>
          </a:bodyPr>
          <a:lstStyle/>
          <a:p>
            <a:r>
              <a:rPr lang="en-US" dirty="0" smtClean="0">
                <a:latin typeface="Franklin Gothic Medium"/>
                <a:cs typeface="Franklin Gothic Medium"/>
              </a:rPr>
              <a:t>Feeling Safe</a:t>
            </a:r>
            <a:endParaRPr lang="en-US" dirty="0">
              <a:latin typeface="Franklin Gothic Medium"/>
              <a:cs typeface="Franklin Gothic Medium"/>
            </a:endParaRPr>
          </a:p>
        </p:txBody>
      </p:sp>
      <p:sp>
        <p:nvSpPr>
          <p:cNvPr id="8" name="TextBox 7"/>
          <p:cNvSpPr txBox="1"/>
          <p:nvPr/>
        </p:nvSpPr>
        <p:spPr>
          <a:xfrm>
            <a:off x="7706659" y="3155576"/>
            <a:ext cx="1186329" cy="646331"/>
          </a:xfrm>
          <a:prstGeom prst="rect">
            <a:avLst/>
          </a:prstGeom>
          <a:noFill/>
        </p:spPr>
        <p:txBody>
          <a:bodyPr wrap="square" rtlCol="0">
            <a:spAutoFit/>
          </a:bodyPr>
          <a:lstStyle/>
          <a:p>
            <a:r>
              <a:rPr lang="en-US" dirty="0" smtClean="0"/>
              <a:t>Feeling Unsafe</a:t>
            </a:r>
            <a:endParaRPr lang="en-US" dirty="0"/>
          </a:p>
        </p:txBody>
      </p:sp>
      <p:sp>
        <p:nvSpPr>
          <p:cNvPr id="9" name="TextBox 8"/>
          <p:cNvSpPr txBox="1"/>
          <p:nvPr/>
        </p:nvSpPr>
        <p:spPr>
          <a:xfrm>
            <a:off x="2626659" y="2601578"/>
            <a:ext cx="1186329" cy="1200329"/>
          </a:xfrm>
          <a:prstGeom prst="rect">
            <a:avLst/>
          </a:prstGeom>
          <a:noFill/>
        </p:spPr>
        <p:txBody>
          <a:bodyPr wrap="square" rtlCol="0">
            <a:spAutoFit/>
          </a:bodyPr>
          <a:lstStyle/>
          <a:p>
            <a:r>
              <a:rPr lang="en-US" dirty="0" smtClean="0">
                <a:latin typeface="Franklin Gothic Medium"/>
                <a:cs typeface="Franklin Gothic Medium"/>
              </a:rPr>
              <a:t>Feeling Fun to Feel Scared</a:t>
            </a:r>
            <a:endParaRPr lang="en-US" dirty="0">
              <a:latin typeface="Franklin Gothic Medium"/>
              <a:cs typeface="Franklin Gothic Medium"/>
            </a:endParaRPr>
          </a:p>
        </p:txBody>
      </p:sp>
      <p:sp>
        <p:nvSpPr>
          <p:cNvPr id="10" name="TextBox 9"/>
          <p:cNvSpPr txBox="1"/>
          <p:nvPr/>
        </p:nvSpPr>
        <p:spPr>
          <a:xfrm>
            <a:off x="4598894" y="2832410"/>
            <a:ext cx="1186329" cy="923330"/>
          </a:xfrm>
          <a:prstGeom prst="rect">
            <a:avLst/>
          </a:prstGeom>
          <a:noFill/>
        </p:spPr>
        <p:txBody>
          <a:bodyPr wrap="square" rtlCol="0">
            <a:spAutoFit/>
          </a:bodyPr>
          <a:lstStyle/>
          <a:p>
            <a:r>
              <a:rPr lang="en-US" dirty="0" smtClean="0"/>
              <a:t>Risking on Purpose</a:t>
            </a:r>
            <a:endParaRPr lang="en-US" dirty="0"/>
          </a:p>
        </p:txBody>
      </p:sp>
      <p:cxnSp>
        <p:nvCxnSpPr>
          <p:cNvPr id="12" name="Straight Connector 11"/>
          <p:cNvCxnSpPr/>
          <p:nvPr/>
        </p:nvCxnSpPr>
        <p:spPr>
          <a:xfrm>
            <a:off x="6932706" y="2601578"/>
            <a:ext cx="0" cy="2194540"/>
          </a:xfrm>
          <a:prstGeom prst="line">
            <a:avLst/>
          </a:prstGeom>
          <a:ln>
            <a:solidFill>
              <a:srgbClr val="FF0000"/>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75115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606"/>
            <a:ext cx="8229600" cy="835504"/>
          </a:xfrm>
        </p:spPr>
        <p:txBody>
          <a:bodyPr/>
          <a:lstStyle/>
          <a:p>
            <a:r>
              <a:rPr lang="en-US" dirty="0" smtClean="0">
                <a:solidFill>
                  <a:srgbClr val="0000FF"/>
                </a:solidFill>
                <a:latin typeface="+mn-lt"/>
              </a:rPr>
              <a:t>Safe Place Activity</a:t>
            </a:r>
            <a:endParaRPr lang="en-US" dirty="0">
              <a:solidFill>
                <a:srgbClr val="0000FF"/>
              </a:solidFill>
              <a:latin typeface="+mn-lt"/>
            </a:endParaRPr>
          </a:p>
        </p:txBody>
      </p:sp>
      <p:sp>
        <p:nvSpPr>
          <p:cNvPr id="3" name="Content Placeholder 2"/>
          <p:cNvSpPr>
            <a:spLocks noGrp="1"/>
          </p:cNvSpPr>
          <p:nvPr>
            <p:ph idx="1"/>
          </p:nvPr>
        </p:nvSpPr>
        <p:spPr/>
        <p:txBody>
          <a:bodyPr>
            <a:normAutofit/>
          </a:bodyPr>
          <a:lstStyle/>
          <a:p>
            <a:pPr marL="0" indent="0">
              <a:buNone/>
            </a:pPr>
            <a:r>
              <a:rPr lang="en-US" sz="4400" dirty="0" smtClean="0">
                <a:latin typeface="Franklin Gothic Medium"/>
                <a:cs typeface="Franklin Gothic Medium"/>
              </a:rPr>
              <a:t>Imagine your own special safe place (visualisation)</a:t>
            </a:r>
            <a:endParaRPr lang="en-US" sz="4400" dirty="0">
              <a:latin typeface="Franklin Gothic Medium"/>
              <a:cs typeface="Franklin Gothic Medium"/>
            </a:endParaRPr>
          </a:p>
        </p:txBody>
      </p:sp>
    </p:spTree>
    <p:extLst>
      <p:ext uri="{BB962C8B-B14F-4D97-AF65-F5344CB8AC3E}">
        <p14:creationId xmlns:p14="http://schemas.microsoft.com/office/powerpoint/2010/main" val="36165277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196"/>
            <a:ext cx="8229600" cy="835504"/>
          </a:xfrm>
        </p:spPr>
        <p:txBody>
          <a:bodyPr>
            <a:noAutofit/>
          </a:bodyPr>
          <a:lstStyle/>
          <a:p>
            <a:r>
              <a:rPr lang="en-US" sz="3600" b="1" dirty="0" smtClean="0">
                <a:solidFill>
                  <a:srgbClr val="0000FF"/>
                </a:solidFill>
                <a:latin typeface="+mn-lt"/>
              </a:rPr>
              <a:t>Fun to Feel Scared (FTFS)</a:t>
            </a:r>
            <a:endParaRPr lang="en-US" sz="3600" b="1" dirty="0">
              <a:solidFill>
                <a:srgbClr val="0000FF"/>
              </a:solidFill>
              <a:latin typeface="+mn-lt"/>
            </a:endParaRPr>
          </a:p>
        </p:txBody>
      </p:sp>
      <p:sp>
        <p:nvSpPr>
          <p:cNvPr id="3" name="Content Placeholder 2"/>
          <p:cNvSpPr>
            <a:spLocks noGrp="1"/>
          </p:cNvSpPr>
          <p:nvPr>
            <p:ph idx="1"/>
          </p:nvPr>
        </p:nvSpPr>
        <p:spPr>
          <a:xfrm>
            <a:off x="457200" y="1404472"/>
            <a:ext cx="8229600" cy="4721692"/>
          </a:xfrm>
        </p:spPr>
        <p:txBody>
          <a:bodyPr/>
          <a:lstStyle/>
          <a:p>
            <a:r>
              <a:rPr lang="en-US" dirty="0" smtClean="0">
                <a:latin typeface="Franklin Gothic Medium"/>
                <a:cs typeface="Franklin Gothic Medium"/>
              </a:rPr>
              <a:t>Do you think it is good to feel totally safe all of the time?</a:t>
            </a:r>
          </a:p>
          <a:p>
            <a:r>
              <a:rPr lang="en-US" dirty="0" smtClean="0">
                <a:latin typeface="Franklin Gothic Medium"/>
                <a:cs typeface="Franklin Gothic Medium"/>
              </a:rPr>
              <a:t>Does it help us learn or try new things?</a:t>
            </a:r>
          </a:p>
          <a:p>
            <a:r>
              <a:rPr lang="en-US" dirty="0" smtClean="0">
                <a:latin typeface="Franklin Gothic Medium"/>
                <a:cs typeface="Franklin Gothic Medium"/>
              </a:rPr>
              <a:t>Look at the Safety Continuum (slide 32) </a:t>
            </a:r>
            <a:r>
              <a:rPr lang="mr-IN" dirty="0" smtClean="0">
                <a:latin typeface="Franklin Gothic Medium"/>
                <a:cs typeface="Franklin Gothic Medium"/>
              </a:rPr>
              <a:t>–</a:t>
            </a:r>
            <a:r>
              <a:rPr lang="en-US" dirty="0" smtClean="0">
                <a:latin typeface="Franklin Gothic Medium"/>
                <a:cs typeface="Franklin Gothic Medium"/>
              </a:rPr>
              <a:t> can you think of examples of Fun to Feel Scared (FTFS) activities? </a:t>
            </a:r>
            <a:endParaRPr lang="en-US" dirty="0">
              <a:latin typeface="Franklin Gothic Medium"/>
              <a:cs typeface="Franklin Gothic Medium"/>
            </a:endParaRPr>
          </a:p>
        </p:txBody>
      </p:sp>
    </p:spTree>
    <p:extLst>
      <p:ext uri="{BB962C8B-B14F-4D97-AF65-F5344CB8AC3E}">
        <p14:creationId xmlns:p14="http://schemas.microsoft.com/office/powerpoint/2010/main" val="2784969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783"/>
            <a:ext cx="8229600" cy="835504"/>
          </a:xfrm>
        </p:spPr>
        <p:txBody>
          <a:bodyPr/>
          <a:lstStyle/>
          <a:p>
            <a:r>
              <a:rPr lang="en-US" dirty="0" smtClean="0">
                <a:solidFill>
                  <a:srgbClr val="0000FF"/>
                </a:solidFill>
                <a:latin typeface="+mn-lt"/>
              </a:rPr>
              <a:t>Risking on Purpose (ROP)</a:t>
            </a:r>
            <a:endParaRPr lang="en-US" dirty="0">
              <a:solidFill>
                <a:srgbClr val="0000FF"/>
              </a:solidFill>
              <a:latin typeface="+mn-lt"/>
            </a:endParaRPr>
          </a:p>
        </p:txBody>
      </p:sp>
      <p:sp>
        <p:nvSpPr>
          <p:cNvPr id="3" name="Content Placeholder 2"/>
          <p:cNvSpPr>
            <a:spLocks noGrp="1"/>
          </p:cNvSpPr>
          <p:nvPr>
            <p:ph idx="1"/>
          </p:nvPr>
        </p:nvSpPr>
        <p:spPr/>
        <p:txBody>
          <a:bodyPr/>
          <a:lstStyle/>
          <a:p>
            <a:r>
              <a:rPr lang="en-US" dirty="0" smtClean="0">
                <a:latin typeface="Franklin Gothic Medium"/>
                <a:cs typeface="Franklin Gothic Medium"/>
              </a:rPr>
              <a:t>Look at the Safety Continuum (slide 32) </a:t>
            </a:r>
            <a:r>
              <a:rPr lang="mr-IN" dirty="0" smtClean="0">
                <a:latin typeface="Franklin Gothic Medium"/>
                <a:cs typeface="Franklin Gothic Medium"/>
              </a:rPr>
              <a:t>–</a:t>
            </a:r>
            <a:r>
              <a:rPr lang="en-US" dirty="0" smtClean="0">
                <a:latin typeface="Franklin Gothic Medium"/>
                <a:cs typeface="Franklin Gothic Medium"/>
              </a:rPr>
              <a:t> can you think of examples of Risking on Purpose (ROP</a:t>
            </a:r>
            <a:r>
              <a:rPr lang="en-US" dirty="0" smtClean="0">
                <a:latin typeface="Franklin Gothic Medium"/>
                <a:cs typeface="Franklin Gothic Medium"/>
              </a:rPr>
              <a:t>).</a:t>
            </a:r>
            <a:endParaRPr lang="en-US" dirty="0" smtClean="0">
              <a:latin typeface="Franklin Gothic Medium"/>
              <a:cs typeface="Franklin Gothic Medium"/>
            </a:endParaRPr>
          </a:p>
          <a:p>
            <a:r>
              <a:rPr lang="en-US" dirty="0" smtClean="0">
                <a:latin typeface="Franklin Gothic Medium"/>
                <a:cs typeface="Franklin Gothic Medium"/>
              </a:rPr>
              <a:t>What is the different between FTFS and ROP activities?</a:t>
            </a:r>
          </a:p>
          <a:p>
            <a:r>
              <a:rPr lang="en-US" dirty="0" smtClean="0">
                <a:latin typeface="Franklin Gothic Medium"/>
                <a:cs typeface="Franklin Gothic Medium"/>
              </a:rPr>
              <a:t>What might help you to stay away from Feeling Unsafe?</a:t>
            </a:r>
            <a:endParaRPr lang="en-US" dirty="0">
              <a:latin typeface="Franklin Gothic Medium"/>
              <a:cs typeface="Franklin Gothic Medium"/>
            </a:endParaRPr>
          </a:p>
        </p:txBody>
      </p:sp>
    </p:spTree>
    <p:extLst>
      <p:ext uri="{BB962C8B-B14F-4D97-AF65-F5344CB8AC3E}">
        <p14:creationId xmlns:p14="http://schemas.microsoft.com/office/powerpoint/2010/main" val="17253548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latin typeface="+mn-lt"/>
              </a:rPr>
              <a:t>Things that help us to feel safe or safe enough to risk on purpose</a:t>
            </a:r>
            <a:endParaRPr lang="en-US" dirty="0">
              <a:solidFill>
                <a:srgbClr val="0000FF"/>
              </a:solidFill>
              <a:latin typeface="+mn-lt"/>
            </a:endParaRPr>
          </a:p>
        </p:txBody>
      </p:sp>
      <p:sp>
        <p:nvSpPr>
          <p:cNvPr id="3" name="Content Placeholder 2"/>
          <p:cNvSpPr>
            <a:spLocks noGrp="1"/>
          </p:cNvSpPr>
          <p:nvPr>
            <p:ph idx="1"/>
          </p:nvPr>
        </p:nvSpPr>
        <p:spPr>
          <a:xfrm>
            <a:off x="457200" y="2226235"/>
            <a:ext cx="8229600" cy="3899928"/>
          </a:xfrm>
        </p:spPr>
        <p:txBody>
          <a:bodyPr>
            <a:normAutofit/>
          </a:bodyPr>
          <a:lstStyle/>
          <a:p>
            <a:pPr marL="514350" indent="-514350">
              <a:buFont typeface="+mj-lt"/>
              <a:buAutoNum type="arabicPeriod"/>
            </a:pPr>
            <a:r>
              <a:rPr lang="en-US" sz="5400" dirty="0" smtClean="0">
                <a:latin typeface="Franklin Gothic Medium"/>
                <a:cs typeface="Franklin Gothic Medium"/>
              </a:rPr>
              <a:t>Choice</a:t>
            </a:r>
          </a:p>
          <a:p>
            <a:pPr marL="514350" indent="-514350">
              <a:buFont typeface="+mj-lt"/>
              <a:buAutoNum type="arabicPeriod"/>
            </a:pPr>
            <a:r>
              <a:rPr lang="en-US" sz="5400" dirty="0" smtClean="0">
                <a:latin typeface="Franklin Gothic Medium"/>
                <a:cs typeface="Franklin Gothic Medium"/>
              </a:rPr>
              <a:t>Control</a:t>
            </a:r>
          </a:p>
          <a:p>
            <a:pPr marL="514350" indent="-514350">
              <a:buFont typeface="+mj-lt"/>
              <a:buAutoNum type="arabicPeriod"/>
            </a:pPr>
            <a:r>
              <a:rPr lang="en-US" sz="5400" dirty="0" smtClean="0">
                <a:latin typeface="Franklin Gothic Medium"/>
                <a:cs typeface="Franklin Gothic Medium"/>
              </a:rPr>
              <a:t>Time limit</a:t>
            </a:r>
            <a:endParaRPr lang="en-US" sz="5400" dirty="0">
              <a:latin typeface="Franklin Gothic Medium"/>
              <a:cs typeface="Franklin Gothic Medium"/>
            </a:endParaRPr>
          </a:p>
        </p:txBody>
      </p:sp>
    </p:spTree>
    <p:extLst>
      <p:ext uri="{BB962C8B-B14F-4D97-AF65-F5344CB8AC3E}">
        <p14:creationId xmlns:p14="http://schemas.microsoft.com/office/powerpoint/2010/main" val="26566534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255"/>
            <a:ext cx="8229600" cy="835504"/>
          </a:xfrm>
        </p:spPr>
        <p:txBody>
          <a:bodyPr/>
          <a:lstStyle/>
          <a:p>
            <a:r>
              <a:rPr lang="en-US" dirty="0" smtClean="0">
                <a:solidFill>
                  <a:srgbClr val="0000FF"/>
                </a:solidFill>
                <a:latin typeface="+mn-lt"/>
              </a:rPr>
              <a:t>The Safety Continuum</a:t>
            </a:r>
            <a:endParaRPr lang="en-US" dirty="0">
              <a:solidFill>
                <a:srgbClr val="0000FF"/>
              </a:solidFill>
              <a:latin typeface="+mn-lt"/>
            </a:endParaRPr>
          </a:p>
        </p:txBody>
      </p:sp>
      <p:cxnSp>
        <p:nvCxnSpPr>
          <p:cNvPr id="5" name="Straight Connector 4"/>
          <p:cNvCxnSpPr/>
          <p:nvPr/>
        </p:nvCxnSpPr>
        <p:spPr>
          <a:xfrm>
            <a:off x="457200" y="3863182"/>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7200" y="3152588"/>
            <a:ext cx="1186329" cy="646331"/>
          </a:xfrm>
          <a:prstGeom prst="rect">
            <a:avLst/>
          </a:prstGeom>
          <a:noFill/>
        </p:spPr>
        <p:txBody>
          <a:bodyPr wrap="square" rtlCol="0">
            <a:spAutoFit/>
          </a:bodyPr>
          <a:lstStyle/>
          <a:p>
            <a:r>
              <a:rPr lang="en-US" dirty="0" smtClean="0">
                <a:solidFill>
                  <a:srgbClr val="0000FF"/>
                </a:solidFill>
              </a:rPr>
              <a:t>Feeling Safe</a:t>
            </a:r>
            <a:endParaRPr lang="en-US" dirty="0">
              <a:solidFill>
                <a:srgbClr val="0000FF"/>
              </a:solidFill>
            </a:endParaRPr>
          </a:p>
        </p:txBody>
      </p:sp>
      <p:sp>
        <p:nvSpPr>
          <p:cNvPr id="8" name="TextBox 7"/>
          <p:cNvSpPr txBox="1"/>
          <p:nvPr/>
        </p:nvSpPr>
        <p:spPr>
          <a:xfrm>
            <a:off x="7706659" y="3155576"/>
            <a:ext cx="1186329" cy="646331"/>
          </a:xfrm>
          <a:prstGeom prst="rect">
            <a:avLst/>
          </a:prstGeom>
          <a:noFill/>
        </p:spPr>
        <p:txBody>
          <a:bodyPr wrap="square" rtlCol="0">
            <a:spAutoFit/>
          </a:bodyPr>
          <a:lstStyle/>
          <a:p>
            <a:r>
              <a:rPr lang="en-US" dirty="0" smtClean="0">
                <a:solidFill>
                  <a:srgbClr val="0000FF"/>
                </a:solidFill>
              </a:rPr>
              <a:t>Feeling Unsafe</a:t>
            </a:r>
            <a:endParaRPr lang="en-US" dirty="0">
              <a:solidFill>
                <a:srgbClr val="0000FF"/>
              </a:solidFill>
            </a:endParaRPr>
          </a:p>
        </p:txBody>
      </p:sp>
      <p:sp>
        <p:nvSpPr>
          <p:cNvPr id="9" name="TextBox 8"/>
          <p:cNvSpPr txBox="1"/>
          <p:nvPr/>
        </p:nvSpPr>
        <p:spPr>
          <a:xfrm>
            <a:off x="2626659" y="2601578"/>
            <a:ext cx="1186329" cy="1200329"/>
          </a:xfrm>
          <a:prstGeom prst="rect">
            <a:avLst/>
          </a:prstGeom>
          <a:noFill/>
        </p:spPr>
        <p:txBody>
          <a:bodyPr wrap="square" rtlCol="0">
            <a:spAutoFit/>
          </a:bodyPr>
          <a:lstStyle/>
          <a:p>
            <a:r>
              <a:rPr lang="en-US" dirty="0" smtClean="0">
                <a:solidFill>
                  <a:srgbClr val="0000FF"/>
                </a:solidFill>
              </a:rPr>
              <a:t>Feeling Fun to Feel Scared</a:t>
            </a:r>
            <a:endParaRPr lang="en-US" dirty="0">
              <a:solidFill>
                <a:srgbClr val="0000FF"/>
              </a:solidFill>
            </a:endParaRPr>
          </a:p>
        </p:txBody>
      </p:sp>
      <p:sp>
        <p:nvSpPr>
          <p:cNvPr id="10" name="TextBox 9"/>
          <p:cNvSpPr txBox="1"/>
          <p:nvPr/>
        </p:nvSpPr>
        <p:spPr>
          <a:xfrm>
            <a:off x="4598894" y="2832410"/>
            <a:ext cx="1186329" cy="923330"/>
          </a:xfrm>
          <a:prstGeom prst="rect">
            <a:avLst/>
          </a:prstGeom>
          <a:noFill/>
        </p:spPr>
        <p:txBody>
          <a:bodyPr wrap="square" rtlCol="0">
            <a:spAutoFit/>
          </a:bodyPr>
          <a:lstStyle/>
          <a:p>
            <a:r>
              <a:rPr lang="en-US" dirty="0" smtClean="0">
                <a:solidFill>
                  <a:srgbClr val="0000FF"/>
                </a:solidFill>
              </a:rPr>
              <a:t>Risking on Purpose</a:t>
            </a:r>
            <a:endParaRPr lang="en-US" dirty="0">
              <a:solidFill>
                <a:srgbClr val="0000FF"/>
              </a:solidFill>
            </a:endParaRPr>
          </a:p>
        </p:txBody>
      </p:sp>
      <p:cxnSp>
        <p:nvCxnSpPr>
          <p:cNvPr id="12" name="Straight Connector 11"/>
          <p:cNvCxnSpPr/>
          <p:nvPr/>
        </p:nvCxnSpPr>
        <p:spPr>
          <a:xfrm>
            <a:off x="6932706" y="2601578"/>
            <a:ext cx="0" cy="2194540"/>
          </a:xfrm>
          <a:prstGeom prst="line">
            <a:avLst/>
          </a:prstGeom>
          <a:ln>
            <a:solidFill>
              <a:srgbClr val="FF0000"/>
            </a:solidFill>
            <a:prstDash val="dashDot"/>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70753" y="5543176"/>
            <a:ext cx="1479176" cy="646331"/>
          </a:xfrm>
          <a:prstGeom prst="rect">
            <a:avLst/>
          </a:prstGeom>
          <a:noFill/>
        </p:spPr>
        <p:txBody>
          <a:bodyPr wrap="square" rtlCol="0">
            <a:spAutoFit/>
          </a:bodyPr>
          <a:lstStyle/>
          <a:p>
            <a:r>
              <a:rPr lang="en-US" dirty="0" smtClean="0"/>
              <a:t>Going to the dentist</a:t>
            </a:r>
            <a:endParaRPr lang="en-US" dirty="0"/>
          </a:p>
        </p:txBody>
      </p:sp>
      <p:sp>
        <p:nvSpPr>
          <p:cNvPr id="11" name="TextBox 10"/>
          <p:cNvSpPr txBox="1"/>
          <p:nvPr/>
        </p:nvSpPr>
        <p:spPr>
          <a:xfrm>
            <a:off x="2049929" y="5543176"/>
            <a:ext cx="1479176" cy="646331"/>
          </a:xfrm>
          <a:prstGeom prst="rect">
            <a:avLst/>
          </a:prstGeom>
          <a:noFill/>
        </p:spPr>
        <p:txBody>
          <a:bodyPr wrap="square" rtlCol="0">
            <a:spAutoFit/>
          </a:bodyPr>
          <a:lstStyle/>
          <a:p>
            <a:r>
              <a:rPr lang="en-US" dirty="0" smtClean="0"/>
              <a:t>Break time at school</a:t>
            </a:r>
            <a:endParaRPr lang="en-US" dirty="0"/>
          </a:p>
        </p:txBody>
      </p:sp>
      <p:sp>
        <p:nvSpPr>
          <p:cNvPr id="13" name="TextBox 12"/>
          <p:cNvSpPr txBox="1"/>
          <p:nvPr/>
        </p:nvSpPr>
        <p:spPr>
          <a:xfrm>
            <a:off x="3529105" y="4943011"/>
            <a:ext cx="1479176" cy="1200329"/>
          </a:xfrm>
          <a:prstGeom prst="rect">
            <a:avLst/>
          </a:prstGeom>
          <a:noFill/>
        </p:spPr>
        <p:txBody>
          <a:bodyPr wrap="square" rtlCol="0">
            <a:spAutoFit/>
          </a:bodyPr>
          <a:lstStyle/>
          <a:p>
            <a:r>
              <a:rPr lang="en-US" dirty="0" smtClean="0"/>
              <a:t>Learning something new for the first time</a:t>
            </a:r>
            <a:endParaRPr lang="en-US" dirty="0"/>
          </a:p>
        </p:txBody>
      </p:sp>
      <p:sp>
        <p:nvSpPr>
          <p:cNvPr id="14" name="TextBox 13"/>
          <p:cNvSpPr txBox="1"/>
          <p:nvPr/>
        </p:nvSpPr>
        <p:spPr>
          <a:xfrm>
            <a:off x="5008281" y="5497009"/>
            <a:ext cx="1479176" cy="646331"/>
          </a:xfrm>
          <a:prstGeom prst="rect">
            <a:avLst/>
          </a:prstGeom>
          <a:noFill/>
        </p:spPr>
        <p:txBody>
          <a:bodyPr wrap="square" rtlCol="0">
            <a:spAutoFit/>
          </a:bodyPr>
          <a:lstStyle/>
          <a:p>
            <a:r>
              <a:rPr lang="en-US" dirty="0" smtClean="0"/>
              <a:t>Playing football</a:t>
            </a:r>
            <a:endParaRPr lang="en-US" dirty="0"/>
          </a:p>
        </p:txBody>
      </p:sp>
      <p:sp>
        <p:nvSpPr>
          <p:cNvPr id="15" name="TextBox 14"/>
          <p:cNvSpPr txBox="1"/>
          <p:nvPr/>
        </p:nvSpPr>
        <p:spPr>
          <a:xfrm>
            <a:off x="6227483" y="5497009"/>
            <a:ext cx="1479176" cy="646331"/>
          </a:xfrm>
          <a:prstGeom prst="rect">
            <a:avLst/>
          </a:prstGeom>
          <a:noFill/>
        </p:spPr>
        <p:txBody>
          <a:bodyPr wrap="square" rtlCol="0">
            <a:spAutoFit/>
          </a:bodyPr>
          <a:lstStyle/>
          <a:p>
            <a:r>
              <a:rPr lang="en-US" dirty="0" smtClean="0"/>
              <a:t>Going to the beach</a:t>
            </a:r>
            <a:endParaRPr lang="en-US" dirty="0"/>
          </a:p>
        </p:txBody>
      </p:sp>
      <p:sp>
        <p:nvSpPr>
          <p:cNvPr id="16" name="TextBox 15"/>
          <p:cNvSpPr txBox="1"/>
          <p:nvPr/>
        </p:nvSpPr>
        <p:spPr>
          <a:xfrm>
            <a:off x="152400" y="1417638"/>
            <a:ext cx="1479176" cy="646331"/>
          </a:xfrm>
          <a:prstGeom prst="rect">
            <a:avLst/>
          </a:prstGeom>
          <a:noFill/>
        </p:spPr>
        <p:txBody>
          <a:bodyPr wrap="square" rtlCol="0">
            <a:spAutoFit/>
          </a:bodyPr>
          <a:lstStyle/>
          <a:p>
            <a:r>
              <a:rPr lang="en-US" dirty="0" smtClean="0"/>
              <a:t>Seeing a large snake</a:t>
            </a:r>
            <a:endParaRPr lang="en-US" dirty="0"/>
          </a:p>
        </p:txBody>
      </p:sp>
      <p:sp>
        <p:nvSpPr>
          <p:cNvPr id="17" name="TextBox 16"/>
          <p:cNvSpPr txBox="1"/>
          <p:nvPr/>
        </p:nvSpPr>
        <p:spPr>
          <a:xfrm>
            <a:off x="1730188" y="1417638"/>
            <a:ext cx="1479176" cy="646331"/>
          </a:xfrm>
          <a:prstGeom prst="rect">
            <a:avLst/>
          </a:prstGeom>
          <a:noFill/>
        </p:spPr>
        <p:txBody>
          <a:bodyPr wrap="square" rtlCol="0">
            <a:spAutoFit/>
          </a:bodyPr>
          <a:lstStyle/>
          <a:p>
            <a:r>
              <a:rPr lang="en-US" dirty="0" smtClean="0"/>
              <a:t>Holding a large snake</a:t>
            </a:r>
            <a:endParaRPr lang="en-US" dirty="0"/>
          </a:p>
        </p:txBody>
      </p:sp>
      <p:sp>
        <p:nvSpPr>
          <p:cNvPr id="18" name="TextBox 17"/>
          <p:cNvSpPr txBox="1"/>
          <p:nvPr/>
        </p:nvSpPr>
        <p:spPr>
          <a:xfrm>
            <a:off x="3427505" y="1417638"/>
            <a:ext cx="1479176" cy="646331"/>
          </a:xfrm>
          <a:prstGeom prst="rect">
            <a:avLst/>
          </a:prstGeom>
          <a:noFill/>
        </p:spPr>
        <p:txBody>
          <a:bodyPr wrap="square" rtlCol="0">
            <a:spAutoFit/>
          </a:bodyPr>
          <a:lstStyle/>
          <a:p>
            <a:r>
              <a:rPr lang="en-US" dirty="0" smtClean="0"/>
              <a:t>Having an injection</a:t>
            </a:r>
            <a:endParaRPr lang="en-US" dirty="0"/>
          </a:p>
        </p:txBody>
      </p:sp>
      <p:sp>
        <p:nvSpPr>
          <p:cNvPr id="19" name="TextBox 18"/>
          <p:cNvSpPr txBox="1"/>
          <p:nvPr/>
        </p:nvSpPr>
        <p:spPr>
          <a:xfrm>
            <a:off x="5453530" y="1416294"/>
            <a:ext cx="1479176" cy="646331"/>
          </a:xfrm>
          <a:prstGeom prst="rect">
            <a:avLst/>
          </a:prstGeom>
          <a:noFill/>
        </p:spPr>
        <p:txBody>
          <a:bodyPr wrap="square" rtlCol="0">
            <a:spAutoFit/>
          </a:bodyPr>
          <a:lstStyle/>
          <a:p>
            <a:r>
              <a:rPr lang="en-US" dirty="0" smtClean="0"/>
              <a:t>Eating ice cream</a:t>
            </a:r>
            <a:endParaRPr lang="en-US" dirty="0"/>
          </a:p>
        </p:txBody>
      </p:sp>
    </p:spTree>
    <p:extLst>
      <p:ext uri="{BB962C8B-B14F-4D97-AF65-F5344CB8AC3E}">
        <p14:creationId xmlns:p14="http://schemas.microsoft.com/office/powerpoint/2010/main" val="1005581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latin typeface="+mn-lt"/>
              </a:rPr>
              <a:t>Personal Power</a:t>
            </a:r>
            <a:r>
              <a:rPr lang="en-US" dirty="0" smtClean="0">
                <a:latin typeface="+mn-lt"/>
              </a:rPr>
              <a:t>	</a:t>
            </a:r>
            <a:endParaRPr lang="en-US" dirty="0">
              <a:latin typeface="+mn-lt"/>
            </a:endParaRPr>
          </a:p>
        </p:txBody>
      </p:sp>
      <p:sp>
        <p:nvSpPr>
          <p:cNvPr id="3" name="Content Placeholder 2"/>
          <p:cNvSpPr>
            <a:spLocks noGrp="1"/>
          </p:cNvSpPr>
          <p:nvPr>
            <p:ph idx="1"/>
          </p:nvPr>
        </p:nvSpPr>
        <p:spPr/>
        <p:txBody>
          <a:bodyPr>
            <a:normAutofit/>
          </a:bodyPr>
          <a:lstStyle/>
          <a:p>
            <a:pPr marL="0" indent="0" algn="ctr">
              <a:buNone/>
            </a:pPr>
            <a:r>
              <a:rPr lang="en-US" sz="5400" dirty="0" smtClean="0">
                <a:latin typeface="Franklin Gothic Medium"/>
                <a:cs typeface="Franklin Gothic Medium"/>
              </a:rPr>
              <a:t>Our own ability to act or </a:t>
            </a:r>
          </a:p>
          <a:p>
            <a:pPr marL="0" indent="0" algn="ctr">
              <a:buNone/>
            </a:pPr>
            <a:r>
              <a:rPr lang="en-US" sz="5400" dirty="0" smtClean="0">
                <a:solidFill>
                  <a:srgbClr val="FF0000"/>
                </a:solidFill>
                <a:latin typeface="Franklin Gothic Medium"/>
                <a:cs typeface="Franklin Gothic Medium"/>
              </a:rPr>
              <a:t>I CAN</a:t>
            </a:r>
            <a:endParaRPr lang="en-US" sz="5400" dirty="0">
              <a:latin typeface="Franklin Gothic Medium"/>
              <a:cs typeface="Franklin Gothic Medium"/>
            </a:endParaRPr>
          </a:p>
        </p:txBody>
      </p:sp>
    </p:spTree>
    <p:extLst>
      <p:ext uri="{BB962C8B-B14F-4D97-AF65-F5344CB8AC3E}">
        <p14:creationId xmlns:p14="http://schemas.microsoft.com/office/powerpoint/2010/main" val="16792378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200" dirty="0" smtClean="0">
                <a:latin typeface="+mn-lt"/>
              </a:rPr>
              <a:t>What are the people in the following photos feeling? How do you know?</a:t>
            </a:r>
            <a:endParaRPr lang="en-US" sz="3200" dirty="0">
              <a:latin typeface="+mn-lt"/>
            </a:endParaRPr>
          </a:p>
        </p:txBody>
      </p:sp>
      <p:pic>
        <p:nvPicPr>
          <p:cNvPr id="4" name="Content Placeholder 3" descr="1813455417_ff0996a7e0_o.jpg"/>
          <p:cNvPicPr>
            <a:picLocks noGrp="1" noChangeAspect="1"/>
          </p:cNvPicPr>
          <p:nvPr>
            <p:ph idx="1"/>
          </p:nvPr>
        </p:nvPicPr>
        <p:blipFill>
          <a:blip r:embed="rId3">
            <a:extLst>
              <a:ext uri="{28A0092B-C50C-407E-A947-70E740481C1C}">
                <a14:useLocalDpi xmlns:a14="http://schemas.microsoft.com/office/drawing/2010/main" val="0"/>
              </a:ext>
            </a:extLst>
          </a:blip>
          <a:srcRect t="13491" b="13491"/>
          <a:stretch>
            <a:fillRect/>
          </a:stretch>
        </p:blipFill>
        <p:spPr/>
      </p:pic>
    </p:spTree>
    <p:extLst>
      <p:ext uri="{BB962C8B-B14F-4D97-AF65-F5344CB8AC3E}">
        <p14:creationId xmlns:p14="http://schemas.microsoft.com/office/powerpoint/2010/main" val="2759095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1509215220_b79f31b06a_o.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457200" y="912906"/>
            <a:ext cx="8229600" cy="4525963"/>
          </a:xfrm>
        </p:spPr>
      </p:pic>
    </p:spTree>
    <p:extLst>
      <p:ext uri="{BB962C8B-B14F-4D97-AF65-F5344CB8AC3E}">
        <p14:creationId xmlns:p14="http://schemas.microsoft.com/office/powerpoint/2010/main" val="2287175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orried_little_girl.jpeg"/>
          <p:cNvPicPr>
            <a:picLocks noGrp="1" noChangeAspect="1"/>
          </p:cNvPicPr>
          <p:nvPr>
            <p:ph idx="1"/>
          </p:nvPr>
        </p:nvPicPr>
        <p:blipFill>
          <a:blip r:embed="rId3">
            <a:extLst>
              <a:ext uri="{28A0092B-C50C-407E-A947-70E740481C1C}">
                <a14:useLocalDpi xmlns:a14="http://schemas.microsoft.com/office/drawing/2010/main" val="0"/>
              </a:ext>
            </a:extLst>
          </a:blip>
          <a:srcRect t="15060" b="15060"/>
          <a:stretch>
            <a:fillRect/>
          </a:stretch>
        </p:blipFill>
        <p:spPr>
          <a:xfrm>
            <a:off x="457200" y="582613"/>
            <a:ext cx="8229600" cy="5543550"/>
          </a:xfrm>
        </p:spPr>
      </p:pic>
    </p:spTree>
    <p:extLst>
      <p:ext uri="{BB962C8B-B14F-4D97-AF65-F5344CB8AC3E}">
        <p14:creationId xmlns:p14="http://schemas.microsoft.com/office/powerpoint/2010/main" val="5097024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dorable-beautiful-child-cute-thumbnail.jpeg"/>
          <p:cNvPicPr>
            <a:picLocks noGrp="1" noChangeAspect="1"/>
          </p:cNvPicPr>
          <p:nvPr>
            <p:ph idx="1"/>
          </p:nvPr>
        </p:nvPicPr>
        <p:blipFill>
          <a:blip r:embed="rId3">
            <a:extLst>
              <a:ext uri="{28A0092B-C50C-407E-A947-70E740481C1C}">
                <a14:useLocalDpi xmlns:a14="http://schemas.microsoft.com/office/drawing/2010/main" val="0"/>
              </a:ext>
            </a:extLst>
          </a:blip>
          <a:srcRect t="24602" b="24602"/>
          <a:stretch>
            <a:fillRect/>
          </a:stretch>
        </p:blipFill>
        <p:spPr>
          <a:xfrm>
            <a:off x="457200" y="552450"/>
            <a:ext cx="8229600" cy="5573713"/>
          </a:xfrm>
        </p:spPr>
      </p:pic>
    </p:spTree>
    <p:extLst>
      <p:ext uri="{BB962C8B-B14F-4D97-AF65-F5344CB8AC3E}">
        <p14:creationId xmlns:p14="http://schemas.microsoft.com/office/powerpoint/2010/main" val="1402576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gry-woman-portrait.jpg"/>
          <p:cNvPicPr>
            <a:picLocks noGrp="1" noChangeAspect="1"/>
          </p:cNvPicPr>
          <p:nvPr>
            <p:ph idx="1"/>
          </p:nvPr>
        </p:nvPicPr>
        <p:blipFill>
          <a:blip r:embed="rId3">
            <a:extLst>
              <a:ext uri="{28A0092B-C50C-407E-A947-70E740481C1C}">
                <a14:useLocalDpi xmlns:a14="http://schemas.microsoft.com/office/drawing/2010/main" val="0"/>
              </a:ext>
            </a:extLst>
          </a:blip>
          <a:srcRect l="-61326" r="-61326"/>
          <a:stretch>
            <a:fillRect/>
          </a:stretch>
        </p:blipFill>
        <p:spPr>
          <a:xfrm>
            <a:off x="457200" y="582613"/>
            <a:ext cx="8229600" cy="5543550"/>
          </a:xfrm>
        </p:spPr>
      </p:pic>
    </p:spTree>
    <p:extLst>
      <p:ext uri="{BB962C8B-B14F-4D97-AF65-F5344CB8AC3E}">
        <p14:creationId xmlns:p14="http://schemas.microsoft.com/office/powerpoint/2010/main" val="2265380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1289</TotalTime>
  <Words>1791</Words>
  <Application>Microsoft Macintosh PowerPoint</Application>
  <PresentationFormat>On-screen Show (4:3)</PresentationFormat>
  <Paragraphs>182</Paragraphs>
  <Slides>37</Slides>
  <Notes>33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Non-violent Action: A Force for Change</vt:lpstr>
      <vt:lpstr>PowerPoint Presentation</vt:lpstr>
      <vt:lpstr>PowerPoint Presentation</vt:lpstr>
      <vt:lpstr>Personal Power </vt:lpstr>
      <vt:lpstr>What are the people in the following photos feeling? How do you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Feelings Continuum </vt:lpstr>
      <vt:lpstr>PowerPoint Presentation</vt:lpstr>
      <vt:lpstr>Blank fictional person</vt:lpstr>
      <vt:lpstr>Example fictional person with feelings drawn on</vt:lpstr>
      <vt:lpstr>Early Warning Signs (EWS)</vt:lpstr>
      <vt:lpstr>The Feelings Wheel</vt:lpstr>
      <vt:lpstr>The Safety Continuum</vt:lpstr>
      <vt:lpstr>Safe Place Activity</vt:lpstr>
      <vt:lpstr>Fun to Feel Scared (FTFS)</vt:lpstr>
      <vt:lpstr>Risking on Purpose (ROP)</vt:lpstr>
      <vt:lpstr>Things that help us to feel safe or safe enough to risk on purpose</vt:lpstr>
      <vt:lpstr>The Safety Continuum</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user</dc:creator>
  <cp:lastModifiedBy>Helen Griffin</cp:lastModifiedBy>
  <cp:revision>152</cp:revision>
  <cp:lastPrinted>2019-03-04T15:01:28Z</cp:lastPrinted>
  <dcterms:created xsi:type="dcterms:W3CDTF">2016-04-27T09:46:12Z</dcterms:created>
  <dcterms:modified xsi:type="dcterms:W3CDTF">2021-09-14T09:17:08Z</dcterms:modified>
</cp:coreProperties>
</file>