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4qMDdRCpu9B1y60gk4DGHupx78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08"/>
    <p:restoredTop sz="69085"/>
  </p:normalViewPr>
  <p:slideViewPr>
    <p:cSldViewPr snapToGrid="0">
      <p:cViewPr varScale="1">
        <p:scale>
          <a:sx n="66" d="100"/>
          <a:sy n="66" d="100"/>
        </p:scale>
        <p:origin x="242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1" Type="http://customschemas.google.com/relationships/presentationmetadata" Target="metadata"/><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9331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www.flickr.com/photos/57066639@N00/344731388/"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piqsels.com/en/public-domain-photo-jqkkd"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hippopx.com/en/beard-guy-happy-man-mustache-person-portrait-21493"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www.flickr.com/photos/raminta_si/9632489556"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pixy.org/5784653/"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pixabay.com/photos/face-worried-look-gesture-man-1742057/"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s://commons.wikimedia.org/wiki/File:I_Feel_Happy_Too.jp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snappygoat.com/s/?q=bestof:face%20panic%20symbol%20sign%20fear%20scared%20emotion%20expression%20surprise%20mouth%20terrified%20facial#d4565311a994143fa9e2553545eaee9d925bd54e,1,245"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www.piqsels.com/en/public-domain-photo-fstit/download"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s://www.piqsels.com/en/public-domain-photo-fzcjr/download"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https://www.piqsels.com/en/public-domain-photo-jsktn"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s://pixahive.com/photo/shocked-indian-girl/"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s://commons.wikimedia.org/wiki/File:Shy_Boy_(Imagicity_100).jpg"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commons.wikimedia.org/wiki/File:Warsaw_Pillow_Fight_2010_(4487959761).jpg"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commons.wikimedia.org/wiki/File:Happy_group_of_children_playing_race.jpg"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s://www.flickr.com/photos/86624586@N00/1813455417"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flickr.com/photos/nodstrum/4150921522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commons.wikimedia.org/wiki/File:Worried_little_girl.jp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pixy.org/8148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1540246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https://www.flickr.com/photos/57066639@N00/344731388/</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38" name="Google Shape;13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654524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a:t>
            </a: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https://www.piqsels.com/en/public-domain-photo-jqkkd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44" name="Google Shape;14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18509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https://www.hippopx.com/en/beard-guy-happy-man-mustache-person-portrait-21493</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50" name="Google Shape;15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051682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a:t>
            </a: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https://www.flickr.com/photos/raminta_si/9632489556</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Raminta Simkute</a:t>
            </a:r>
            <a:endParaRPr/>
          </a:p>
          <a:p>
            <a:pPr marL="0" lvl="0" indent="0" algn="l" rtl="0">
              <a:spcBef>
                <a:spcPts val="0"/>
              </a:spcBef>
              <a:spcAft>
                <a:spcPts val="0"/>
              </a:spcAft>
              <a:buNone/>
            </a:pPr>
            <a:endParaRPr/>
          </a:p>
        </p:txBody>
      </p:sp>
      <p:sp>
        <p:nvSpPr>
          <p:cNvPr id="156" name="Google Shape;15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487933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https://pixy.org/5784653/</a:t>
            </a:r>
            <a:r>
              <a:rPr lang="en-US"/>
              <a:t> </a:t>
            </a:r>
            <a:endParaRPr/>
          </a:p>
        </p:txBody>
      </p:sp>
      <p:sp>
        <p:nvSpPr>
          <p:cNvPr id="162" name="Google Shape;16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602997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https://pixabay.com/photos/face-worried-look-gesture-man-1742057/</a:t>
            </a:r>
            <a:r>
              <a:rPr lang="en-US"/>
              <a:t> </a:t>
            </a:r>
            <a:endParaRPr/>
          </a:p>
        </p:txBody>
      </p:sp>
      <p:sp>
        <p:nvSpPr>
          <p:cNvPr id="168" name="Google Shape;16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389891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https://commons.wikimedia.org/wiki/File:I_Feel_Happy_Too.jpg</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Fairuz Othman, CC BY 3.0 &lt;https://creativecommons.org/licenses/by/3.0&gt;, via Wikimedia Commons</a:t>
            </a:r>
            <a:endParaRPr/>
          </a:p>
          <a:p>
            <a:pPr marL="0" lvl="0" indent="0" algn="l" rtl="0">
              <a:spcBef>
                <a:spcPts val="0"/>
              </a:spcBef>
              <a:spcAft>
                <a:spcPts val="0"/>
              </a:spcAft>
              <a:buNone/>
            </a:pPr>
            <a:endParaRPr/>
          </a:p>
        </p:txBody>
      </p:sp>
      <p:sp>
        <p:nvSpPr>
          <p:cNvPr id="174" name="Google Shape;17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723080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https://snappygoat.com/s/?q=bestof%3Aface%20panic%20symbol%20sign%20fear%20scared%20emotion%20expression%20surprise%20mouth%20terrified%20facial#d4565311a994143fa9e2553545eaee9d925bd54e,1,245</a:t>
            </a:r>
            <a:r>
              <a:rPr lang="en-US" sz="1200">
                <a:solidFill>
                  <a:schemeClr val="dk1"/>
                </a:solidFill>
                <a:latin typeface="Calibri"/>
                <a:ea typeface="Calibri"/>
                <a:cs typeface="Calibri"/>
                <a:sym typeface="Calibri"/>
              </a:rPr>
              <a:t>.</a:t>
            </a:r>
            <a:endParaRPr/>
          </a:p>
          <a:p>
            <a:pPr marL="0" lvl="0" indent="0" algn="l" rtl="0">
              <a:spcBef>
                <a:spcPts val="0"/>
              </a:spcBef>
              <a:spcAft>
                <a:spcPts val="0"/>
              </a:spcAft>
              <a:buNone/>
            </a:pPr>
            <a:endParaRPr/>
          </a:p>
        </p:txBody>
      </p:sp>
      <p:sp>
        <p:nvSpPr>
          <p:cNvPr id="180" name="Google Shape;18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004160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https://www.piqsels.com/en/public-domain-photo-fstit/download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86" name="Google Shape;18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995563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https://www.piqsels.com/en/public-domain-photo-fzcjr/download</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92" name="Google Shape;19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996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Hand out or project Personal Power quote: </a:t>
            </a:r>
            <a:r>
              <a:rPr lang="en-US" sz="1200" dirty="0" smtClean="0">
                <a:solidFill>
                  <a:schemeClr val="dk1"/>
                </a:solidFill>
                <a:latin typeface="Calibri"/>
                <a:ea typeface="Calibri"/>
                <a:cs typeface="Calibri"/>
                <a:sym typeface="Calibri"/>
              </a:rPr>
              <a:t>‘Personal </a:t>
            </a:r>
            <a:r>
              <a:rPr lang="en-US" sz="1200" dirty="0">
                <a:solidFill>
                  <a:schemeClr val="dk1"/>
                </a:solidFill>
                <a:latin typeface="Calibri"/>
                <a:ea typeface="Calibri"/>
                <a:cs typeface="Calibri"/>
                <a:sym typeface="Calibri"/>
              </a:rPr>
              <a:t>power is the ability to take </a:t>
            </a:r>
            <a:r>
              <a:rPr lang="en-US" sz="1200" dirty="0" smtClean="0">
                <a:solidFill>
                  <a:schemeClr val="dk1"/>
                </a:solidFill>
                <a:latin typeface="Calibri"/>
                <a:ea typeface="Calibri"/>
                <a:cs typeface="Calibri"/>
                <a:sym typeface="Calibri"/>
              </a:rPr>
              <a:t>action’ </a:t>
            </a:r>
            <a:r>
              <a:rPr lang="en-US" sz="1200" dirty="0">
                <a:solidFill>
                  <a:schemeClr val="dk1"/>
                </a:solidFill>
                <a:latin typeface="Calibri"/>
                <a:ea typeface="Calibri"/>
                <a:cs typeface="Calibri"/>
                <a:sym typeface="Calibri"/>
              </a:rPr>
              <a:t>by Tony Robbins for the learners to discuss in pair/table groups/as a class (depending on their age and capability) asking them to consider what they think </a:t>
            </a:r>
            <a:r>
              <a:rPr lang="en-US" sz="1200" dirty="0" smtClean="0">
                <a:solidFill>
                  <a:schemeClr val="dk1"/>
                </a:solidFill>
                <a:latin typeface="Calibri"/>
                <a:ea typeface="Calibri"/>
                <a:cs typeface="Calibri"/>
                <a:sym typeface="Calibri"/>
              </a:rPr>
              <a:t>‘personal’ </a:t>
            </a:r>
            <a:r>
              <a:rPr lang="en-US" sz="1200" dirty="0">
                <a:solidFill>
                  <a:schemeClr val="dk1"/>
                </a:solidFill>
                <a:latin typeface="Calibri"/>
                <a:ea typeface="Calibri"/>
                <a:cs typeface="Calibri"/>
                <a:sym typeface="Calibri"/>
              </a:rPr>
              <a:t>and </a:t>
            </a:r>
            <a:r>
              <a:rPr lang="en-US" sz="1200" dirty="0" smtClean="0">
                <a:solidFill>
                  <a:schemeClr val="dk1"/>
                </a:solidFill>
                <a:latin typeface="Calibri"/>
                <a:ea typeface="Calibri"/>
                <a:cs typeface="Calibri"/>
                <a:sym typeface="Calibri"/>
              </a:rPr>
              <a:t>‘power,’ </a:t>
            </a:r>
            <a:r>
              <a:rPr lang="en-US" sz="1200" dirty="0">
                <a:solidFill>
                  <a:schemeClr val="dk1"/>
                </a:solidFill>
                <a:latin typeface="Calibri"/>
                <a:ea typeface="Calibri"/>
                <a:cs typeface="Calibri"/>
                <a:sym typeface="Calibri"/>
              </a:rPr>
              <a:t>mean. </a:t>
            </a:r>
            <a:endParaRPr dirty="0"/>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154271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https://www.piqsels.com/en/public-domain-photo-jsktn</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98" name="Google Shape;19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037941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https://pixahive.com/photo/shocked-indian-girl/</a:t>
            </a:r>
            <a:r>
              <a:rPr lang="en-US"/>
              <a:t> </a:t>
            </a:r>
            <a:endParaRPr/>
          </a:p>
        </p:txBody>
      </p:sp>
      <p:sp>
        <p:nvSpPr>
          <p:cNvPr id="204" name="Google Shape;20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677294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https://commons.wikimedia.org/wiki/File:Shy_Boy_(Imagicity_100).jpg</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Graham Crumb/Imagicity.com, CC BY-SA 3.0 &lt;https://creativecommons.org/licenses/by-sa/3.0&gt;, via Wikimedia Commons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210" name="Google Shape;21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617853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https://commons.wikimedia.org/wiki/File:Warsaw_Pillow_Fight_2010_(4487959761).jpg</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Kuba Bożanowski from Warsaw, Poland, CC BY 2.0 &lt;https://creativecommons.org/licenses/by/2.0&gt;, via Wikimedia Commons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216" name="Google Shape;21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969706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https://commons.wikimedia.org/wiki/File:Happy_group_of_children_playing_race.jpg</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Jackson Elizabeth, U.S. Fish and Wildlife Service, Public domain, via Wikimedia Commons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22" name="Google Shape;22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13938361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3240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Ask learners what feelings would they put where on this spectrum? and if so, what do they think?  </a:t>
            </a:r>
            <a:endParaRPr sz="1200">
              <a:solidFill>
                <a:schemeClr val="dk1"/>
              </a:solidFill>
              <a:latin typeface="Calibri"/>
              <a:ea typeface="Calibri"/>
              <a:cs typeface="Calibri"/>
              <a:sym typeface="Calibri"/>
            </a:endParaRPr>
          </a:p>
        </p:txBody>
      </p:sp>
      <p:sp>
        <p:nvSpPr>
          <p:cNvPr id="233" name="Google Shape;23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8987419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9765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Image: © Lucy Holbrook</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Have learners draw on the image of blank person RS75 (not write the words) all the</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different ways they can think of that their bodies give them messages about what they are feeling. </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NB This can be done as individual, paired, small group or whole class activity.   </a:t>
            </a:r>
            <a:endParaRPr dirty="0"/>
          </a:p>
          <a:p>
            <a:pPr marL="0" lvl="0" indent="0" algn="l" rtl="0">
              <a:spcBef>
                <a:spcPts val="0"/>
              </a:spcBef>
              <a:spcAft>
                <a:spcPts val="0"/>
              </a:spcAft>
              <a:buNone/>
            </a:pPr>
            <a:endParaRPr dirty="0"/>
          </a:p>
        </p:txBody>
      </p:sp>
      <p:sp>
        <p:nvSpPr>
          <p:cNvPr id="269" name="Google Shape;26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441941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Image: © Lucy Holbrook</a:t>
            </a:r>
            <a:endParaRPr dirty="0"/>
          </a:p>
        </p:txBody>
      </p:sp>
      <p:sp>
        <p:nvSpPr>
          <p:cNvPr id="276" name="Google Shape;276;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352254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308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Sum up by explaining that all these sensations that we get in our body are called our </a:t>
            </a:r>
            <a:r>
              <a:rPr lang="en-US" sz="1200" b="1" dirty="0">
                <a:solidFill>
                  <a:schemeClr val="dk1"/>
                </a:solidFill>
                <a:latin typeface="Calibri"/>
                <a:ea typeface="Calibri"/>
                <a:cs typeface="Calibri"/>
                <a:sym typeface="Calibri"/>
              </a:rPr>
              <a:t>EARLY WARNING SIGNS</a:t>
            </a:r>
            <a:r>
              <a:rPr lang="en-US" sz="1200" dirty="0">
                <a:solidFill>
                  <a:schemeClr val="dk1"/>
                </a:solidFill>
                <a:latin typeface="Calibri"/>
                <a:ea typeface="Calibri"/>
                <a:cs typeface="Calibri"/>
                <a:sym typeface="Calibri"/>
              </a:rPr>
              <a:t> (EWS).  Explain that feelings are just feelings - they are what make us human and ALL feelings are normal although we find some comfortable and some uncomfortable to feel.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Feelings are simply helpful messages from our body about what’s going on inside us, so it’s a useful thing to pay attention and notice what we are feeling and learn the names for all the different feelings we have. (May be helpful to show image of the Feelings Wheel – next slide-  here to illustrate how many different feelings we can have).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Also stress that we feel what we feel – no one makes us feel anything as our feelings belong to us – and we can choose how to respond to our feelings.</a:t>
            </a:r>
            <a:endParaRPr sz="1200" dirty="0">
              <a:solidFill>
                <a:schemeClr val="dk1"/>
              </a:solidFill>
              <a:latin typeface="Calibri"/>
              <a:ea typeface="Calibri"/>
              <a:cs typeface="Calibri"/>
              <a:sym typeface="Calibri"/>
            </a:endParaRPr>
          </a:p>
        </p:txBody>
      </p:sp>
      <p:sp>
        <p:nvSpPr>
          <p:cNvPr id="283" name="Google Shape;28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8710889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Image: Feeling Wheel, CC BY-SA 4.0 &lt;https://</a:t>
            </a:r>
            <a:r>
              <a:rPr lang="en-US" dirty="0" err="1"/>
              <a:t>creativecommons.org</a:t>
            </a:r>
            <a:r>
              <a:rPr lang="en-US" dirty="0"/>
              <a:t>/licenses/by-</a:t>
            </a:r>
            <a:r>
              <a:rPr lang="en-US" dirty="0" err="1"/>
              <a:t>sa</a:t>
            </a:r>
            <a:r>
              <a:rPr lang="en-US" dirty="0"/>
              <a:t>/4.0&gt;, via Wikimedia Commons</a:t>
            </a:r>
            <a:endParaRPr dirty="0"/>
          </a:p>
        </p:txBody>
      </p:sp>
      <p:sp>
        <p:nvSpPr>
          <p:cNvPr id="290" name="Google Shape;29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1788687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From the Protective Behaviours Process ©Lucy Holbrook March 2018 and Inner Learning First</a:t>
            </a:r>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Introduce the idea of the safety continuum by explaining that everything we do, we feel more or less safe about it and we can think about this by using the image of a continuum of safety with </a:t>
            </a:r>
            <a:r>
              <a:rPr lang="en-US" sz="1200" b="1">
                <a:solidFill>
                  <a:schemeClr val="dk1"/>
                </a:solidFill>
                <a:latin typeface="Calibri"/>
                <a:ea typeface="Calibri"/>
                <a:cs typeface="Calibri"/>
                <a:sym typeface="Calibri"/>
              </a:rPr>
              <a:t>Feeling Safe</a:t>
            </a:r>
            <a:r>
              <a:rPr lang="en-US" sz="1200">
                <a:solidFill>
                  <a:schemeClr val="dk1"/>
                </a:solidFill>
                <a:latin typeface="Calibri"/>
                <a:ea typeface="Calibri"/>
                <a:cs typeface="Calibri"/>
                <a:sym typeface="Calibri"/>
              </a:rPr>
              <a:t> at one end and </a:t>
            </a:r>
            <a:r>
              <a:rPr lang="en-US" sz="1200" b="1">
                <a:solidFill>
                  <a:schemeClr val="dk1"/>
                </a:solidFill>
                <a:latin typeface="Calibri"/>
                <a:ea typeface="Calibri"/>
                <a:cs typeface="Calibri"/>
                <a:sym typeface="Calibri"/>
              </a:rPr>
              <a:t>Feeing Unsafe</a:t>
            </a:r>
            <a:r>
              <a:rPr lang="en-US" sz="1200">
                <a:solidFill>
                  <a:schemeClr val="dk1"/>
                </a:solidFill>
                <a:latin typeface="Calibri"/>
                <a:ea typeface="Calibri"/>
                <a:cs typeface="Calibri"/>
                <a:sym typeface="Calibri"/>
              </a:rPr>
              <a:t> at the other end.   Also share that when we feel safe we can be at our best – we can think clearly, we can learn and we can use our personal power more effectively. Having CHOICE, CONTROL &amp; KNOWING HOW LONG SOMETHING WILL LAST helps us avoid Feeling Unsafe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NB ensure that you make it clear that you are talking about FEELING safe, not being safe.  Feeling safe is our internal reality that we can control or learn to control; being safe is about our environment which we may not always be able to control.</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97" name="Google Shape;29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19951251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Visualisation (RS77) that invites learners to imagine their own special safe place – to give them a personal reference point for what they feel like inside when they feel safe.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Summarise learning to this point: (can use RS73 Feelings Fact sheet for reference here).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 know what feeling safe feels like and feeling unsafe is when we have lots of EWS going on in our body.</a:t>
            </a:r>
            <a:r>
              <a:rPr lang="en-US"/>
              <a:t> </a:t>
            </a:r>
            <a:endParaRPr/>
          </a:p>
        </p:txBody>
      </p:sp>
      <p:sp>
        <p:nvSpPr>
          <p:cNvPr id="309" name="Google Shape;30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1258933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Ask the learners if they think it is good to feel totally safe all of the time?  Does it help us learn or try new things?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What do we do when we want to learn something new – if new not done it before so unfamiliar, unsure how to do it, we need some way of dealing with all the feelings we might be feeling. </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Return to your image of Safety Continuum and introduce idea of Fun to Feel Scared activities (FTFS).  Ask learners for some examples?  E.g. rollercoaster, scary movie, holding a snake, etc.  Anything where it is fun to feel a little bit scared, </a:t>
            </a:r>
            <a:r>
              <a:rPr lang="mr-IN" sz="1200" dirty="0" smtClean="0">
                <a:solidFill>
                  <a:schemeClr val="dk1"/>
                </a:solidFill>
                <a:latin typeface="Calibri"/>
                <a:ea typeface="Calibri"/>
                <a:cs typeface="Calibri"/>
                <a:sym typeface="Calibri"/>
              </a:rPr>
              <a:t>'</a:t>
            </a:r>
            <a:r>
              <a:rPr lang="en-US" sz="1200" dirty="0" smtClean="0">
                <a:solidFill>
                  <a:schemeClr val="dk1"/>
                </a:solidFill>
                <a:latin typeface="Calibri"/>
                <a:ea typeface="Calibri"/>
                <a:cs typeface="Calibri"/>
                <a:sym typeface="Calibri"/>
              </a:rPr>
              <a:t>butterflies</a:t>
            </a:r>
            <a:r>
              <a:rPr lang="mr-IN" sz="1200" dirty="0" smtClean="0">
                <a:solidFill>
                  <a:schemeClr val="dk1"/>
                </a:solidFill>
                <a:latin typeface="Calibri"/>
                <a:ea typeface="Calibri"/>
                <a:cs typeface="Calibri"/>
                <a:sym typeface="Calibri"/>
              </a:rPr>
              <a:t>'</a:t>
            </a:r>
            <a:r>
              <a:rPr lang="en-US" sz="1200" dirty="0" smtClean="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type excitement.</a:t>
            </a:r>
            <a:endParaRPr dirty="0"/>
          </a:p>
          <a:p>
            <a:pPr marL="0" lvl="0" indent="0" algn="l" rtl="0">
              <a:spcBef>
                <a:spcPts val="0"/>
              </a:spcBef>
              <a:spcAft>
                <a:spcPts val="0"/>
              </a:spcAft>
              <a:buNone/>
            </a:pPr>
            <a:r>
              <a:rPr lang="en-US" sz="1200" i="1"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16" name="Google Shape;31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18860408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Then introduce idea of Risking on Purpose (ROP) activities.  Ask learners for some examples? E.g. going to dentist, entering a competition, going to Outdoor Ed centre.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Ask what might be the difference between FTFS and ROP activities?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Can link to case studies here.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(It links to the amount of and intensity of our EWS; ROP is as the words suggest – there is a purpose to our risking, we want the outcome, even if we have to stretch our comfort zone to achieve it.)</a:t>
            </a:r>
            <a:endParaRPr/>
          </a:p>
          <a:p>
            <a:pPr marL="0" lvl="0" indent="0" algn="l" rtl="0">
              <a:spcBef>
                <a:spcPts val="0"/>
              </a:spcBef>
              <a:spcAft>
                <a:spcPts val="0"/>
              </a:spcAft>
              <a:buNone/>
            </a:pPr>
            <a:endParaRPr/>
          </a:p>
        </p:txBody>
      </p:sp>
      <p:sp>
        <p:nvSpPr>
          <p:cNvPr id="323" name="Google Shape;32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1830574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There are 3 things that typically help us feel safe or safe enough to risk on purpose – </a:t>
            </a:r>
            <a:r>
              <a:rPr lang="en-US" sz="1200" b="1">
                <a:solidFill>
                  <a:schemeClr val="dk1"/>
                </a:solidFill>
                <a:latin typeface="Calibri"/>
                <a:ea typeface="Calibri"/>
                <a:cs typeface="Calibri"/>
                <a:sym typeface="Calibri"/>
              </a:rPr>
              <a:t>Choice, Control and Time Limit</a:t>
            </a:r>
            <a:r>
              <a:rPr lang="en-US" sz="1200">
                <a:solidFill>
                  <a:schemeClr val="dk1"/>
                </a:solidFill>
                <a:latin typeface="Calibri"/>
                <a:ea typeface="Calibri"/>
                <a:cs typeface="Calibri"/>
                <a:sym typeface="Calibri"/>
              </a:rPr>
              <a:t> (knowing how long something will last – think rollercoaster ride).</a:t>
            </a:r>
            <a:endParaRPr sz="1200">
              <a:solidFill>
                <a:schemeClr val="dk1"/>
              </a:solidFill>
              <a:latin typeface="Calibri"/>
              <a:ea typeface="Calibri"/>
              <a:cs typeface="Calibri"/>
              <a:sym typeface="Calibri"/>
            </a:endParaRPr>
          </a:p>
        </p:txBody>
      </p:sp>
      <p:sp>
        <p:nvSpPr>
          <p:cNvPr id="330" name="Google Shape;33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1621550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5201424719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2520142471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From the Protective Behaviours Process ©Lucy Holbrook March 2018 and Inner Learning First</a:t>
            </a:r>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Introduce the idea of the safety continuum by explaining that everything we do, we feel more or less safe about it and we can think about this by using the image of a continuum of safety with </a:t>
            </a:r>
            <a:r>
              <a:rPr lang="en-US" sz="1200" b="1">
                <a:solidFill>
                  <a:schemeClr val="dk1"/>
                </a:solidFill>
                <a:latin typeface="Calibri"/>
                <a:ea typeface="Calibri"/>
                <a:cs typeface="Calibri"/>
                <a:sym typeface="Calibri"/>
              </a:rPr>
              <a:t>Feeling Safe</a:t>
            </a:r>
            <a:r>
              <a:rPr lang="en-US" sz="1200">
                <a:solidFill>
                  <a:schemeClr val="dk1"/>
                </a:solidFill>
                <a:latin typeface="Calibri"/>
                <a:ea typeface="Calibri"/>
                <a:cs typeface="Calibri"/>
                <a:sym typeface="Calibri"/>
              </a:rPr>
              <a:t> at one end and </a:t>
            </a:r>
            <a:r>
              <a:rPr lang="en-US" sz="1200" b="1">
                <a:solidFill>
                  <a:schemeClr val="dk1"/>
                </a:solidFill>
                <a:latin typeface="Calibri"/>
                <a:ea typeface="Calibri"/>
                <a:cs typeface="Calibri"/>
                <a:sym typeface="Calibri"/>
              </a:rPr>
              <a:t>Feeing Unsafe</a:t>
            </a:r>
            <a:r>
              <a:rPr lang="en-US" sz="1200">
                <a:solidFill>
                  <a:schemeClr val="dk1"/>
                </a:solidFill>
                <a:latin typeface="Calibri"/>
                <a:ea typeface="Calibri"/>
                <a:cs typeface="Calibri"/>
                <a:sym typeface="Calibri"/>
              </a:rPr>
              <a:t> at the other end.   Also share that when we feel safe we can be at our best – we can think clearly, we can learn and we can use our personal power more effectively. Having CHOICE, CONTROL &amp; KNOWING HOW LONG SOMETHING WILL LAST helps us avoid Feeling Unsafe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NB ensure that you make it clear that you are talking about FEELING safe, not being safe.  Feeling safe is our internal reality that we can control or learn to control; being safe is about our environment which we may not always be able to control.</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37" name="Google Shape;337;g2520142471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1825890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8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Image: </a:t>
            </a:r>
            <a:r>
              <a:rPr lang="en-US"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https://www.flickr.com/photos/86624586@N00/1813455417</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Kevin Walsh</a:t>
            </a:r>
            <a:endParaRPr dirty="0"/>
          </a:p>
          <a:p>
            <a:pPr marL="0" lvl="0" indent="0" algn="l" rtl="0">
              <a:spcBef>
                <a:spcPts val="0"/>
              </a:spcBef>
              <a:spcAft>
                <a:spcPts val="0"/>
              </a:spcAft>
              <a:buNone/>
            </a:pPr>
            <a:endParaRPr dirty="0"/>
          </a:p>
        </p:txBody>
      </p:sp>
      <p:sp>
        <p:nvSpPr>
          <p:cNvPr id="107" name="Google Shape;10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690899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a:t>
            </a: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https://www.flickr.com/photos/nodstrum/41509215220/</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14" name="Google Shape;11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9707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a:t>
            </a: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https://commons.wikimedia.org/wiki/File:Worried_little_girl.jpg</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Ignas Kukenys from Vilnius, Lithuania, CC BY 2.0 &lt;https://creativecommons.org/licenses/by/2.0&gt;, via Wikimedia Commons</a:t>
            </a:r>
            <a:endParaRPr/>
          </a:p>
          <a:p>
            <a:pPr marL="0" lvl="0" indent="0" algn="l" rtl="0">
              <a:spcBef>
                <a:spcPts val="0"/>
              </a:spcBef>
              <a:spcAft>
                <a:spcPts val="0"/>
              </a:spcAft>
              <a:buNone/>
            </a:pPr>
            <a:endParaRPr/>
          </a:p>
        </p:txBody>
      </p:sp>
      <p:sp>
        <p:nvSpPr>
          <p:cNvPr id="120" name="Google Shape;12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671231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Image: royalty free</a:t>
            </a:r>
            <a:endParaRPr/>
          </a:p>
        </p:txBody>
      </p:sp>
      <p:sp>
        <p:nvSpPr>
          <p:cNvPr id="126" name="Google Shape;12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5316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marR="0" lvl="0" indent="0" algn="l" rtl="0">
              <a:lnSpc>
                <a:spcPct val="100000"/>
              </a:lnSpc>
              <a:spcBef>
                <a:spcPts val="0"/>
              </a:spcBef>
              <a:spcAft>
                <a:spcPts val="0"/>
              </a:spcAft>
              <a:buClr>
                <a:schemeClr val="dk1"/>
              </a:buClr>
              <a:buSzPts val="1200"/>
              <a:buFont typeface="Calibri"/>
              <a:buNone/>
            </a:pPr>
            <a:r>
              <a:rPr lang="en-U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https://pixy.org/81485/</a:t>
            </a:r>
            <a:r>
              <a:rPr lang="en-US" sz="1200">
                <a:solidFill>
                  <a:schemeClr val="dk1"/>
                </a:solidFill>
                <a:latin typeface="Calibri"/>
                <a:ea typeface="Calibri"/>
                <a:cs typeface="Calibri"/>
                <a:sym typeface="Calibri"/>
              </a:rPr>
              <a:t> Free download</a:t>
            </a:r>
            <a:endParaRPr/>
          </a:p>
          <a:p>
            <a:pPr marL="0" lvl="0" indent="0" algn="l" rtl="0">
              <a:spcBef>
                <a:spcPts val="0"/>
              </a:spcBef>
              <a:spcAft>
                <a:spcPts val="0"/>
              </a:spcAft>
              <a:buNone/>
            </a:pPr>
            <a:endParaRPr/>
          </a:p>
        </p:txBody>
      </p:sp>
      <p:sp>
        <p:nvSpPr>
          <p:cNvPr id="132" name="Google Shape;13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937335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3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6" name="Google Shape;16;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17" name="Google Shape;17;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18" name="Google Shape;18;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48"/>
          <p:cNvSpPr txBox="1">
            <a:spLocks noGrp="1"/>
          </p:cNvSpPr>
          <p:nvPr>
            <p:ph type="title"/>
          </p:nvPr>
        </p:nvSpPr>
        <p:spPr>
          <a:xfrm>
            <a:off x="457200" y="582134"/>
            <a:ext cx="8229600" cy="83550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71" name="Google Shape;71;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72" name="Google Shape;72;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4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77" name="Google Shape;7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78" name="Google Shape;7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40"/>
          <p:cNvSpPr txBox="1">
            <a:spLocks noGrp="1"/>
          </p:cNvSpPr>
          <p:nvPr>
            <p:ph type="title"/>
          </p:nvPr>
        </p:nvSpPr>
        <p:spPr>
          <a:xfrm>
            <a:off x="457200" y="582134"/>
            <a:ext cx="8229600" cy="83550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4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Arial"/>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5" name="Google Shape;2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26" name="Google Shape;2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27" name="Google Shape;2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42"/>
          <p:cNvSpPr txBox="1">
            <a:spLocks noGrp="1"/>
          </p:cNvSpPr>
          <p:nvPr>
            <p:ph type="title"/>
          </p:nvPr>
        </p:nvSpPr>
        <p:spPr>
          <a:xfrm>
            <a:off x="457200" y="582134"/>
            <a:ext cx="8229600" cy="83550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4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33" name="Google Shape;3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34" name="Google Shape;3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43"/>
          <p:cNvSpPr txBox="1">
            <a:spLocks noGrp="1"/>
          </p:cNvSpPr>
          <p:nvPr>
            <p:ph type="title"/>
          </p:nvPr>
        </p:nvSpPr>
        <p:spPr>
          <a:xfrm>
            <a:off x="457200" y="582134"/>
            <a:ext cx="8229600" cy="83550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8" name="Google Shape;38;p4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 name="Google Shape;39;p4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4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42" name="Google Shape;42;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43" name="Google Shape;43;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44"/>
          <p:cNvSpPr txBox="1">
            <a:spLocks noGrp="1"/>
          </p:cNvSpPr>
          <p:nvPr>
            <p:ph type="title"/>
          </p:nvPr>
        </p:nvSpPr>
        <p:spPr>
          <a:xfrm>
            <a:off x="457200" y="582134"/>
            <a:ext cx="8229600" cy="83550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47" name="Google Shape;47;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48" name="Google Shape;48;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51" name="Google Shape;51;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52" name="Google Shape;52;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6" name="Google Shape;56;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58" name="Google Shape;58;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59" name="Google Shape;59;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7"/>
          <p:cNvSpPr>
            <a:spLocks noGrp="1"/>
          </p:cNvSpPr>
          <p:nvPr>
            <p:ph type="pic" idx="2"/>
          </p:nvPr>
        </p:nvSpPr>
        <p:spPr>
          <a:xfrm>
            <a:off x="1792288" y="612775"/>
            <a:ext cx="5486400" cy="4114800"/>
          </a:xfrm>
          <a:prstGeom prst="rect">
            <a:avLst/>
          </a:prstGeom>
          <a:noFill/>
          <a:ln>
            <a:noFill/>
          </a:ln>
        </p:spPr>
      </p:sp>
      <p:sp>
        <p:nvSpPr>
          <p:cNvPr id="63" name="Google Shape;63;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65" name="Google Shape;65;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2pPr>
            <a:lvl3pPr marR="0" lvl="2"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3pPr>
            <a:lvl4pPr marR="0" lvl="3"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4pPr>
            <a:lvl5pPr marR="0" lvl="4"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5pPr>
            <a:lvl6pPr marR="0" lvl="5"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6pPr>
            <a:lvl7pPr marR="0" lvl="6"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7pPr>
            <a:lvl8pPr marR="0" lvl="7"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8pPr>
            <a:lvl9pPr marR="0" lvl="8" algn="l" rtl="0">
              <a:spcBef>
                <a:spcPts val="0"/>
              </a:spcBef>
              <a:spcAft>
                <a:spcPts val="0"/>
              </a:spcAft>
              <a:buSzPts val="1400"/>
              <a:buNone/>
              <a:defRPr sz="1800" b="0" i="0" u="none" strike="noStrike" cap="none">
                <a:solidFill>
                  <a:schemeClr val="dk1"/>
                </a:solidFill>
                <a:latin typeface="Libre Franklin Medium"/>
                <a:ea typeface="Libre Franklin Medium"/>
                <a:cs typeface="Libre Franklin Medium"/>
                <a:sym typeface="Libre Franklin Medium"/>
              </a:defRPr>
            </a:lvl9pPr>
          </a:lstStyle>
          <a:p>
            <a:endParaRPr/>
          </a:p>
        </p:txBody>
      </p:sp>
      <p:sp>
        <p:nvSpPr>
          <p:cNvPr id="66" name="Google Shape;66;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AE5F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457200" y="582134"/>
            <a:ext cx="8229600" cy="835504"/>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Medium"/>
                <a:ea typeface="Libre Franklin Medium"/>
                <a:cs typeface="Libre Franklin Medium"/>
                <a:sym typeface="Libre Franklin Medium"/>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Medium"/>
                <a:ea typeface="Libre Franklin Medium"/>
                <a:cs typeface="Libre Franklin Medium"/>
                <a:sym typeface="Libre Franklin Medium"/>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Medium"/>
                <a:ea typeface="Libre Franklin Medium"/>
                <a:cs typeface="Libre Franklin Medium"/>
                <a:sym typeface="Libre Franklin Medium"/>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Libre Franklin Medium"/>
                <a:ea typeface="Libre Franklin Medium"/>
                <a:cs typeface="Libre Franklin Medium"/>
                <a:sym typeface="Libre Franklin Medium"/>
              </a:defRPr>
            </a:lvl9pPr>
          </a:lstStyle>
          <a:p>
            <a:endParaRPr/>
          </a:p>
        </p:txBody>
      </p:sp>
      <p:pic>
        <p:nvPicPr>
          <p:cNvPr id="12" name="Google Shape;12;p38" descr="lower case banner.psd"/>
          <p:cNvPicPr preferRelativeResize="0"/>
          <p:nvPr/>
        </p:nvPicPr>
        <p:blipFill rotWithShape="1">
          <a:blip r:embed="rId13">
            <a:alphaModFix/>
          </a:blip>
          <a:srcRect/>
          <a:stretch/>
        </p:blipFill>
        <p:spPr>
          <a:xfrm>
            <a:off x="0" y="6109042"/>
            <a:ext cx="9144000" cy="74895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544531"/>
            <a:ext cx="7772400" cy="1849348"/>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Libre Franklin Medium"/>
              <a:buNone/>
            </a:pPr>
            <a:r>
              <a:rPr lang="en-US" dirty="0">
                <a:latin typeface="Franklin Gothic Medium" charset="0"/>
                <a:ea typeface="Franklin Gothic Medium" charset="0"/>
                <a:cs typeface="Franklin Gothic Medium" charset="0"/>
                <a:sym typeface="Libre Franklin Medium"/>
              </a:rPr>
              <a:t>Non-violent Action: A Force for Change</a:t>
            </a:r>
            <a:endParaRPr dirty="0">
              <a:latin typeface="Franklin Gothic Medium" charset="0"/>
              <a:ea typeface="Franklin Gothic Medium" charset="0"/>
              <a:cs typeface="Franklin Gothic Medium" charset="0"/>
              <a:sym typeface="Libre Franklin Medium"/>
            </a:endParaRPr>
          </a:p>
        </p:txBody>
      </p:sp>
      <p:sp>
        <p:nvSpPr>
          <p:cNvPr id="85" name="Google Shape;85;p1"/>
          <p:cNvSpPr txBox="1">
            <a:spLocks noGrp="1"/>
          </p:cNvSpPr>
          <p:nvPr>
            <p:ph type="subTitle" idx="1"/>
          </p:nvPr>
        </p:nvSpPr>
        <p:spPr>
          <a:xfrm>
            <a:off x="1156200" y="3798775"/>
            <a:ext cx="68316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ct val="91304"/>
              <a:buNone/>
            </a:pPr>
            <a:r>
              <a:rPr lang="en-US" dirty="0">
                <a:latin typeface="Franklin Gothic Medium" charset="0"/>
                <a:ea typeface="Franklin Gothic Medium" charset="0"/>
                <a:cs typeface="Franklin Gothic Medium" charset="0"/>
                <a:sym typeface="Libre Franklin Medium"/>
              </a:rPr>
              <a:t>Power:  Lesson Plan 2</a:t>
            </a:r>
            <a:endParaRPr dirty="0">
              <a:latin typeface="Franklin Gothic Medium" charset="0"/>
              <a:ea typeface="Franklin Gothic Medium" charset="0"/>
              <a:cs typeface="Franklin Gothic Medium" charset="0"/>
            </a:endParaRPr>
          </a:p>
          <a:p>
            <a:pPr marL="0" lvl="0" indent="0" algn="ctr" rtl="0">
              <a:spcBef>
                <a:spcPts val="1020"/>
              </a:spcBef>
              <a:spcAft>
                <a:spcPts val="0"/>
              </a:spcAft>
              <a:buClr>
                <a:srgbClr val="888888"/>
              </a:buClr>
              <a:buSzPct val="91304"/>
              <a:buNone/>
            </a:pPr>
            <a:r>
              <a:rPr lang="en-US" dirty="0">
                <a:latin typeface="Franklin Gothic Medium" charset="0"/>
                <a:ea typeface="Franklin Gothic Medium" charset="0"/>
                <a:cs typeface="Franklin Gothic Medium" charset="0"/>
                <a:sym typeface="Libre Franklin Medium"/>
              </a:rPr>
              <a:t>Personal Power- Part 1</a:t>
            </a:r>
            <a:endParaRPr dirty="0">
              <a:latin typeface="Franklin Gothic Medium" charset="0"/>
              <a:ea typeface="Franklin Gothic Medium" charset="0"/>
              <a:cs typeface="Franklin Gothic Medium" charset="0"/>
              <a:sym typeface="Libre Franklin Medium"/>
            </a:endParaRPr>
          </a:p>
        </p:txBody>
      </p:sp>
      <p:pic>
        <p:nvPicPr>
          <p:cNvPr id="86" name="Google Shape;86;p1"/>
          <p:cNvPicPr preferRelativeResize="0"/>
          <p:nvPr/>
        </p:nvPicPr>
        <p:blipFill rotWithShape="1">
          <a:blip r:embed="rId3">
            <a:alphaModFix/>
          </a:blip>
          <a:srcRect/>
          <a:stretch/>
        </p:blipFill>
        <p:spPr>
          <a:xfrm>
            <a:off x="4936511" y="2436198"/>
            <a:ext cx="1003300" cy="1003300"/>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8254" y="1736553"/>
            <a:ext cx="1700347" cy="24025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0" descr="344731388_2c17c02956_o.jpg"/>
          <p:cNvPicPr preferRelativeResize="0">
            <a:picLocks noGrp="1"/>
          </p:cNvPicPr>
          <p:nvPr>
            <p:ph type="body" idx="1"/>
          </p:nvPr>
        </p:nvPicPr>
        <p:blipFill rotWithShape="1">
          <a:blip r:embed="rId3">
            <a:alphaModFix/>
          </a:blip>
          <a:srcRect l="-57130" r="-57131"/>
          <a:stretch/>
        </p:blipFill>
        <p:spPr>
          <a:xfrm>
            <a:off x="457200" y="239713"/>
            <a:ext cx="8229600" cy="5886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1" descr="piqsels.com-id-jqkkd.jpg"/>
          <p:cNvPicPr preferRelativeResize="0">
            <a:picLocks noGrp="1"/>
          </p:cNvPicPr>
          <p:nvPr>
            <p:ph type="body" idx="1"/>
          </p:nvPr>
        </p:nvPicPr>
        <p:blipFill rotWithShape="1">
          <a:blip r:embed="rId3">
            <a:alphaModFix/>
          </a:blip>
          <a:srcRect l="3393" r="3393"/>
          <a:stretch/>
        </p:blipFill>
        <p:spPr>
          <a:xfrm>
            <a:off x="457200" y="239713"/>
            <a:ext cx="8229600" cy="5886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12" descr="beard-guy-happy-man-3abffb2eba98bc9401141e3d4dbc91b1.jpeg"/>
          <p:cNvPicPr preferRelativeResize="0">
            <a:picLocks noGrp="1"/>
          </p:cNvPicPr>
          <p:nvPr>
            <p:ph type="body" idx="1"/>
          </p:nvPr>
        </p:nvPicPr>
        <p:blipFill rotWithShape="1">
          <a:blip r:embed="rId3">
            <a:alphaModFix/>
          </a:blip>
          <a:srcRect l="4334" r="4334"/>
          <a:stretch/>
        </p:blipFill>
        <p:spPr>
          <a:xfrm>
            <a:off x="457200" y="119063"/>
            <a:ext cx="8229600" cy="6007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3" descr="9632489556_9e2e32dc0c_o (1).jpg"/>
          <p:cNvPicPr preferRelativeResize="0">
            <a:picLocks noGrp="1"/>
          </p:cNvPicPr>
          <p:nvPr>
            <p:ph type="body" idx="1"/>
          </p:nvPr>
        </p:nvPicPr>
        <p:blipFill rotWithShape="1">
          <a:blip r:embed="rId3">
            <a:alphaModFix/>
          </a:blip>
          <a:srcRect t="2479" b="2478"/>
          <a:stretch/>
        </p:blipFill>
        <p:spPr>
          <a:xfrm>
            <a:off x="457200" y="193675"/>
            <a:ext cx="8229600" cy="59324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4" descr="Child-Sad.jpg"/>
          <p:cNvPicPr preferRelativeResize="0">
            <a:picLocks noGrp="1"/>
          </p:cNvPicPr>
          <p:nvPr>
            <p:ph type="body" idx="1"/>
          </p:nvPr>
        </p:nvPicPr>
        <p:blipFill rotWithShape="1">
          <a:blip r:embed="rId3">
            <a:alphaModFix/>
          </a:blip>
          <a:srcRect l="2683" r="2683"/>
          <a:stretch/>
        </p:blipFill>
        <p:spPr>
          <a:xfrm>
            <a:off x="457200" y="328613"/>
            <a:ext cx="8229600" cy="5797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5" descr="face-1742057_1920.jpg"/>
          <p:cNvPicPr preferRelativeResize="0">
            <a:picLocks noGrp="1"/>
          </p:cNvPicPr>
          <p:nvPr>
            <p:ph type="body" idx="1"/>
          </p:nvPr>
        </p:nvPicPr>
        <p:blipFill rotWithShape="1">
          <a:blip r:embed="rId3">
            <a:alphaModFix/>
          </a:blip>
          <a:srcRect l="3043" r="3042"/>
          <a:stretch/>
        </p:blipFill>
        <p:spPr>
          <a:xfrm>
            <a:off x="457200" y="284163"/>
            <a:ext cx="8229600" cy="5842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16" descr="I_Feel_Happy_Too.jpeg"/>
          <p:cNvPicPr preferRelativeResize="0">
            <a:picLocks noGrp="1"/>
          </p:cNvPicPr>
          <p:nvPr>
            <p:ph type="body" idx="1"/>
          </p:nvPr>
        </p:nvPicPr>
        <p:blipFill rotWithShape="1">
          <a:blip r:embed="rId3">
            <a:alphaModFix/>
          </a:blip>
          <a:srcRect l="3266" r="3266"/>
          <a:stretch/>
        </p:blipFill>
        <p:spPr>
          <a:xfrm>
            <a:off x="457200" y="328613"/>
            <a:ext cx="8229600" cy="5797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17" descr="man-face-schreck-scared-hand-70603.jpg"/>
          <p:cNvPicPr preferRelativeResize="0">
            <a:picLocks noGrp="1"/>
          </p:cNvPicPr>
          <p:nvPr>
            <p:ph type="body" idx="1"/>
          </p:nvPr>
        </p:nvPicPr>
        <p:blipFill rotWithShape="1">
          <a:blip r:embed="rId3">
            <a:alphaModFix/>
          </a:blip>
          <a:srcRect l="8866" r="8866"/>
          <a:stretch/>
        </p:blipFill>
        <p:spPr>
          <a:xfrm>
            <a:off x="457200" y="284163"/>
            <a:ext cx="8229600" cy="5842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8" descr="piqsels.com-id-fstit.jpg"/>
          <p:cNvPicPr preferRelativeResize="0">
            <a:picLocks noGrp="1"/>
          </p:cNvPicPr>
          <p:nvPr>
            <p:ph type="body" idx="1"/>
          </p:nvPr>
        </p:nvPicPr>
        <p:blipFill rotWithShape="1">
          <a:blip r:embed="rId3">
            <a:alphaModFix/>
          </a:blip>
          <a:srcRect l="3398" r="3397"/>
          <a:stretch/>
        </p:blipFill>
        <p:spPr>
          <a:xfrm>
            <a:off x="457200" y="239713"/>
            <a:ext cx="8229600" cy="58864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9" descr="piqsels.com-id-fzcjr.jpg"/>
          <p:cNvPicPr preferRelativeResize="0">
            <a:picLocks noGrp="1"/>
          </p:cNvPicPr>
          <p:nvPr>
            <p:ph type="body" idx="1"/>
          </p:nvPr>
        </p:nvPicPr>
        <p:blipFill rotWithShape="1">
          <a:blip r:embed="rId3">
            <a:alphaModFix/>
          </a:blip>
          <a:srcRect l="19552" r="19551"/>
          <a:stretch/>
        </p:blipFill>
        <p:spPr>
          <a:xfrm>
            <a:off x="457200" y="284163"/>
            <a:ext cx="8229600" cy="584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body" idx="1"/>
          </p:nvPr>
        </p:nvSpPr>
        <p:spPr>
          <a:xfrm>
            <a:off x="457200" y="1282890"/>
            <a:ext cx="8229600" cy="4843273"/>
          </a:xfrm>
          <a:prstGeom prst="rect">
            <a:avLst/>
          </a:prstGeom>
          <a:noFill/>
          <a:ln>
            <a:noFill/>
          </a:ln>
        </p:spPr>
        <p:txBody>
          <a:bodyPr spcFirstLastPara="1" wrap="square" lIns="91425" tIns="45700" rIns="91425" bIns="45700" anchor="t" anchorCtr="0">
            <a:normAutofit/>
          </a:bodyPr>
          <a:lstStyle/>
          <a:p>
            <a:pPr marL="0" lvl="0" indent="0" rtl="0">
              <a:spcBef>
                <a:spcPts val="0"/>
              </a:spcBef>
              <a:spcAft>
                <a:spcPts val="0"/>
              </a:spcAft>
              <a:buClr>
                <a:schemeClr val="dk1"/>
              </a:buClr>
              <a:buSzPts val="5400"/>
              <a:buNone/>
            </a:pPr>
            <a:r>
              <a:rPr lang="en-US" sz="5400" dirty="0" smtClean="0">
                <a:latin typeface="Franklin Gothic Medium" charset="0"/>
                <a:ea typeface="Franklin Gothic Medium" charset="0"/>
                <a:cs typeface="Franklin Gothic Medium" charset="0"/>
                <a:sym typeface="Libre Franklin Medium"/>
              </a:rPr>
              <a:t>‘</a:t>
            </a:r>
            <a:r>
              <a:rPr lang="en-US" sz="5400" dirty="0" smtClean="0">
                <a:latin typeface="Franklin Gothic Medium" charset="0"/>
                <a:ea typeface="Franklin Gothic Medium" charset="0"/>
                <a:cs typeface="Franklin Gothic Medium" charset="0"/>
                <a:sym typeface="Libre Franklin Medium"/>
              </a:rPr>
              <a:t>Personal </a:t>
            </a:r>
            <a:r>
              <a:rPr lang="en-US" sz="5400" dirty="0">
                <a:latin typeface="Franklin Gothic Medium" charset="0"/>
                <a:ea typeface="Franklin Gothic Medium" charset="0"/>
                <a:cs typeface="Franklin Gothic Medium" charset="0"/>
                <a:sym typeface="Libre Franklin Medium"/>
              </a:rPr>
              <a:t>power is the the ability to take </a:t>
            </a:r>
            <a:r>
              <a:rPr lang="en-US" sz="5400" dirty="0" smtClean="0">
                <a:latin typeface="Franklin Gothic Medium" charset="0"/>
                <a:ea typeface="Franklin Gothic Medium" charset="0"/>
                <a:cs typeface="Franklin Gothic Medium" charset="0"/>
                <a:sym typeface="Libre Franklin Medium"/>
              </a:rPr>
              <a:t>action’</a:t>
            </a:r>
            <a:endParaRPr dirty="0">
              <a:latin typeface="Franklin Gothic Medium" charset="0"/>
              <a:ea typeface="Franklin Gothic Medium" charset="0"/>
              <a:cs typeface="Franklin Gothic Medium" charset="0"/>
            </a:endParaRPr>
          </a:p>
          <a:p>
            <a:pPr marL="0" lvl="0" indent="0" algn="r" rtl="0">
              <a:spcBef>
                <a:spcPts val="640"/>
              </a:spcBef>
              <a:spcAft>
                <a:spcPts val="0"/>
              </a:spcAft>
              <a:buClr>
                <a:schemeClr val="dk1"/>
              </a:buClr>
              <a:buSzPts val="3200"/>
              <a:buNone/>
            </a:pPr>
            <a:r>
              <a:rPr lang="en-US" dirty="0">
                <a:latin typeface="Franklin Gothic Medium" charset="0"/>
                <a:ea typeface="Franklin Gothic Medium" charset="0"/>
                <a:cs typeface="Franklin Gothic Medium" charset="0"/>
                <a:sym typeface="Libre Franklin Medium"/>
              </a:rPr>
              <a:t>Tony Robbins</a:t>
            </a:r>
            <a:endParaRPr dirty="0">
              <a:latin typeface="Franklin Gothic Medium" charset="0"/>
              <a:ea typeface="Franklin Gothic Medium" charset="0"/>
              <a:cs typeface="Franklin Gothic Medium" charset="0"/>
              <a:sym typeface="Libre Franklin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0" descr="piqsels.com-id-jsktn.jpg"/>
          <p:cNvPicPr preferRelativeResize="0">
            <a:picLocks noGrp="1"/>
          </p:cNvPicPr>
          <p:nvPr>
            <p:ph type="body" idx="1"/>
          </p:nvPr>
        </p:nvPicPr>
        <p:blipFill rotWithShape="1">
          <a:blip r:embed="rId3">
            <a:alphaModFix/>
          </a:blip>
          <a:srcRect l="3171" r="3171"/>
          <a:stretch/>
        </p:blipFill>
        <p:spPr>
          <a:xfrm>
            <a:off x="457200" y="268288"/>
            <a:ext cx="8229600" cy="5857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1" descr="Shocked-indian-girl-24413-pixahive-1024x683.jpg"/>
          <p:cNvPicPr preferRelativeResize="0">
            <a:picLocks noGrp="1"/>
          </p:cNvPicPr>
          <p:nvPr>
            <p:ph type="body" idx="1"/>
          </p:nvPr>
        </p:nvPicPr>
        <p:blipFill rotWithShape="1">
          <a:blip r:embed="rId3">
            <a:alphaModFix/>
          </a:blip>
          <a:srcRect l="2413" r="2412"/>
          <a:stretch/>
        </p:blipFill>
        <p:spPr>
          <a:xfrm>
            <a:off x="457200" y="358775"/>
            <a:ext cx="8229600" cy="57673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2" descr="Shy_Boy_(Imagicity_100).jpeg"/>
          <p:cNvPicPr preferRelativeResize="0">
            <a:picLocks noGrp="1"/>
          </p:cNvPicPr>
          <p:nvPr>
            <p:ph type="body" idx="1"/>
          </p:nvPr>
        </p:nvPicPr>
        <p:blipFill rotWithShape="1">
          <a:blip r:embed="rId3">
            <a:alphaModFix/>
          </a:blip>
          <a:srcRect l="2879" r="2878"/>
          <a:stretch/>
        </p:blipFill>
        <p:spPr>
          <a:xfrm>
            <a:off x="457200" y="284163"/>
            <a:ext cx="8229600" cy="5842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3" descr="Warsaw_Pillow_Fight_2010_(4487959761).jpeg"/>
          <p:cNvPicPr preferRelativeResize="0">
            <a:picLocks noGrp="1"/>
          </p:cNvPicPr>
          <p:nvPr>
            <p:ph type="body" idx="1"/>
          </p:nvPr>
        </p:nvPicPr>
        <p:blipFill rotWithShape="1">
          <a:blip r:embed="rId3">
            <a:alphaModFix/>
          </a:blip>
          <a:srcRect l="3171" r="3171"/>
          <a:stretch/>
        </p:blipFill>
        <p:spPr>
          <a:xfrm>
            <a:off x="457200" y="268288"/>
            <a:ext cx="8229600" cy="5857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4" descr="Happy_group_of_children_playing_race.jpeg"/>
          <p:cNvPicPr preferRelativeResize="0">
            <a:picLocks noGrp="1"/>
          </p:cNvPicPr>
          <p:nvPr>
            <p:ph type="body" idx="1"/>
          </p:nvPr>
        </p:nvPicPr>
        <p:blipFill rotWithShape="1">
          <a:blip r:embed="rId3">
            <a:alphaModFix/>
          </a:blip>
          <a:srcRect l="2664" r="2663"/>
          <a:stretch/>
        </p:blipFill>
        <p:spPr>
          <a:xfrm>
            <a:off x="457200" y="298450"/>
            <a:ext cx="8229600" cy="58277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body" idx="1"/>
          </p:nvPr>
        </p:nvSpPr>
        <p:spPr>
          <a:xfrm>
            <a:off x="457200" y="836706"/>
            <a:ext cx="8229600" cy="558827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How did you feel when you woke up today?</a:t>
            </a:r>
            <a:endParaRPr dirty="0">
              <a:latin typeface="Franklin Gothic Medium" charset="0"/>
              <a:ea typeface="Franklin Gothic Medium" charset="0"/>
              <a:cs typeface="Franklin Gothic Medium" charset="0"/>
            </a:endParaRPr>
          </a:p>
          <a:p>
            <a:pPr marL="342900" lvl="0" indent="-342900" algn="l" rtl="0">
              <a:spcBef>
                <a:spcPts val="64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How did you feel when you arrived at school?</a:t>
            </a:r>
            <a:endParaRPr dirty="0">
              <a:latin typeface="Franklin Gothic Medium" charset="0"/>
              <a:ea typeface="Franklin Gothic Medium" charset="0"/>
              <a:cs typeface="Franklin Gothic Medium" charset="0"/>
            </a:endParaRPr>
          </a:p>
          <a:p>
            <a:pPr marL="342900" lvl="0" indent="-342900" algn="l" rtl="0">
              <a:spcBef>
                <a:spcPts val="64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How did you feel at break, before lunch etc.?</a:t>
            </a:r>
            <a:endParaRPr dirty="0">
              <a:latin typeface="Franklin Gothic Medium" charset="0"/>
              <a:ea typeface="Franklin Gothic Medium" charset="0"/>
              <a:cs typeface="Franklin Gothic Medium" charset="0"/>
            </a:endParaRPr>
          </a:p>
          <a:p>
            <a:pPr marL="342900" lvl="0" indent="-342900" algn="l" rtl="0">
              <a:spcBef>
                <a:spcPts val="64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How do you know what you are feeling?</a:t>
            </a:r>
            <a:endParaRPr dirty="0">
              <a:latin typeface="Franklin Gothic Medium" charset="0"/>
              <a:ea typeface="Franklin Gothic Medium" charset="0"/>
              <a:cs typeface="Franklin Gothic Medium" charset="0"/>
            </a:endParaRPr>
          </a:p>
          <a:p>
            <a:pPr marL="342900" lvl="0" indent="-342900" algn="l" rtl="0">
              <a:spcBef>
                <a:spcPts val="64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Can we have more than one feeling at a time? Can you give any examples.</a:t>
            </a:r>
            <a:endParaRPr dirty="0">
              <a:latin typeface="Franklin Gothic Medium" charset="0"/>
              <a:ea typeface="Franklin Gothic Medium" charset="0"/>
              <a:cs typeface="Franklin Gothic Medium"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9">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457200" y="328137"/>
            <a:ext cx="8229600" cy="83550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FF"/>
              </a:buClr>
              <a:buSzPts val="4400"/>
              <a:buFont typeface="Libre Franklin Medium"/>
              <a:buNone/>
            </a:pPr>
            <a:r>
              <a:rPr lang="en-US" dirty="0">
                <a:solidFill>
                  <a:srgbClr val="0000FF"/>
                </a:solidFill>
                <a:latin typeface="Franklin Gothic Medium" charset="0"/>
                <a:ea typeface="Franklin Gothic Medium" charset="0"/>
                <a:cs typeface="Franklin Gothic Medium" charset="0"/>
                <a:sym typeface="Libre Franklin Medium"/>
              </a:rPr>
              <a:t>Feelings Continuum</a:t>
            </a:r>
            <a:r>
              <a:rPr lang="en-US" dirty="0">
                <a:latin typeface="Franklin Gothic Medium" charset="0"/>
                <a:ea typeface="Franklin Gothic Medium" charset="0"/>
                <a:cs typeface="Franklin Gothic Medium" charset="0"/>
              </a:rPr>
              <a:t>	</a:t>
            </a:r>
            <a:endParaRPr dirty="0">
              <a:latin typeface="Franklin Gothic Medium" charset="0"/>
              <a:ea typeface="Franklin Gothic Medium" charset="0"/>
              <a:cs typeface="Franklin Gothic Medium" charset="0"/>
            </a:endParaRPr>
          </a:p>
        </p:txBody>
      </p:sp>
      <p:cxnSp>
        <p:nvCxnSpPr>
          <p:cNvPr id="236" name="Google Shape;236;p26"/>
          <p:cNvCxnSpPr/>
          <p:nvPr/>
        </p:nvCxnSpPr>
        <p:spPr>
          <a:xfrm rot="10800000" flipH="1">
            <a:off x="1798976" y="3625675"/>
            <a:ext cx="5275200" cy="48900"/>
          </a:xfrm>
          <a:prstGeom prst="straightConnector1">
            <a:avLst/>
          </a:prstGeom>
          <a:noFill/>
          <a:ln w="25400" cap="flat" cmpd="sng">
            <a:solidFill>
              <a:schemeClr val="accent1"/>
            </a:solidFill>
            <a:prstDash val="solid"/>
            <a:round/>
            <a:headEnd type="stealth" w="med" len="med"/>
            <a:tailEnd type="stealth" w="med" len="med"/>
          </a:ln>
          <a:effectLst>
            <a:outerShdw blurRad="40000" dist="20000" dir="5400000" rotWithShape="0">
              <a:srgbClr val="000000">
                <a:alpha val="37647"/>
              </a:srgbClr>
            </a:outerShdw>
          </a:effectLst>
        </p:spPr>
      </p:cxnSp>
      <p:sp>
        <p:nvSpPr>
          <p:cNvPr id="237" name="Google Shape;237;p26"/>
          <p:cNvSpPr txBox="1"/>
          <p:nvPr/>
        </p:nvSpPr>
        <p:spPr>
          <a:xfrm>
            <a:off x="136376" y="3537388"/>
            <a:ext cx="1662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Libre Franklin"/>
                <a:ea typeface="Libre Franklin"/>
                <a:cs typeface="Libre Franklin"/>
                <a:sym typeface="Libre Franklin"/>
              </a:rPr>
              <a:t>Comfortable</a:t>
            </a:r>
            <a:endParaRPr sz="1800" b="1">
              <a:solidFill>
                <a:schemeClr val="dk1"/>
              </a:solidFill>
              <a:latin typeface="Libre Franklin"/>
              <a:ea typeface="Libre Franklin"/>
              <a:cs typeface="Libre Franklin"/>
              <a:sym typeface="Libre Franklin"/>
            </a:endParaRPr>
          </a:p>
        </p:txBody>
      </p:sp>
      <p:sp>
        <p:nvSpPr>
          <p:cNvPr id="238" name="Google Shape;238;p26"/>
          <p:cNvSpPr txBox="1"/>
          <p:nvPr/>
        </p:nvSpPr>
        <p:spPr>
          <a:xfrm>
            <a:off x="7106673" y="3465475"/>
            <a:ext cx="2010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Libre Franklin"/>
                <a:ea typeface="Libre Franklin"/>
                <a:cs typeface="Libre Franklin"/>
                <a:sym typeface="Libre Franklin"/>
              </a:rPr>
              <a:t>Uncomfortable</a:t>
            </a:r>
            <a:endParaRPr sz="1800" b="1" dirty="0">
              <a:solidFill>
                <a:schemeClr val="dk1"/>
              </a:solidFill>
              <a:latin typeface="Libre Franklin"/>
              <a:ea typeface="Libre Franklin"/>
              <a:cs typeface="Libre Franklin"/>
              <a:sym typeface="Libre Franklin"/>
            </a:endParaRPr>
          </a:p>
        </p:txBody>
      </p:sp>
      <p:sp>
        <p:nvSpPr>
          <p:cNvPr id="239" name="Google Shape;239;p26"/>
          <p:cNvSpPr txBox="1"/>
          <p:nvPr/>
        </p:nvSpPr>
        <p:spPr>
          <a:xfrm>
            <a:off x="747059" y="1927412"/>
            <a:ext cx="103094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happy</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40" name="Google Shape;240;p26"/>
          <p:cNvSpPr txBox="1"/>
          <p:nvPr/>
        </p:nvSpPr>
        <p:spPr>
          <a:xfrm>
            <a:off x="3804951" y="2905225"/>
            <a:ext cx="755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sad</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41" name="Google Shape;241;p26"/>
          <p:cNvSpPr txBox="1"/>
          <p:nvPr/>
        </p:nvSpPr>
        <p:spPr>
          <a:xfrm>
            <a:off x="4560051" y="2002425"/>
            <a:ext cx="119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worried</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42" name="Google Shape;242;p26"/>
          <p:cNvSpPr txBox="1"/>
          <p:nvPr/>
        </p:nvSpPr>
        <p:spPr>
          <a:xfrm flipH="1">
            <a:off x="5912985" y="2849161"/>
            <a:ext cx="119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afraid</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43" name="Google Shape;243;p26"/>
          <p:cNvSpPr txBox="1"/>
          <p:nvPr/>
        </p:nvSpPr>
        <p:spPr>
          <a:xfrm>
            <a:off x="1798924" y="1558100"/>
            <a:ext cx="1086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Franklin Gothic Medium" charset="0"/>
                <a:ea typeface="Franklin Gothic Medium" charset="0"/>
                <a:cs typeface="Franklin Gothic Medium" charset="0"/>
                <a:sym typeface="Libre Franklin Medium"/>
              </a:rPr>
              <a:t>excited</a:t>
            </a:r>
            <a:endParaRPr sz="1800" dirty="0">
              <a:solidFill>
                <a:schemeClr val="dk1"/>
              </a:solidFill>
              <a:latin typeface="Franklin Gothic Medium" charset="0"/>
              <a:ea typeface="Franklin Gothic Medium" charset="0"/>
              <a:cs typeface="Franklin Gothic Medium" charset="0"/>
              <a:sym typeface="Libre Franklin Medium"/>
            </a:endParaRPr>
          </a:p>
        </p:txBody>
      </p:sp>
      <p:sp>
        <p:nvSpPr>
          <p:cNvPr id="244" name="Google Shape;244;p26"/>
          <p:cNvSpPr txBox="1"/>
          <p:nvPr/>
        </p:nvSpPr>
        <p:spPr>
          <a:xfrm>
            <a:off x="3527400" y="1927425"/>
            <a:ext cx="727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shy</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45" name="Google Shape;245;p26"/>
          <p:cNvSpPr txBox="1"/>
          <p:nvPr/>
        </p:nvSpPr>
        <p:spPr>
          <a:xfrm>
            <a:off x="7074076" y="2481400"/>
            <a:ext cx="1352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confused</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46" name="Google Shape;246;p26"/>
          <p:cNvSpPr txBox="1"/>
          <p:nvPr/>
        </p:nvSpPr>
        <p:spPr>
          <a:xfrm>
            <a:off x="3332700" y="5236563"/>
            <a:ext cx="1352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annoyed</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47" name="Google Shape;247;p26"/>
          <p:cNvSpPr txBox="1"/>
          <p:nvPr/>
        </p:nvSpPr>
        <p:spPr>
          <a:xfrm>
            <a:off x="4685100" y="4631138"/>
            <a:ext cx="1568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Franklin Gothic Medium" charset="0"/>
                <a:ea typeface="Franklin Gothic Medium" charset="0"/>
                <a:cs typeface="Franklin Gothic Medium" charset="0"/>
                <a:sym typeface="Libre Franklin Medium"/>
              </a:rPr>
              <a:t>frustrated</a:t>
            </a:r>
            <a:endParaRPr sz="1800" dirty="0">
              <a:solidFill>
                <a:schemeClr val="dk1"/>
              </a:solidFill>
              <a:latin typeface="Franklin Gothic Medium" charset="0"/>
              <a:ea typeface="Franklin Gothic Medium" charset="0"/>
              <a:cs typeface="Franklin Gothic Medium" charset="0"/>
              <a:sym typeface="Libre Franklin Medium"/>
            </a:endParaRPr>
          </a:p>
        </p:txBody>
      </p:sp>
      <p:sp>
        <p:nvSpPr>
          <p:cNvPr id="248" name="Google Shape;248;p26"/>
          <p:cNvSpPr txBox="1"/>
          <p:nvPr/>
        </p:nvSpPr>
        <p:spPr>
          <a:xfrm>
            <a:off x="6448503" y="4049538"/>
            <a:ext cx="1352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shocked</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49" name="Google Shape;249;p26"/>
          <p:cNvSpPr txBox="1"/>
          <p:nvPr/>
        </p:nvSpPr>
        <p:spPr>
          <a:xfrm>
            <a:off x="2205302" y="4703850"/>
            <a:ext cx="1352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surprised</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50" name="Google Shape;250;p26"/>
          <p:cNvSpPr txBox="1"/>
          <p:nvPr/>
        </p:nvSpPr>
        <p:spPr>
          <a:xfrm>
            <a:off x="1345500" y="4171113"/>
            <a:ext cx="1030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joyful</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51" name="Google Shape;251;p26"/>
          <p:cNvSpPr txBox="1"/>
          <p:nvPr/>
        </p:nvSpPr>
        <p:spPr>
          <a:xfrm>
            <a:off x="6244125" y="5538100"/>
            <a:ext cx="1010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upset</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52" name="Google Shape;252;p26"/>
          <p:cNvSpPr txBox="1"/>
          <p:nvPr/>
        </p:nvSpPr>
        <p:spPr>
          <a:xfrm>
            <a:off x="5753750" y="1558088"/>
            <a:ext cx="1010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angry</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53" name="Google Shape;253;p26"/>
          <p:cNvSpPr txBox="1"/>
          <p:nvPr/>
        </p:nvSpPr>
        <p:spPr>
          <a:xfrm>
            <a:off x="2376300" y="2482725"/>
            <a:ext cx="1010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proud</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54" name="Google Shape;254;p26"/>
          <p:cNvSpPr txBox="1"/>
          <p:nvPr/>
        </p:nvSpPr>
        <p:spPr>
          <a:xfrm>
            <a:off x="1260402" y="2864613"/>
            <a:ext cx="755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calm</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55" name="Google Shape;255;p26"/>
          <p:cNvSpPr txBox="1"/>
          <p:nvPr/>
        </p:nvSpPr>
        <p:spPr>
          <a:xfrm>
            <a:off x="899449" y="5364275"/>
            <a:ext cx="1193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relaxed</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56" name="Google Shape;256;p26"/>
          <p:cNvSpPr txBox="1"/>
          <p:nvPr/>
        </p:nvSpPr>
        <p:spPr>
          <a:xfrm>
            <a:off x="4964953" y="5236575"/>
            <a:ext cx="1352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jealous</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57" name="Google Shape;257;p26"/>
          <p:cNvSpPr txBox="1"/>
          <p:nvPr/>
        </p:nvSpPr>
        <p:spPr>
          <a:xfrm>
            <a:off x="6714000" y="4842200"/>
            <a:ext cx="1472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disgusted</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58" name="Google Shape;258;p26"/>
          <p:cNvSpPr txBox="1"/>
          <p:nvPr/>
        </p:nvSpPr>
        <p:spPr>
          <a:xfrm>
            <a:off x="2553127" y="4070888"/>
            <a:ext cx="1352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curious</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59" name="Google Shape;259;p26"/>
          <p:cNvSpPr txBox="1"/>
          <p:nvPr/>
        </p:nvSpPr>
        <p:spPr>
          <a:xfrm>
            <a:off x="3905525" y="4025725"/>
            <a:ext cx="1662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adventurous</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260" name="Google Shape;260;p26"/>
          <p:cNvSpPr txBox="1"/>
          <p:nvPr/>
        </p:nvSpPr>
        <p:spPr>
          <a:xfrm>
            <a:off x="6619500" y="2019738"/>
            <a:ext cx="1010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sick</a:t>
            </a:r>
            <a:endParaRPr sz="1800">
              <a:solidFill>
                <a:schemeClr val="dk1"/>
              </a:solidFill>
              <a:latin typeface="Franklin Gothic Medium" charset="0"/>
              <a:ea typeface="Franklin Gothic Medium" charset="0"/>
              <a:cs typeface="Franklin Gothic Medium" charset="0"/>
              <a:sym typeface="Libre Franklin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7"/>
          <p:cNvSpPr txBox="1">
            <a:spLocks noGrp="1"/>
          </p:cNvSpPr>
          <p:nvPr>
            <p:ph type="body" idx="1"/>
          </p:nvPr>
        </p:nvSpPr>
        <p:spPr>
          <a:xfrm>
            <a:off x="457200" y="403412"/>
            <a:ext cx="8229600" cy="572275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We experience feelings on the inside and they show on the outside.</a:t>
            </a:r>
            <a:endParaRPr dirty="0">
              <a:latin typeface="Franklin Gothic Medium" charset="0"/>
              <a:ea typeface="Franklin Gothic Medium" charset="0"/>
              <a:cs typeface="Franklin Gothic Medium" charset="0"/>
            </a:endParaRPr>
          </a:p>
          <a:p>
            <a:pPr marL="342900" lvl="0" indent="-342900" algn="l" rtl="0">
              <a:spcBef>
                <a:spcPts val="64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We can feel several feelings at once.</a:t>
            </a:r>
            <a:endParaRPr dirty="0">
              <a:latin typeface="Franklin Gothic Medium" charset="0"/>
              <a:ea typeface="Franklin Gothic Medium" charset="0"/>
              <a:cs typeface="Franklin Gothic Medium" charset="0"/>
            </a:endParaRPr>
          </a:p>
          <a:p>
            <a:pPr marL="342900" lvl="0" indent="-342900" algn="l" rtl="0">
              <a:spcBef>
                <a:spcPts val="64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We can mask one feeling with another; this can be OK in short term to get us through, but typically not good long term … may lead to mental health issues.</a:t>
            </a:r>
            <a:endParaRPr dirty="0">
              <a:latin typeface="Franklin Gothic Medium" charset="0"/>
              <a:ea typeface="Franklin Gothic Medium" charset="0"/>
              <a:cs typeface="Franklin Gothic Medium" charset="0"/>
            </a:endParaRPr>
          </a:p>
          <a:p>
            <a:pPr marL="342900" lvl="0" indent="-342900" algn="l" rtl="0">
              <a:spcBef>
                <a:spcPts val="64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Some feelings are more comfortable to experience than others. </a:t>
            </a:r>
            <a:r>
              <a:rPr lang="en-US" dirty="0" smtClean="0">
                <a:latin typeface="Franklin Gothic Medium" charset="0"/>
                <a:ea typeface="Franklin Gothic Medium" charset="0"/>
                <a:cs typeface="Franklin Gothic Medium" charset="0"/>
                <a:sym typeface="Libre Franklin Medium"/>
              </a:rPr>
              <a:t>We </a:t>
            </a:r>
            <a:r>
              <a:rPr lang="en-US" dirty="0">
                <a:latin typeface="Franklin Gothic Medium" charset="0"/>
                <a:ea typeface="Franklin Gothic Medium" charset="0"/>
                <a:cs typeface="Franklin Gothic Medium" charset="0"/>
                <a:sym typeface="Libre Franklin Medium"/>
              </a:rPr>
              <a:t>don’t all experience the same feeling in the same way.</a:t>
            </a:r>
            <a:endParaRPr dirty="0">
              <a:latin typeface="Franklin Gothic Medium" charset="0"/>
              <a:ea typeface="Franklin Gothic Medium" charset="0"/>
              <a:cs typeface="Franklin Gothic Medium" charset="0"/>
              <a:sym typeface="Libre Franklin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8"/>
          <p:cNvSpPr txBox="1">
            <a:spLocks noGrp="1"/>
          </p:cNvSpPr>
          <p:nvPr>
            <p:ph type="title"/>
          </p:nvPr>
        </p:nvSpPr>
        <p:spPr>
          <a:xfrm>
            <a:off x="457200" y="297683"/>
            <a:ext cx="8229600" cy="83550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FF"/>
              </a:buClr>
              <a:buSzPts val="4400"/>
              <a:buFont typeface="Libre Franklin Medium"/>
              <a:buNone/>
            </a:pPr>
            <a:r>
              <a:rPr lang="en-US" dirty="0">
                <a:solidFill>
                  <a:srgbClr val="0000FF"/>
                </a:solidFill>
                <a:latin typeface="Franklin Gothic Medium" charset="0"/>
                <a:ea typeface="Franklin Gothic Medium" charset="0"/>
                <a:cs typeface="Franklin Gothic Medium" charset="0"/>
                <a:sym typeface="Libre Franklin Medium"/>
              </a:rPr>
              <a:t>Blank fictional person</a:t>
            </a:r>
            <a:endParaRPr dirty="0">
              <a:solidFill>
                <a:srgbClr val="0000FF"/>
              </a:solidFill>
              <a:latin typeface="Franklin Gothic Medium" charset="0"/>
              <a:ea typeface="Franklin Gothic Medium" charset="0"/>
              <a:cs typeface="Franklin Gothic Medium" charset="0"/>
              <a:sym typeface="Libre Franklin Medium"/>
            </a:endParaRPr>
          </a:p>
        </p:txBody>
      </p:sp>
      <p:pic>
        <p:nvPicPr>
          <p:cNvPr id="272" name="Google Shape;272;p28" descr="Screen Shot 2021-07-22 at 12.45.38.png"/>
          <p:cNvPicPr preferRelativeResize="0">
            <a:picLocks noGrp="1"/>
          </p:cNvPicPr>
          <p:nvPr>
            <p:ph type="body" idx="1"/>
          </p:nvPr>
        </p:nvPicPr>
        <p:blipFill rotWithShape="1">
          <a:blip r:embed="rId3">
            <a:alphaModFix/>
          </a:blip>
          <a:srcRect l="-79186" r="-79185"/>
          <a:stretch/>
        </p:blipFill>
        <p:spPr>
          <a:xfrm>
            <a:off x="457200" y="1331262"/>
            <a:ext cx="8229600" cy="45259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9"/>
          <p:cNvSpPr txBox="1">
            <a:spLocks noGrp="1"/>
          </p:cNvSpPr>
          <p:nvPr>
            <p:ph type="title"/>
          </p:nvPr>
        </p:nvSpPr>
        <p:spPr>
          <a:xfrm>
            <a:off x="194235" y="0"/>
            <a:ext cx="8725647" cy="89647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FF"/>
              </a:buClr>
              <a:buSzPts val="2800"/>
              <a:buFont typeface="Libre Franklin Medium"/>
              <a:buNone/>
            </a:pPr>
            <a:r>
              <a:rPr lang="en-US" sz="2800" dirty="0">
                <a:solidFill>
                  <a:srgbClr val="0000FF"/>
                </a:solidFill>
                <a:latin typeface="Franklin Gothic Medium" charset="0"/>
                <a:ea typeface="Franklin Gothic Medium" charset="0"/>
                <a:cs typeface="Franklin Gothic Medium" charset="0"/>
                <a:sym typeface="Libre Franklin Medium"/>
              </a:rPr>
              <a:t>Example fictional person with feelings drawn on</a:t>
            </a:r>
            <a:endParaRPr sz="2800" dirty="0">
              <a:solidFill>
                <a:srgbClr val="0000FF"/>
              </a:solidFill>
              <a:latin typeface="Franklin Gothic Medium" charset="0"/>
              <a:ea typeface="Franklin Gothic Medium" charset="0"/>
              <a:cs typeface="Franklin Gothic Medium" charset="0"/>
              <a:sym typeface="Libre Franklin Medium"/>
            </a:endParaRPr>
          </a:p>
        </p:txBody>
      </p:sp>
      <p:pic>
        <p:nvPicPr>
          <p:cNvPr id="279" name="Google Shape;279;p29" descr="Screen Shot 2021-09-14 at 10.16.02.png"/>
          <p:cNvPicPr preferRelativeResize="0">
            <a:picLocks noGrp="1"/>
          </p:cNvPicPr>
          <p:nvPr>
            <p:ph type="body" idx="1"/>
          </p:nvPr>
        </p:nvPicPr>
        <p:blipFill rotWithShape="1">
          <a:blip r:embed="rId3">
            <a:alphaModFix/>
          </a:blip>
          <a:srcRect l="-77578" r="-77577"/>
          <a:stretch/>
        </p:blipFill>
        <p:spPr>
          <a:xfrm>
            <a:off x="-235630" y="791882"/>
            <a:ext cx="9699372" cy="533428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body" idx="1"/>
          </p:nvPr>
        </p:nvSpPr>
        <p:spPr>
          <a:xfrm>
            <a:off x="457200" y="1166013"/>
            <a:ext cx="8229600" cy="4526100"/>
          </a:xfrm>
          <a:prstGeom prst="rect">
            <a:avLst/>
          </a:prstGeom>
          <a:noFill/>
          <a:ln>
            <a:noFill/>
          </a:ln>
        </p:spPr>
        <p:txBody>
          <a:bodyPr spcFirstLastPara="1" wrap="square" lIns="91425" tIns="45700" rIns="91425" bIns="45700" anchor="t" anchorCtr="0">
            <a:normAutofit/>
          </a:bodyPr>
          <a:lstStyle/>
          <a:p>
            <a:pPr marL="0" lvl="0" indent="0" rtl="0">
              <a:spcBef>
                <a:spcPts val="0"/>
              </a:spcBef>
              <a:spcAft>
                <a:spcPts val="0"/>
              </a:spcAft>
              <a:buClr>
                <a:schemeClr val="dk1"/>
              </a:buClr>
              <a:buSzPts val="4400"/>
              <a:buNone/>
            </a:pPr>
            <a:r>
              <a:rPr lang="en-US" sz="4400" dirty="0">
                <a:latin typeface="Franklin Gothic Medium" charset="0"/>
                <a:ea typeface="Franklin Gothic Medium" charset="0"/>
                <a:cs typeface="Franklin Gothic Medium" charset="0"/>
                <a:sym typeface="Libre Franklin Medium"/>
              </a:rPr>
              <a:t>What do you think the words</a:t>
            </a:r>
            <a:endParaRPr sz="4400" dirty="0">
              <a:latin typeface="Franklin Gothic Medium" charset="0"/>
              <a:ea typeface="Franklin Gothic Medium" charset="0"/>
              <a:cs typeface="Franklin Gothic Medium" charset="0"/>
              <a:sym typeface="Libre Franklin Medium"/>
            </a:endParaRPr>
          </a:p>
          <a:p>
            <a:pPr marL="0" lvl="0" indent="0" rtl="0">
              <a:spcBef>
                <a:spcPts val="0"/>
              </a:spcBef>
              <a:spcAft>
                <a:spcPts val="0"/>
              </a:spcAft>
              <a:buClr>
                <a:schemeClr val="dk1"/>
              </a:buClr>
              <a:buSzPts val="4400"/>
              <a:buNone/>
            </a:pPr>
            <a:r>
              <a:rPr lang="mr-IN" sz="4400" dirty="0" smtClean="0">
                <a:latin typeface="Franklin Gothic Medium" charset="0"/>
                <a:ea typeface="Franklin Gothic Medium" charset="0"/>
                <a:cs typeface="Franklin Gothic Medium" charset="0"/>
                <a:sym typeface="Libre Franklin Medium"/>
              </a:rPr>
              <a:t>'</a:t>
            </a:r>
            <a:r>
              <a:rPr lang="en-US" sz="4400" dirty="0" smtClean="0">
                <a:latin typeface="Franklin Gothic Medium" charset="0"/>
                <a:ea typeface="Franklin Gothic Medium" charset="0"/>
                <a:cs typeface="Franklin Gothic Medium" charset="0"/>
                <a:sym typeface="Libre Franklin Medium"/>
              </a:rPr>
              <a:t>personal</a:t>
            </a:r>
            <a:r>
              <a:rPr lang="mr-IN" sz="4400" dirty="0" smtClean="0">
                <a:latin typeface="Franklin Gothic Medium" charset="0"/>
                <a:ea typeface="Franklin Gothic Medium" charset="0"/>
                <a:cs typeface="Franklin Gothic Medium" charset="0"/>
                <a:sym typeface="Libre Franklin Medium"/>
              </a:rPr>
              <a:t>'</a:t>
            </a:r>
            <a:r>
              <a:rPr lang="en-US" sz="4400" dirty="0" smtClean="0">
                <a:latin typeface="Franklin Gothic Medium" charset="0"/>
                <a:ea typeface="Franklin Gothic Medium" charset="0"/>
                <a:cs typeface="Franklin Gothic Medium" charset="0"/>
                <a:sym typeface="Libre Franklin Medium"/>
              </a:rPr>
              <a:t> </a:t>
            </a:r>
            <a:r>
              <a:rPr lang="en-US" sz="4400" dirty="0">
                <a:latin typeface="Franklin Gothic Medium" charset="0"/>
                <a:ea typeface="Franklin Gothic Medium" charset="0"/>
                <a:cs typeface="Franklin Gothic Medium" charset="0"/>
                <a:sym typeface="Libre Franklin Medium"/>
              </a:rPr>
              <a:t>and </a:t>
            </a:r>
            <a:r>
              <a:rPr lang="mr-IN" sz="4400" dirty="0" smtClean="0">
                <a:latin typeface="Franklin Gothic Medium" charset="0"/>
                <a:ea typeface="Franklin Gothic Medium" charset="0"/>
                <a:cs typeface="Franklin Gothic Medium" charset="0"/>
                <a:sym typeface="Libre Franklin Medium"/>
              </a:rPr>
              <a:t>'</a:t>
            </a:r>
            <a:r>
              <a:rPr lang="en-US" sz="4400" dirty="0" smtClean="0">
                <a:latin typeface="Franklin Gothic Medium" charset="0"/>
                <a:ea typeface="Franklin Gothic Medium" charset="0"/>
                <a:cs typeface="Franklin Gothic Medium" charset="0"/>
                <a:sym typeface="Libre Franklin Medium"/>
              </a:rPr>
              <a:t>power</a:t>
            </a:r>
            <a:r>
              <a:rPr lang="mr-IN" sz="4400" dirty="0" smtClean="0">
                <a:latin typeface="Franklin Gothic Medium" charset="0"/>
                <a:ea typeface="Franklin Gothic Medium" charset="0"/>
                <a:cs typeface="Franklin Gothic Medium" charset="0"/>
                <a:sym typeface="Libre Franklin Medium"/>
              </a:rPr>
              <a:t>'</a:t>
            </a:r>
            <a:r>
              <a:rPr lang="en-US" sz="4400" dirty="0" smtClean="0">
                <a:latin typeface="Franklin Gothic Medium" charset="0"/>
                <a:ea typeface="Franklin Gothic Medium" charset="0"/>
                <a:cs typeface="Franklin Gothic Medium" charset="0"/>
                <a:sym typeface="Libre Franklin Medium"/>
              </a:rPr>
              <a:t> mean</a:t>
            </a:r>
            <a:r>
              <a:rPr lang="en-US" sz="4400" dirty="0">
                <a:latin typeface="Franklin Gothic Medium" charset="0"/>
                <a:ea typeface="Franklin Gothic Medium" charset="0"/>
                <a:cs typeface="Franklin Gothic Medium" charset="0"/>
                <a:sym typeface="Libre Franklin Medium"/>
              </a:rPr>
              <a:t>?</a:t>
            </a:r>
            <a:endParaRPr sz="4400" dirty="0">
              <a:latin typeface="Franklin Gothic Medium" charset="0"/>
              <a:ea typeface="Franklin Gothic Medium" charset="0"/>
              <a:cs typeface="Franklin Gothic Medium" charset="0"/>
              <a:sym typeface="Libre Franklin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0"/>
          <p:cNvSpPr txBox="1">
            <a:spLocks noGrp="1"/>
          </p:cNvSpPr>
          <p:nvPr>
            <p:ph type="title"/>
          </p:nvPr>
        </p:nvSpPr>
        <p:spPr>
          <a:xfrm>
            <a:off x="457200" y="268373"/>
            <a:ext cx="8229600" cy="83550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FF"/>
              </a:buClr>
              <a:buSzPts val="4400"/>
              <a:buFont typeface="Libre Franklin Medium"/>
              <a:buNone/>
            </a:pPr>
            <a:r>
              <a:rPr lang="en-US" dirty="0">
                <a:solidFill>
                  <a:srgbClr val="0000FF"/>
                </a:solidFill>
                <a:latin typeface="Franklin Gothic Medium" charset="0"/>
                <a:ea typeface="Franklin Gothic Medium" charset="0"/>
                <a:cs typeface="Franklin Gothic Medium" charset="0"/>
                <a:sym typeface="Libre Franklin Medium"/>
              </a:rPr>
              <a:t>Early Warning Signs (EWS)</a:t>
            </a:r>
            <a:endParaRPr dirty="0">
              <a:solidFill>
                <a:srgbClr val="0000FF"/>
              </a:solidFill>
              <a:latin typeface="Franklin Gothic Medium" charset="0"/>
              <a:ea typeface="Franklin Gothic Medium" charset="0"/>
              <a:cs typeface="Franklin Gothic Medium" charset="0"/>
              <a:sym typeface="Libre Franklin Medium"/>
            </a:endParaRPr>
          </a:p>
        </p:txBody>
      </p:sp>
      <p:sp>
        <p:nvSpPr>
          <p:cNvPr id="286" name="Google Shape;286;p30"/>
          <p:cNvSpPr txBox="1">
            <a:spLocks noGrp="1"/>
          </p:cNvSpPr>
          <p:nvPr>
            <p:ph type="body" idx="1"/>
          </p:nvPr>
        </p:nvSpPr>
        <p:spPr>
          <a:xfrm>
            <a:off x="457200" y="1301377"/>
            <a:ext cx="8229600" cy="4525963"/>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All the sensations that we get in our body are called our EARLY WARNING SIGNS (EWS).</a:t>
            </a:r>
            <a:endParaRPr dirty="0">
              <a:latin typeface="Franklin Gothic Medium" charset="0"/>
              <a:ea typeface="Franklin Gothic Medium" charset="0"/>
              <a:cs typeface="Franklin Gothic Medium" charset="0"/>
              <a:sym typeface="Libre Franklin Medium"/>
            </a:endParaRPr>
          </a:p>
          <a:p>
            <a:pPr marL="342900" lvl="0" indent="0" algn="l" rtl="0">
              <a:spcBef>
                <a:spcPts val="0"/>
              </a:spcBef>
              <a:spcAft>
                <a:spcPts val="0"/>
              </a:spcAft>
              <a:buNone/>
            </a:pPr>
            <a:endParaRPr dirty="0">
              <a:latin typeface="Franklin Gothic Medium" charset="0"/>
              <a:ea typeface="Franklin Gothic Medium" charset="0"/>
              <a:cs typeface="Franklin Gothic Medium" charset="0"/>
              <a:sym typeface="Libre Franklin Medium"/>
            </a:endParaRPr>
          </a:p>
          <a:p>
            <a:pPr marL="342900" lvl="0" indent="-342900" algn="l" rtl="0">
              <a:spcBef>
                <a:spcPts val="64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Feelings are just feelings – they are what make us human.</a:t>
            </a:r>
            <a:endParaRPr dirty="0">
              <a:latin typeface="Franklin Gothic Medium" charset="0"/>
              <a:ea typeface="Franklin Gothic Medium" charset="0"/>
              <a:cs typeface="Franklin Gothic Medium" charset="0"/>
              <a:sym typeface="Libre Franklin Medium"/>
            </a:endParaRPr>
          </a:p>
          <a:p>
            <a:pPr marL="342900" lvl="0" indent="0" algn="l" rtl="0">
              <a:spcBef>
                <a:spcPts val="640"/>
              </a:spcBef>
              <a:spcAft>
                <a:spcPts val="0"/>
              </a:spcAft>
              <a:buNone/>
            </a:pPr>
            <a:endParaRPr dirty="0">
              <a:latin typeface="Franklin Gothic Medium" charset="0"/>
              <a:ea typeface="Franklin Gothic Medium" charset="0"/>
              <a:cs typeface="Franklin Gothic Medium" charset="0"/>
              <a:sym typeface="Libre Franklin Medium"/>
            </a:endParaRPr>
          </a:p>
          <a:p>
            <a:pPr marL="342900" lvl="0" indent="-342900" algn="l" rtl="0">
              <a:spcBef>
                <a:spcPts val="64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ALL feelings are normal although we may find some comfortable and some uncomfortable to feel.</a:t>
            </a:r>
            <a:endParaRPr dirty="0">
              <a:latin typeface="Franklin Gothic Medium" charset="0"/>
              <a:ea typeface="Franklin Gothic Medium" charset="0"/>
              <a:cs typeface="Franklin Gothic Medium" charset="0"/>
              <a:sym typeface="Libre Franklin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1"/>
          <p:cNvSpPr txBox="1">
            <a:spLocks noGrp="1"/>
          </p:cNvSpPr>
          <p:nvPr>
            <p:ph type="title"/>
          </p:nvPr>
        </p:nvSpPr>
        <p:spPr>
          <a:xfrm>
            <a:off x="457200" y="283314"/>
            <a:ext cx="8229600" cy="83550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FF"/>
              </a:buClr>
              <a:buSzPts val="4400"/>
              <a:buFont typeface="Libre Franklin Medium"/>
              <a:buNone/>
            </a:pPr>
            <a:r>
              <a:rPr lang="en-US" dirty="0">
                <a:solidFill>
                  <a:srgbClr val="0000FF"/>
                </a:solidFill>
                <a:latin typeface="Franklin Gothic Medium" charset="0"/>
                <a:ea typeface="Franklin Gothic Medium" charset="0"/>
                <a:cs typeface="Franklin Gothic Medium" charset="0"/>
                <a:sym typeface="Libre Franklin Medium"/>
              </a:rPr>
              <a:t>The Feelings Wheel</a:t>
            </a:r>
            <a:endParaRPr dirty="0">
              <a:solidFill>
                <a:srgbClr val="0000FF"/>
              </a:solidFill>
              <a:latin typeface="Franklin Gothic Medium" charset="0"/>
              <a:ea typeface="Franklin Gothic Medium" charset="0"/>
              <a:cs typeface="Franklin Gothic Medium" charset="0"/>
              <a:sym typeface="Libre Franklin Medium"/>
            </a:endParaRPr>
          </a:p>
        </p:txBody>
      </p:sp>
      <p:pic>
        <p:nvPicPr>
          <p:cNvPr id="293" name="Google Shape;293;p31" descr="The_Feeling_Wheel.png"/>
          <p:cNvPicPr preferRelativeResize="0">
            <a:picLocks noGrp="1"/>
          </p:cNvPicPr>
          <p:nvPr>
            <p:ph type="body" idx="1"/>
          </p:nvPr>
        </p:nvPicPr>
        <p:blipFill rotWithShape="1">
          <a:blip r:embed="rId3">
            <a:alphaModFix/>
          </a:blip>
          <a:srcRect l="-41143" r="-41143"/>
          <a:stretch/>
        </p:blipFill>
        <p:spPr>
          <a:xfrm>
            <a:off x="457200" y="1405967"/>
            <a:ext cx="8229600" cy="45259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2"/>
          <p:cNvSpPr txBox="1">
            <a:spLocks noGrp="1"/>
          </p:cNvSpPr>
          <p:nvPr>
            <p:ph type="title"/>
          </p:nvPr>
        </p:nvSpPr>
        <p:spPr>
          <a:xfrm>
            <a:off x="457200" y="582134"/>
            <a:ext cx="8229600" cy="83550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00FF"/>
              </a:buClr>
              <a:buSzPts val="4400"/>
              <a:buFont typeface="Libre Franklin Medium"/>
              <a:buNone/>
            </a:pPr>
            <a:r>
              <a:rPr lang="en-US" dirty="0">
                <a:solidFill>
                  <a:srgbClr val="0000FF"/>
                </a:solidFill>
                <a:latin typeface="Franklin Gothic Medium" charset="0"/>
                <a:ea typeface="Franklin Gothic Medium" charset="0"/>
                <a:cs typeface="Franklin Gothic Medium" charset="0"/>
                <a:sym typeface="Libre Franklin Medium"/>
              </a:rPr>
              <a:t>The Safety Continuum</a:t>
            </a:r>
            <a:endParaRPr dirty="0">
              <a:solidFill>
                <a:srgbClr val="0000FF"/>
              </a:solidFill>
              <a:latin typeface="Franklin Gothic Medium" charset="0"/>
              <a:ea typeface="Franklin Gothic Medium" charset="0"/>
              <a:cs typeface="Franklin Gothic Medium" charset="0"/>
              <a:sym typeface="Libre Franklin Medium"/>
            </a:endParaRPr>
          </a:p>
        </p:txBody>
      </p:sp>
      <p:cxnSp>
        <p:nvCxnSpPr>
          <p:cNvPr id="300" name="Google Shape;300;p32"/>
          <p:cNvCxnSpPr/>
          <p:nvPr/>
        </p:nvCxnSpPr>
        <p:spPr>
          <a:xfrm>
            <a:off x="457200" y="3947607"/>
            <a:ext cx="82296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
        <p:nvSpPr>
          <p:cNvPr id="301" name="Google Shape;301;p32"/>
          <p:cNvSpPr txBox="1"/>
          <p:nvPr/>
        </p:nvSpPr>
        <p:spPr>
          <a:xfrm>
            <a:off x="7500588" y="3105738"/>
            <a:ext cx="1186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Feeling Safe</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302" name="Google Shape;302;p32"/>
          <p:cNvSpPr txBox="1"/>
          <p:nvPr/>
        </p:nvSpPr>
        <p:spPr>
          <a:xfrm>
            <a:off x="457209" y="3105838"/>
            <a:ext cx="1186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Franklin Gothic Medium" charset="0"/>
                <a:ea typeface="Franklin Gothic Medium" charset="0"/>
                <a:cs typeface="Franklin Gothic Medium" charset="0"/>
                <a:sym typeface="Libre Franklin Medium"/>
              </a:rPr>
              <a:t>Feeling Unsafe</a:t>
            </a:r>
            <a:endParaRPr sz="1800" dirty="0">
              <a:solidFill>
                <a:schemeClr val="dk1"/>
              </a:solidFill>
              <a:latin typeface="Franklin Gothic Medium" charset="0"/>
              <a:ea typeface="Franklin Gothic Medium" charset="0"/>
              <a:cs typeface="Franklin Gothic Medium" charset="0"/>
              <a:sym typeface="Libre Franklin Medium"/>
            </a:endParaRPr>
          </a:p>
        </p:txBody>
      </p:sp>
      <p:sp>
        <p:nvSpPr>
          <p:cNvPr id="303" name="Google Shape;303;p32"/>
          <p:cNvSpPr txBox="1"/>
          <p:nvPr/>
        </p:nvSpPr>
        <p:spPr>
          <a:xfrm>
            <a:off x="5053122" y="2601578"/>
            <a:ext cx="11862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Feeling Fun to Feel Scared</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304" name="Google Shape;304;p32"/>
          <p:cNvSpPr txBox="1"/>
          <p:nvPr/>
        </p:nvSpPr>
        <p:spPr>
          <a:xfrm>
            <a:off x="2605619" y="2816373"/>
            <a:ext cx="11862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Risking on Purpose</a:t>
            </a:r>
            <a:endParaRPr sz="1800">
              <a:solidFill>
                <a:schemeClr val="dk1"/>
              </a:solidFill>
              <a:latin typeface="Franklin Gothic Medium" charset="0"/>
              <a:ea typeface="Franklin Gothic Medium" charset="0"/>
              <a:cs typeface="Franklin Gothic Medium" charset="0"/>
              <a:sym typeface="Libre Franklin Medium"/>
            </a:endParaRPr>
          </a:p>
        </p:txBody>
      </p:sp>
      <p:cxnSp>
        <p:nvCxnSpPr>
          <p:cNvPr id="305" name="Google Shape;305;p32"/>
          <p:cNvCxnSpPr/>
          <p:nvPr/>
        </p:nvCxnSpPr>
        <p:spPr>
          <a:xfrm>
            <a:off x="1840756" y="2601578"/>
            <a:ext cx="0" cy="2194500"/>
          </a:xfrm>
          <a:prstGeom prst="straightConnector1">
            <a:avLst/>
          </a:prstGeom>
          <a:noFill/>
          <a:ln w="25400" cap="flat" cmpd="sng">
            <a:solidFill>
              <a:srgbClr val="FF0000"/>
            </a:solidFill>
            <a:prstDash val="dashDot"/>
            <a:round/>
            <a:headEnd type="none" w="sm" len="sm"/>
            <a:tailEnd type="none" w="sm" len="sm"/>
          </a:ln>
          <a:effectLst>
            <a:outerShdw blurRad="40000" dist="20000" dir="5400000" rotWithShape="0">
              <a:srgbClr val="000000">
                <a:alpha val="37647"/>
              </a:srgbClr>
            </a:outerShdw>
          </a:effectLst>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3"/>
          <p:cNvSpPr txBox="1">
            <a:spLocks noGrp="1"/>
          </p:cNvSpPr>
          <p:nvPr>
            <p:ph type="title"/>
          </p:nvPr>
        </p:nvSpPr>
        <p:spPr>
          <a:xfrm>
            <a:off x="457200" y="462606"/>
            <a:ext cx="8229600" cy="83550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FF"/>
              </a:buClr>
              <a:buSzPts val="4400"/>
              <a:buFont typeface="Libre Franklin Medium"/>
              <a:buNone/>
            </a:pPr>
            <a:r>
              <a:rPr lang="en-US" dirty="0">
                <a:solidFill>
                  <a:srgbClr val="0000FF"/>
                </a:solidFill>
                <a:latin typeface="Franklin Gothic Medium" charset="0"/>
                <a:ea typeface="Franklin Gothic Medium" charset="0"/>
                <a:cs typeface="Franklin Gothic Medium" charset="0"/>
                <a:sym typeface="Libre Franklin Medium"/>
              </a:rPr>
              <a:t>Safe Place Activity</a:t>
            </a:r>
            <a:endParaRPr dirty="0">
              <a:solidFill>
                <a:srgbClr val="0000FF"/>
              </a:solidFill>
              <a:latin typeface="Franklin Gothic Medium" charset="0"/>
              <a:ea typeface="Franklin Gothic Medium" charset="0"/>
              <a:cs typeface="Franklin Gothic Medium" charset="0"/>
              <a:sym typeface="Libre Franklin Medium"/>
            </a:endParaRPr>
          </a:p>
        </p:txBody>
      </p:sp>
      <p:sp>
        <p:nvSpPr>
          <p:cNvPr id="312" name="Google Shape;312;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rtl="0">
              <a:spcBef>
                <a:spcPts val="0"/>
              </a:spcBef>
              <a:spcAft>
                <a:spcPts val="0"/>
              </a:spcAft>
              <a:buClr>
                <a:schemeClr val="dk1"/>
              </a:buClr>
              <a:buSzPts val="4400"/>
              <a:buNone/>
            </a:pPr>
            <a:r>
              <a:rPr lang="en-US" sz="4400" dirty="0">
                <a:latin typeface="Franklin Gothic Medium" charset="0"/>
                <a:ea typeface="Franklin Gothic Medium" charset="0"/>
                <a:cs typeface="Franklin Gothic Medium" charset="0"/>
                <a:sym typeface="Libre Franklin Medium"/>
              </a:rPr>
              <a:t>Imagine your own special safe place (</a:t>
            </a:r>
            <a:r>
              <a:rPr lang="en-US" sz="4400" dirty="0" err="1">
                <a:latin typeface="Franklin Gothic Medium" charset="0"/>
                <a:ea typeface="Franklin Gothic Medium" charset="0"/>
                <a:cs typeface="Franklin Gothic Medium" charset="0"/>
                <a:sym typeface="Libre Franklin Medium"/>
              </a:rPr>
              <a:t>visualisation</a:t>
            </a:r>
            <a:r>
              <a:rPr lang="en-US" sz="4400" dirty="0">
                <a:latin typeface="Franklin Gothic Medium" charset="0"/>
                <a:ea typeface="Franklin Gothic Medium" charset="0"/>
                <a:cs typeface="Franklin Gothic Medium" charset="0"/>
                <a:sym typeface="Libre Franklin Medium"/>
              </a:rPr>
              <a:t>)</a:t>
            </a:r>
            <a:endParaRPr sz="4400" dirty="0">
              <a:latin typeface="Franklin Gothic Medium" charset="0"/>
              <a:ea typeface="Franklin Gothic Medium" charset="0"/>
              <a:cs typeface="Franklin Gothic Medium" charset="0"/>
              <a:sym typeface="Libre Franklin Medium"/>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txBox="1">
            <a:spLocks noGrp="1"/>
          </p:cNvSpPr>
          <p:nvPr>
            <p:ph type="title"/>
          </p:nvPr>
        </p:nvSpPr>
        <p:spPr>
          <a:xfrm>
            <a:off x="457200" y="313196"/>
            <a:ext cx="8229600" cy="83550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FF"/>
              </a:buClr>
              <a:buSzPts val="3600"/>
              <a:buFont typeface="Libre Franklin Medium"/>
              <a:buNone/>
            </a:pPr>
            <a:r>
              <a:rPr lang="en-US" sz="3600" b="1" dirty="0" smtClean="0">
                <a:solidFill>
                  <a:srgbClr val="0000FF"/>
                </a:solidFill>
                <a:latin typeface="Franklin Gothic Medium" charset="0"/>
                <a:ea typeface="Franklin Gothic Medium" charset="0"/>
                <a:cs typeface="Franklin Gothic Medium" charset="0"/>
                <a:sym typeface="Libre Franklin Medium"/>
              </a:rPr>
              <a:t>Fun to Feel Scared (FTFS)</a:t>
            </a:r>
            <a:endParaRPr sz="3600" b="1" dirty="0">
              <a:solidFill>
                <a:srgbClr val="0000FF"/>
              </a:solidFill>
              <a:latin typeface="Franklin Gothic Medium" charset="0"/>
              <a:ea typeface="Franklin Gothic Medium" charset="0"/>
              <a:cs typeface="Franklin Gothic Medium" charset="0"/>
              <a:sym typeface="Libre Franklin Medium"/>
            </a:endParaRPr>
          </a:p>
        </p:txBody>
      </p:sp>
      <p:sp>
        <p:nvSpPr>
          <p:cNvPr id="319" name="Google Shape;319;p34"/>
          <p:cNvSpPr txBox="1">
            <a:spLocks noGrp="1"/>
          </p:cNvSpPr>
          <p:nvPr>
            <p:ph type="body" idx="1"/>
          </p:nvPr>
        </p:nvSpPr>
        <p:spPr>
          <a:xfrm>
            <a:off x="457200" y="1404472"/>
            <a:ext cx="8229600" cy="472169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Do you think it is good to feel totally safe all of the time?</a:t>
            </a:r>
            <a:endParaRPr dirty="0">
              <a:latin typeface="Franklin Gothic Medium" charset="0"/>
              <a:ea typeface="Franklin Gothic Medium" charset="0"/>
              <a:cs typeface="Franklin Gothic Medium" charset="0"/>
              <a:sym typeface="Libre Franklin Medium"/>
            </a:endParaRPr>
          </a:p>
          <a:p>
            <a:pPr marL="342900" lvl="0" indent="0" algn="l" rtl="0">
              <a:spcBef>
                <a:spcPts val="0"/>
              </a:spcBef>
              <a:spcAft>
                <a:spcPts val="0"/>
              </a:spcAft>
              <a:buNone/>
            </a:pPr>
            <a:endParaRPr dirty="0">
              <a:latin typeface="Franklin Gothic Medium" charset="0"/>
              <a:ea typeface="Franklin Gothic Medium" charset="0"/>
              <a:cs typeface="Franklin Gothic Medium" charset="0"/>
              <a:sym typeface="Libre Franklin Medium"/>
            </a:endParaRPr>
          </a:p>
          <a:p>
            <a:pPr marL="342900" lvl="0" indent="-342900" algn="l" rtl="0">
              <a:spcBef>
                <a:spcPts val="64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Does it help us learn or try new things?</a:t>
            </a:r>
            <a:endParaRPr dirty="0">
              <a:latin typeface="Franklin Gothic Medium" charset="0"/>
              <a:ea typeface="Franklin Gothic Medium" charset="0"/>
              <a:cs typeface="Franklin Gothic Medium" charset="0"/>
              <a:sym typeface="Libre Franklin Medium"/>
            </a:endParaRPr>
          </a:p>
          <a:p>
            <a:pPr marL="342900" lvl="0" indent="0" algn="l" rtl="0">
              <a:spcBef>
                <a:spcPts val="640"/>
              </a:spcBef>
              <a:spcAft>
                <a:spcPts val="0"/>
              </a:spcAft>
              <a:buNone/>
            </a:pPr>
            <a:endParaRPr dirty="0">
              <a:latin typeface="Franklin Gothic Medium" charset="0"/>
              <a:ea typeface="Franklin Gothic Medium" charset="0"/>
              <a:cs typeface="Franklin Gothic Medium" charset="0"/>
              <a:sym typeface="Libre Franklin Medium"/>
            </a:endParaRPr>
          </a:p>
          <a:p>
            <a:pPr marL="342900" lvl="0" indent="-342900" algn="l" rtl="0">
              <a:spcBef>
                <a:spcPts val="64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Look at the Safety Continuum (slide 32) – can you think of examples of Fun to Feel Scared (FTFS) activities? </a:t>
            </a:r>
            <a:endParaRPr dirty="0">
              <a:latin typeface="Franklin Gothic Medium" charset="0"/>
              <a:ea typeface="Franklin Gothic Medium" charset="0"/>
              <a:cs typeface="Franklin Gothic Medium" charset="0"/>
              <a:sym typeface="Libre Franklin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5"/>
          <p:cNvSpPr txBox="1">
            <a:spLocks noGrp="1"/>
          </p:cNvSpPr>
          <p:nvPr>
            <p:ph type="title"/>
          </p:nvPr>
        </p:nvSpPr>
        <p:spPr>
          <a:xfrm>
            <a:off x="457200" y="417783"/>
            <a:ext cx="8229600" cy="83550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FF"/>
              </a:buClr>
              <a:buSzPts val="4400"/>
              <a:buFont typeface="Libre Franklin Medium"/>
              <a:buNone/>
            </a:pPr>
            <a:r>
              <a:rPr lang="en-US" dirty="0">
                <a:solidFill>
                  <a:srgbClr val="0000FF"/>
                </a:solidFill>
                <a:latin typeface="Franklin Gothic Medium" charset="0"/>
                <a:ea typeface="Franklin Gothic Medium" charset="0"/>
                <a:cs typeface="Franklin Gothic Medium" charset="0"/>
                <a:sym typeface="Libre Franklin Medium"/>
              </a:rPr>
              <a:t>Risking</a:t>
            </a:r>
            <a:r>
              <a:rPr lang="en-US" dirty="0">
                <a:solidFill>
                  <a:srgbClr val="0000FF"/>
                </a:solidFill>
                <a:latin typeface="Libre Franklin Medium"/>
                <a:ea typeface="Libre Franklin Medium"/>
                <a:cs typeface="Libre Franklin Medium"/>
                <a:sym typeface="Libre Franklin Medium"/>
              </a:rPr>
              <a:t> </a:t>
            </a:r>
            <a:r>
              <a:rPr lang="en-US" dirty="0">
                <a:solidFill>
                  <a:srgbClr val="0000FF"/>
                </a:solidFill>
                <a:latin typeface="Franklin Gothic Medium" charset="0"/>
                <a:ea typeface="Franklin Gothic Medium" charset="0"/>
                <a:cs typeface="Franklin Gothic Medium" charset="0"/>
                <a:sym typeface="Libre Franklin Medium"/>
              </a:rPr>
              <a:t>on Purpose (ROP)</a:t>
            </a:r>
            <a:endParaRPr dirty="0">
              <a:solidFill>
                <a:srgbClr val="0000FF"/>
              </a:solidFill>
              <a:latin typeface="Franklin Gothic Medium" charset="0"/>
              <a:ea typeface="Franklin Gothic Medium" charset="0"/>
              <a:cs typeface="Franklin Gothic Medium" charset="0"/>
              <a:sym typeface="Libre Franklin Medium"/>
            </a:endParaRPr>
          </a:p>
        </p:txBody>
      </p:sp>
      <p:sp>
        <p:nvSpPr>
          <p:cNvPr id="326" name="Google Shape;326;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Look at the Safety Continuum (slide 32) – can you think of examples of Risking on Purpose (ROP)?</a:t>
            </a:r>
            <a:endParaRPr dirty="0">
              <a:latin typeface="Franklin Gothic Medium" charset="0"/>
              <a:ea typeface="Franklin Gothic Medium" charset="0"/>
              <a:cs typeface="Franklin Gothic Medium" charset="0"/>
              <a:sym typeface="Libre Franklin Medium"/>
            </a:endParaRPr>
          </a:p>
          <a:p>
            <a:pPr marL="342900" lvl="0" indent="0" algn="l" rtl="0">
              <a:spcBef>
                <a:spcPts val="640"/>
              </a:spcBef>
              <a:spcAft>
                <a:spcPts val="0"/>
              </a:spcAft>
              <a:buNone/>
            </a:pPr>
            <a:endParaRPr dirty="0">
              <a:latin typeface="Franklin Gothic Medium" charset="0"/>
              <a:ea typeface="Franklin Gothic Medium" charset="0"/>
              <a:cs typeface="Franklin Gothic Medium" charset="0"/>
              <a:sym typeface="Libre Franklin Medium"/>
            </a:endParaRPr>
          </a:p>
          <a:p>
            <a:pPr marL="342900" lvl="0" indent="-342900" algn="l" rtl="0">
              <a:spcBef>
                <a:spcPts val="64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What is the difference between FTFS and ROP activities?</a:t>
            </a:r>
            <a:endParaRPr dirty="0">
              <a:latin typeface="Franklin Gothic Medium" charset="0"/>
              <a:ea typeface="Franklin Gothic Medium" charset="0"/>
              <a:cs typeface="Franklin Gothic Medium" charset="0"/>
              <a:sym typeface="Libre Franklin Medium"/>
            </a:endParaRPr>
          </a:p>
          <a:p>
            <a:pPr marL="342900" lvl="0" indent="0" algn="l" rtl="0">
              <a:spcBef>
                <a:spcPts val="640"/>
              </a:spcBef>
              <a:spcAft>
                <a:spcPts val="0"/>
              </a:spcAft>
              <a:buNone/>
            </a:pPr>
            <a:endParaRPr dirty="0">
              <a:latin typeface="Franklin Gothic Medium" charset="0"/>
              <a:ea typeface="Franklin Gothic Medium" charset="0"/>
              <a:cs typeface="Franklin Gothic Medium" charset="0"/>
              <a:sym typeface="Libre Franklin Medium"/>
            </a:endParaRPr>
          </a:p>
          <a:p>
            <a:pPr marL="342900" lvl="0" indent="-342900" algn="l" rtl="0">
              <a:spcBef>
                <a:spcPts val="640"/>
              </a:spcBef>
              <a:spcAft>
                <a:spcPts val="0"/>
              </a:spcAft>
              <a:buClr>
                <a:schemeClr val="dk1"/>
              </a:buClr>
              <a:buSzPts val="3200"/>
              <a:buChar char="•"/>
            </a:pPr>
            <a:r>
              <a:rPr lang="en-US" dirty="0">
                <a:latin typeface="Franklin Gothic Medium" charset="0"/>
                <a:ea typeface="Franklin Gothic Medium" charset="0"/>
                <a:cs typeface="Franklin Gothic Medium" charset="0"/>
                <a:sym typeface="Libre Franklin Medium"/>
              </a:rPr>
              <a:t>What might help you to stay away from Feeling Unsafe?</a:t>
            </a:r>
            <a:endParaRPr dirty="0">
              <a:latin typeface="Franklin Gothic Medium" charset="0"/>
              <a:ea typeface="Franklin Gothic Medium" charset="0"/>
              <a:cs typeface="Franklin Gothic Medium" charset="0"/>
              <a:sym typeface="Libre Franklin Medium"/>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6"/>
          <p:cNvSpPr txBox="1">
            <a:spLocks noGrp="1"/>
          </p:cNvSpPr>
          <p:nvPr>
            <p:ph type="title"/>
          </p:nvPr>
        </p:nvSpPr>
        <p:spPr>
          <a:xfrm>
            <a:off x="457200" y="582134"/>
            <a:ext cx="8229600" cy="835504"/>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000FF"/>
              </a:buClr>
              <a:buSzPct val="100000"/>
              <a:buFont typeface="Libre Franklin Medium"/>
              <a:buNone/>
            </a:pPr>
            <a:r>
              <a:rPr lang="en-US" dirty="0">
                <a:solidFill>
                  <a:srgbClr val="0000FF"/>
                </a:solidFill>
                <a:latin typeface="Franklin Gothic Medium" charset="0"/>
                <a:ea typeface="Franklin Gothic Medium" charset="0"/>
                <a:cs typeface="Franklin Gothic Medium" charset="0"/>
                <a:sym typeface="Libre Franklin Medium"/>
              </a:rPr>
              <a:t>Things that help us to feel safe or safe enough to risk on purpose</a:t>
            </a:r>
            <a:endParaRPr dirty="0">
              <a:solidFill>
                <a:srgbClr val="0000FF"/>
              </a:solidFill>
              <a:latin typeface="Franklin Gothic Medium" charset="0"/>
              <a:ea typeface="Franklin Gothic Medium" charset="0"/>
              <a:cs typeface="Franklin Gothic Medium" charset="0"/>
              <a:sym typeface="Libre Franklin Medium"/>
            </a:endParaRPr>
          </a:p>
        </p:txBody>
      </p:sp>
      <p:sp>
        <p:nvSpPr>
          <p:cNvPr id="333" name="Google Shape;333;p36"/>
          <p:cNvSpPr txBox="1">
            <a:spLocks noGrp="1"/>
          </p:cNvSpPr>
          <p:nvPr>
            <p:ph type="body" idx="1"/>
          </p:nvPr>
        </p:nvSpPr>
        <p:spPr>
          <a:xfrm>
            <a:off x="457200" y="2226235"/>
            <a:ext cx="8229600" cy="3899928"/>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Clr>
                <a:schemeClr val="dk1"/>
              </a:buClr>
              <a:buSzPts val="5400"/>
              <a:buFont typeface="Libre Franklin Medium"/>
              <a:buAutoNum type="arabicPeriod"/>
            </a:pPr>
            <a:r>
              <a:rPr lang="en-US" sz="5400" dirty="0">
                <a:latin typeface="Franklin Gothic Medium" charset="0"/>
                <a:ea typeface="Franklin Gothic Medium" charset="0"/>
                <a:cs typeface="Franklin Gothic Medium" charset="0"/>
                <a:sym typeface="Libre Franklin Medium"/>
              </a:rPr>
              <a:t>Choice</a:t>
            </a:r>
            <a:endParaRPr dirty="0">
              <a:latin typeface="Franklin Gothic Medium" charset="0"/>
              <a:ea typeface="Franklin Gothic Medium" charset="0"/>
              <a:cs typeface="Franklin Gothic Medium" charset="0"/>
            </a:endParaRPr>
          </a:p>
          <a:p>
            <a:pPr marL="514350" lvl="0" indent="-514350" algn="l" rtl="0">
              <a:spcBef>
                <a:spcPts val="1080"/>
              </a:spcBef>
              <a:spcAft>
                <a:spcPts val="0"/>
              </a:spcAft>
              <a:buClr>
                <a:schemeClr val="dk1"/>
              </a:buClr>
              <a:buSzPts val="5400"/>
              <a:buFont typeface="Libre Franklin Medium"/>
              <a:buAutoNum type="arabicPeriod"/>
            </a:pPr>
            <a:r>
              <a:rPr lang="en-US" sz="5400" dirty="0">
                <a:latin typeface="Franklin Gothic Medium" charset="0"/>
                <a:ea typeface="Franklin Gothic Medium" charset="0"/>
                <a:cs typeface="Franklin Gothic Medium" charset="0"/>
                <a:sym typeface="Libre Franklin Medium"/>
              </a:rPr>
              <a:t>Control</a:t>
            </a:r>
            <a:endParaRPr dirty="0">
              <a:latin typeface="Franklin Gothic Medium" charset="0"/>
              <a:ea typeface="Franklin Gothic Medium" charset="0"/>
              <a:cs typeface="Franklin Gothic Medium" charset="0"/>
            </a:endParaRPr>
          </a:p>
          <a:p>
            <a:pPr marL="514350" lvl="0" indent="-514350" algn="l" rtl="0">
              <a:spcBef>
                <a:spcPts val="1080"/>
              </a:spcBef>
              <a:spcAft>
                <a:spcPts val="0"/>
              </a:spcAft>
              <a:buClr>
                <a:schemeClr val="dk1"/>
              </a:buClr>
              <a:buSzPts val="5400"/>
              <a:buFont typeface="Libre Franklin Medium"/>
              <a:buAutoNum type="arabicPeriod"/>
            </a:pPr>
            <a:r>
              <a:rPr lang="en-US" sz="5400" dirty="0">
                <a:latin typeface="Franklin Gothic Medium" charset="0"/>
                <a:ea typeface="Franklin Gothic Medium" charset="0"/>
                <a:cs typeface="Franklin Gothic Medium" charset="0"/>
                <a:sym typeface="Libre Franklin Medium"/>
              </a:rPr>
              <a:t>Time limit</a:t>
            </a:r>
            <a:endParaRPr sz="5400" dirty="0">
              <a:latin typeface="Franklin Gothic Medium" charset="0"/>
              <a:ea typeface="Franklin Gothic Medium" charset="0"/>
              <a:cs typeface="Franklin Gothic Medium" charset="0"/>
              <a:sym typeface="Libre Franklin Medium"/>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25201424719_0_0"/>
          <p:cNvSpPr txBox="1">
            <a:spLocks noGrp="1"/>
          </p:cNvSpPr>
          <p:nvPr>
            <p:ph type="title"/>
          </p:nvPr>
        </p:nvSpPr>
        <p:spPr>
          <a:xfrm>
            <a:off x="457200" y="582134"/>
            <a:ext cx="8229600" cy="835500"/>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rgbClr val="0000FF"/>
              </a:buClr>
              <a:buSzPts val="4400"/>
              <a:buFont typeface="Libre Franklin Medium"/>
              <a:buNone/>
            </a:pPr>
            <a:r>
              <a:rPr lang="en-US" dirty="0">
                <a:solidFill>
                  <a:srgbClr val="0000FF"/>
                </a:solidFill>
                <a:latin typeface="Franklin Gothic Medium" charset="0"/>
                <a:ea typeface="Franklin Gothic Medium" charset="0"/>
                <a:cs typeface="Franklin Gothic Medium" charset="0"/>
                <a:sym typeface="Libre Franklin Medium"/>
              </a:rPr>
              <a:t>The Safety Continuum</a:t>
            </a:r>
            <a:endParaRPr dirty="0">
              <a:solidFill>
                <a:srgbClr val="0000FF"/>
              </a:solidFill>
              <a:latin typeface="Franklin Gothic Medium" charset="0"/>
              <a:ea typeface="Franklin Gothic Medium" charset="0"/>
              <a:cs typeface="Franklin Gothic Medium" charset="0"/>
              <a:sym typeface="Libre Franklin Medium"/>
            </a:endParaRPr>
          </a:p>
        </p:txBody>
      </p:sp>
      <p:cxnSp>
        <p:nvCxnSpPr>
          <p:cNvPr id="340" name="Google Shape;340;g25201424719_0_0"/>
          <p:cNvCxnSpPr/>
          <p:nvPr/>
        </p:nvCxnSpPr>
        <p:spPr>
          <a:xfrm>
            <a:off x="457200" y="3947607"/>
            <a:ext cx="8229600" cy="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50"/>
              </a:srgbClr>
            </a:outerShdw>
          </a:effectLst>
        </p:spPr>
      </p:cxnSp>
      <p:sp>
        <p:nvSpPr>
          <p:cNvPr id="341" name="Google Shape;341;g25201424719_0_0"/>
          <p:cNvSpPr txBox="1"/>
          <p:nvPr/>
        </p:nvSpPr>
        <p:spPr>
          <a:xfrm>
            <a:off x="7500588" y="3105738"/>
            <a:ext cx="1186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Feeling Safe</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342" name="Google Shape;342;g25201424719_0_0"/>
          <p:cNvSpPr txBox="1"/>
          <p:nvPr/>
        </p:nvSpPr>
        <p:spPr>
          <a:xfrm>
            <a:off x="457209" y="3105838"/>
            <a:ext cx="1186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Feeling Unsafe</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343" name="Google Shape;343;g25201424719_0_0"/>
          <p:cNvSpPr txBox="1"/>
          <p:nvPr/>
        </p:nvSpPr>
        <p:spPr>
          <a:xfrm>
            <a:off x="5053122" y="2601578"/>
            <a:ext cx="11862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Feeling Fun to Feel Scared</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344" name="Google Shape;344;g25201424719_0_0"/>
          <p:cNvSpPr txBox="1"/>
          <p:nvPr/>
        </p:nvSpPr>
        <p:spPr>
          <a:xfrm>
            <a:off x="2605619" y="2816373"/>
            <a:ext cx="11862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Risking on Purpose</a:t>
            </a:r>
            <a:endParaRPr sz="1800">
              <a:solidFill>
                <a:schemeClr val="dk1"/>
              </a:solidFill>
              <a:latin typeface="Franklin Gothic Medium" charset="0"/>
              <a:ea typeface="Franklin Gothic Medium" charset="0"/>
              <a:cs typeface="Franklin Gothic Medium" charset="0"/>
              <a:sym typeface="Libre Franklin Medium"/>
            </a:endParaRPr>
          </a:p>
        </p:txBody>
      </p:sp>
      <p:cxnSp>
        <p:nvCxnSpPr>
          <p:cNvPr id="345" name="Google Shape;345;g25201424719_0_0"/>
          <p:cNvCxnSpPr/>
          <p:nvPr/>
        </p:nvCxnSpPr>
        <p:spPr>
          <a:xfrm>
            <a:off x="1840756" y="2601578"/>
            <a:ext cx="0" cy="2194500"/>
          </a:xfrm>
          <a:prstGeom prst="straightConnector1">
            <a:avLst/>
          </a:prstGeom>
          <a:noFill/>
          <a:ln w="25400" cap="flat" cmpd="sng">
            <a:solidFill>
              <a:srgbClr val="FF0000"/>
            </a:solidFill>
            <a:prstDash val="dashDot"/>
            <a:round/>
            <a:headEnd type="none" w="sm" len="sm"/>
            <a:tailEnd type="none" w="sm" len="sm"/>
          </a:ln>
          <a:effectLst>
            <a:outerShdw blurRad="40000" dist="20000" dir="5400000" rotWithShape="0">
              <a:srgbClr val="000000">
                <a:alpha val="37650"/>
              </a:srgbClr>
            </a:outerShdw>
          </a:effectLst>
        </p:spPr>
      </p:cxnSp>
      <p:sp>
        <p:nvSpPr>
          <p:cNvPr id="346" name="Google Shape;346;g25201424719_0_0"/>
          <p:cNvSpPr txBox="1"/>
          <p:nvPr/>
        </p:nvSpPr>
        <p:spPr>
          <a:xfrm>
            <a:off x="4979838" y="1497263"/>
            <a:ext cx="1479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Seeing a large snake</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347" name="Google Shape;347;g25201424719_0_0"/>
          <p:cNvSpPr txBox="1"/>
          <p:nvPr/>
        </p:nvSpPr>
        <p:spPr>
          <a:xfrm>
            <a:off x="310638" y="1417638"/>
            <a:ext cx="1479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Franklin Gothic Medium" charset="0"/>
                <a:ea typeface="Franklin Gothic Medium" charset="0"/>
                <a:cs typeface="Franklin Gothic Medium" charset="0"/>
                <a:sym typeface="Libre Franklin Medium"/>
              </a:rPr>
              <a:t>Holding a large snake</a:t>
            </a:r>
            <a:endParaRPr sz="1800" dirty="0">
              <a:solidFill>
                <a:schemeClr val="dk1"/>
              </a:solidFill>
              <a:latin typeface="Franklin Gothic Medium" charset="0"/>
              <a:ea typeface="Franklin Gothic Medium" charset="0"/>
              <a:cs typeface="Franklin Gothic Medium" charset="0"/>
              <a:sym typeface="Libre Franklin Medium"/>
            </a:endParaRPr>
          </a:p>
        </p:txBody>
      </p:sp>
      <p:sp>
        <p:nvSpPr>
          <p:cNvPr id="348" name="Google Shape;348;g25201424719_0_0"/>
          <p:cNvSpPr txBox="1"/>
          <p:nvPr/>
        </p:nvSpPr>
        <p:spPr>
          <a:xfrm>
            <a:off x="7354055" y="1417644"/>
            <a:ext cx="1479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Eating ice cream</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349" name="Google Shape;349;g25201424719_0_0"/>
          <p:cNvSpPr txBox="1"/>
          <p:nvPr/>
        </p:nvSpPr>
        <p:spPr>
          <a:xfrm>
            <a:off x="2605630" y="1417638"/>
            <a:ext cx="1479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Having an injection</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350" name="Google Shape;350;g25201424719_0_0"/>
          <p:cNvSpPr txBox="1"/>
          <p:nvPr/>
        </p:nvSpPr>
        <p:spPr>
          <a:xfrm>
            <a:off x="310653" y="5220051"/>
            <a:ext cx="1479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Going to the dentist</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351" name="Google Shape;351;g25201424719_0_0"/>
          <p:cNvSpPr txBox="1"/>
          <p:nvPr/>
        </p:nvSpPr>
        <p:spPr>
          <a:xfrm>
            <a:off x="1940379" y="5138526"/>
            <a:ext cx="1479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Franklin Gothic Medium" charset="0"/>
                <a:ea typeface="Franklin Gothic Medium" charset="0"/>
                <a:cs typeface="Franklin Gothic Medium" charset="0"/>
                <a:sym typeface="Libre Franklin Medium"/>
              </a:rPr>
              <a:t>Break time at school</a:t>
            </a:r>
            <a:endParaRPr sz="1800" dirty="0">
              <a:solidFill>
                <a:schemeClr val="dk1"/>
              </a:solidFill>
              <a:latin typeface="Franklin Gothic Medium" charset="0"/>
              <a:ea typeface="Franklin Gothic Medium" charset="0"/>
              <a:cs typeface="Franklin Gothic Medium" charset="0"/>
              <a:sym typeface="Libre Franklin Medium"/>
            </a:endParaRPr>
          </a:p>
        </p:txBody>
      </p:sp>
      <p:sp>
        <p:nvSpPr>
          <p:cNvPr id="352" name="Google Shape;352;g25201424719_0_0"/>
          <p:cNvSpPr txBox="1"/>
          <p:nvPr/>
        </p:nvSpPr>
        <p:spPr>
          <a:xfrm>
            <a:off x="3857755" y="4796086"/>
            <a:ext cx="14793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Franklin Gothic Medium" charset="0"/>
                <a:ea typeface="Franklin Gothic Medium" charset="0"/>
                <a:cs typeface="Franklin Gothic Medium" charset="0"/>
                <a:sym typeface="Libre Franklin Medium"/>
              </a:rPr>
              <a:t>Learning something new for the first time</a:t>
            </a:r>
            <a:endParaRPr sz="1800" dirty="0">
              <a:solidFill>
                <a:schemeClr val="dk1"/>
              </a:solidFill>
              <a:latin typeface="Franklin Gothic Medium" charset="0"/>
              <a:ea typeface="Franklin Gothic Medium" charset="0"/>
              <a:cs typeface="Franklin Gothic Medium" charset="0"/>
              <a:sym typeface="Libre Franklin Medium"/>
            </a:endParaRPr>
          </a:p>
        </p:txBody>
      </p:sp>
      <p:sp>
        <p:nvSpPr>
          <p:cNvPr id="353" name="Google Shape;353;g25201424719_0_0"/>
          <p:cNvSpPr txBox="1"/>
          <p:nvPr/>
        </p:nvSpPr>
        <p:spPr>
          <a:xfrm>
            <a:off x="5775119" y="5220059"/>
            <a:ext cx="1479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Playing football</a:t>
            </a:r>
            <a:endParaRPr sz="1800">
              <a:solidFill>
                <a:schemeClr val="dk1"/>
              </a:solidFill>
              <a:latin typeface="Franklin Gothic Medium" charset="0"/>
              <a:ea typeface="Franklin Gothic Medium" charset="0"/>
              <a:cs typeface="Franklin Gothic Medium" charset="0"/>
              <a:sym typeface="Libre Franklin Medium"/>
            </a:endParaRPr>
          </a:p>
        </p:txBody>
      </p:sp>
      <p:sp>
        <p:nvSpPr>
          <p:cNvPr id="354" name="Google Shape;354;g25201424719_0_0"/>
          <p:cNvSpPr txBox="1"/>
          <p:nvPr/>
        </p:nvSpPr>
        <p:spPr>
          <a:xfrm>
            <a:off x="7354058" y="5220059"/>
            <a:ext cx="1479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Franklin Gothic Medium" charset="0"/>
                <a:ea typeface="Franklin Gothic Medium" charset="0"/>
                <a:cs typeface="Franklin Gothic Medium" charset="0"/>
                <a:sym typeface="Libre Franklin Medium"/>
              </a:rPr>
              <a:t>Going to the beach</a:t>
            </a:r>
            <a:endParaRPr sz="1800">
              <a:solidFill>
                <a:schemeClr val="dk1"/>
              </a:solidFill>
              <a:latin typeface="Franklin Gothic Medium" charset="0"/>
              <a:ea typeface="Franklin Gothic Medium" charset="0"/>
              <a:cs typeface="Franklin Gothic Medium" charset="0"/>
              <a:sym typeface="Libre Franklin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457200" y="582134"/>
            <a:ext cx="8229600" cy="83550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000FF"/>
              </a:buClr>
              <a:buSzPts val="4400"/>
              <a:buFont typeface="Libre Franklin Medium"/>
              <a:buNone/>
            </a:pPr>
            <a:r>
              <a:rPr lang="en-US" b="1" dirty="0">
                <a:solidFill>
                  <a:srgbClr val="0000FF"/>
                </a:solidFill>
                <a:latin typeface="Franklin Gothic Medium" charset="0"/>
                <a:ea typeface="Franklin Gothic Medium" charset="0"/>
                <a:cs typeface="Franklin Gothic Medium" charset="0"/>
                <a:sym typeface="Libre Franklin Medium"/>
              </a:rPr>
              <a:t>Personal Power</a:t>
            </a:r>
            <a:r>
              <a:rPr lang="en-US" dirty="0">
                <a:latin typeface="Franklin Gothic Medium" charset="0"/>
                <a:ea typeface="Franklin Gothic Medium" charset="0"/>
                <a:cs typeface="Franklin Gothic Medium" charset="0"/>
                <a:sym typeface="Libre Franklin Medium"/>
              </a:rPr>
              <a:t>	</a:t>
            </a:r>
            <a:endParaRPr dirty="0">
              <a:latin typeface="Franklin Gothic Medium" charset="0"/>
              <a:ea typeface="Franklin Gothic Medium" charset="0"/>
              <a:cs typeface="Franklin Gothic Medium" charset="0"/>
              <a:sym typeface="Libre Franklin Medium"/>
            </a:endParaRPr>
          </a:p>
        </p:txBody>
      </p:sp>
      <p:sp>
        <p:nvSpPr>
          <p:cNvPr id="103" name="Google Shape;10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rtl="0">
              <a:spcBef>
                <a:spcPts val="0"/>
              </a:spcBef>
              <a:spcAft>
                <a:spcPts val="0"/>
              </a:spcAft>
              <a:buClr>
                <a:schemeClr val="dk1"/>
              </a:buClr>
              <a:buSzPts val="5400"/>
              <a:buNone/>
            </a:pPr>
            <a:r>
              <a:rPr lang="en-US" sz="5400" dirty="0">
                <a:latin typeface="Franklin Gothic Medium" charset="0"/>
                <a:ea typeface="Franklin Gothic Medium" charset="0"/>
                <a:cs typeface="Franklin Gothic Medium" charset="0"/>
                <a:sym typeface="Libre Franklin Medium"/>
              </a:rPr>
              <a:t>Our own ability to act or </a:t>
            </a:r>
            <a:endParaRPr dirty="0">
              <a:latin typeface="Franklin Gothic Medium" charset="0"/>
              <a:ea typeface="Franklin Gothic Medium" charset="0"/>
              <a:cs typeface="Franklin Gothic Medium" charset="0"/>
            </a:endParaRPr>
          </a:p>
          <a:p>
            <a:pPr marL="0" lvl="0" indent="0" rtl="0">
              <a:spcBef>
                <a:spcPts val="1080"/>
              </a:spcBef>
              <a:spcAft>
                <a:spcPts val="0"/>
              </a:spcAft>
              <a:buClr>
                <a:srgbClr val="FF0000"/>
              </a:buClr>
              <a:buSzPts val="5400"/>
              <a:buNone/>
            </a:pPr>
            <a:r>
              <a:rPr lang="en-US" sz="5400" dirty="0">
                <a:solidFill>
                  <a:srgbClr val="0000FF"/>
                </a:solidFill>
                <a:latin typeface="Franklin Gothic Medium" charset="0"/>
                <a:ea typeface="Franklin Gothic Medium" charset="0"/>
                <a:cs typeface="Franklin Gothic Medium" charset="0"/>
                <a:sym typeface="Libre Franklin Medium"/>
              </a:rPr>
              <a:t>I CAN</a:t>
            </a:r>
            <a:endParaRPr sz="5400" dirty="0">
              <a:solidFill>
                <a:srgbClr val="0000FF"/>
              </a:solidFill>
              <a:latin typeface="Franklin Gothic Medium" charset="0"/>
              <a:ea typeface="Franklin Gothic Medium" charset="0"/>
              <a:cs typeface="Franklin Gothic Medium" charset="0"/>
              <a:sym typeface="Libre Franklin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title"/>
          </p:nvPr>
        </p:nvSpPr>
        <p:spPr>
          <a:xfrm>
            <a:off x="457200" y="582134"/>
            <a:ext cx="8229600" cy="835504"/>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100000"/>
              <a:buFont typeface="Libre Franklin Medium"/>
              <a:buNone/>
            </a:pPr>
            <a:r>
              <a:rPr lang="en-US" sz="3200" dirty="0">
                <a:latin typeface="Franklin Gothic Medium" charset="0"/>
                <a:ea typeface="Franklin Gothic Medium" charset="0"/>
                <a:cs typeface="Franklin Gothic Medium" charset="0"/>
                <a:sym typeface="Libre Franklin Medium"/>
              </a:rPr>
              <a:t>What are the people in the following photos feeling? How do you know?</a:t>
            </a:r>
            <a:endParaRPr sz="3200" dirty="0">
              <a:latin typeface="Franklin Gothic Medium" charset="0"/>
              <a:ea typeface="Franklin Gothic Medium" charset="0"/>
              <a:cs typeface="Franklin Gothic Medium" charset="0"/>
              <a:sym typeface="Libre Franklin Medium"/>
            </a:endParaRPr>
          </a:p>
        </p:txBody>
      </p:sp>
      <p:pic>
        <p:nvPicPr>
          <p:cNvPr id="110" name="Google Shape;110;p5" descr="1813455417_ff0996a7e0_o.jpg"/>
          <p:cNvPicPr preferRelativeResize="0">
            <a:picLocks noGrp="1"/>
          </p:cNvPicPr>
          <p:nvPr>
            <p:ph type="body" idx="1"/>
          </p:nvPr>
        </p:nvPicPr>
        <p:blipFill rotWithShape="1">
          <a:blip r:embed="rId3">
            <a:alphaModFix/>
          </a:blip>
          <a:srcRect t="13491" b="13491"/>
          <a:stretch/>
        </p:blipFill>
        <p:spPr>
          <a:xfrm>
            <a:off x="457200" y="1600200"/>
            <a:ext cx="8229600" cy="45259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6" descr="41509215220_b79f31b06a_o.jpg"/>
          <p:cNvPicPr preferRelativeResize="0">
            <a:picLocks noGrp="1"/>
          </p:cNvPicPr>
          <p:nvPr>
            <p:ph type="body" idx="1"/>
          </p:nvPr>
        </p:nvPicPr>
        <p:blipFill rotWithShape="1">
          <a:blip r:embed="rId3">
            <a:alphaModFix/>
          </a:blip>
          <a:srcRect t="13335" b="13336"/>
          <a:stretch/>
        </p:blipFill>
        <p:spPr>
          <a:xfrm>
            <a:off x="457200" y="912906"/>
            <a:ext cx="8229600" cy="45259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7" descr="Worried_little_girl.jpeg"/>
          <p:cNvPicPr preferRelativeResize="0">
            <a:picLocks noGrp="1"/>
          </p:cNvPicPr>
          <p:nvPr>
            <p:ph type="body" idx="1"/>
          </p:nvPr>
        </p:nvPicPr>
        <p:blipFill rotWithShape="1">
          <a:blip r:embed="rId3">
            <a:alphaModFix/>
          </a:blip>
          <a:srcRect t="15060" b="15060"/>
          <a:stretch/>
        </p:blipFill>
        <p:spPr>
          <a:xfrm>
            <a:off x="457200" y="582613"/>
            <a:ext cx="8229600" cy="5543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8" descr="adorable-beautiful-child-cute-thumbnail.jpeg"/>
          <p:cNvPicPr preferRelativeResize="0">
            <a:picLocks noGrp="1"/>
          </p:cNvPicPr>
          <p:nvPr>
            <p:ph type="body" idx="1"/>
          </p:nvPr>
        </p:nvPicPr>
        <p:blipFill rotWithShape="1">
          <a:blip r:embed="rId3">
            <a:alphaModFix/>
          </a:blip>
          <a:srcRect t="24601" b="24601"/>
          <a:stretch/>
        </p:blipFill>
        <p:spPr>
          <a:xfrm>
            <a:off x="457200" y="552450"/>
            <a:ext cx="8229600" cy="55737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9" descr="angry-woman-portrait.jpg"/>
          <p:cNvPicPr preferRelativeResize="0">
            <a:picLocks noGrp="1"/>
          </p:cNvPicPr>
          <p:nvPr>
            <p:ph type="body" idx="1"/>
          </p:nvPr>
        </p:nvPicPr>
        <p:blipFill rotWithShape="1">
          <a:blip r:embed="rId3">
            <a:alphaModFix/>
          </a:blip>
          <a:srcRect l="-61326" r="-61326"/>
          <a:stretch/>
        </p:blipFill>
        <p:spPr>
          <a:xfrm>
            <a:off x="457200" y="582613"/>
            <a:ext cx="8229600" cy="55435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1649</Words>
  <Application>Microsoft Macintosh PowerPoint</Application>
  <PresentationFormat>On-screen Show (4:3)</PresentationFormat>
  <Paragraphs>188</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Libre Franklin</vt:lpstr>
      <vt:lpstr>Franklin Gothic Medium</vt:lpstr>
      <vt:lpstr>Libre Franklin Medium</vt:lpstr>
      <vt:lpstr>Arial</vt:lpstr>
      <vt:lpstr>Calibri</vt:lpstr>
      <vt:lpstr>Office Theme</vt:lpstr>
      <vt:lpstr>Non-violent Action: A Force for Change</vt:lpstr>
      <vt:lpstr>PowerPoint Presentation</vt:lpstr>
      <vt:lpstr>PowerPoint Presentation</vt:lpstr>
      <vt:lpstr>Personal Power </vt:lpstr>
      <vt:lpstr>What are the people in the following photos feeling? How do you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Feelings Continuum </vt:lpstr>
      <vt:lpstr>PowerPoint Presentation</vt:lpstr>
      <vt:lpstr>Blank fictional person</vt:lpstr>
      <vt:lpstr>Example fictional person with feelings drawn on</vt:lpstr>
      <vt:lpstr>Early Warning Signs (EWS)</vt:lpstr>
      <vt:lpstr>The Feelings Wheel</vt:lpstr>
      <vt:lpstr>The Safety Continuum</vt:lpstr>
      <vt:lpstr>Safe Place Activity</vt:lpstr>
      <vt:lpstr>Fun to Feel Scared (FTFS)</vt:lpstr>
      <vt:lpstr>Risking on Purpose (ROP)</vt:lpstr>
      <vt:lpstr>Things that help us to feel safe or safe enough to risk on purpose</vt:lpstr>
      <vt:lpstr>The Safety Continuum</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Non-violent Action: A Force for Change</dc:title>
  <dc:creator>user user</dc:creator>
  <cp:lastModifiedBy>Microsoft Office User</cp:lastModifiedBy>
  <cp:revision>2</cp:revision>
  <dcterms:created xsi:type="dcterms:W3CDTF">2016-04-27T09:46:12Z</dcterms:created>
  <dcterms:modified xsi:type="dcterms:W3CDTF">2023-09-22T15:00:40Z</dcterms:modified>
</cp:coreProperties>
</file>