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6" r:id="rId2"/>
    <p:sldId id="257" r:id="rId3"/>
    <p:sldId id="258" r:id="rId4"/>
    <p:sldId id="259" r:id="rId5"/>
    <p:sldId id="260" r:id="rId6"/>
    <p:sldId id="261" r:id="rId7"/>
    <p:sldId id="262" r:id="rId8"/>
    <p:sldId id="263" r:id="rId9"/>
    <p:sldId id="267" r:id="rId10"/>
    <p:sldId id="264" r:id="rId11"/>
    <p:sldId id="265" r:id="rId12"/>
    <p:sldId id="266"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97"/>
    <p:restoredTop sz="82883" autoAdjust="0"/>
  </p:normalViewPr>
  <p:slideViewPr>
    <p:cSldViewPr snapToGrid="0" snapToObjects="1">
      <p:cViewPr varScale="1">
        <p:scale>
          <a:sx n="94" d="100"/>
          <a:sy n="94" d="100"/>
        </p:scale>
        <p:origin x="2000"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7A7A2E-9751-4B4D-858B-B947134C0DCD}" type="datetimeFigureOut">
              <a:rPr lang="en-US" smtClean="0"/>
              <a:t>7/19/23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2D0F2E-AD8F-CC45-8427-9ABB0AC11649}" type="slidenum">
              <a:rPr lang="en-US" smtClean="0"/>
              <a:t>‹#›</a:t>
            </a:fld>
            <a:endParaRPr lang="en-US"/>
          </a:p>
        </p:txBody>
      </p:sp>
    </p:spTree>
    <p:extLst>
      <p:ext uri="{BB962C8B-B14F-4D97-AF65-F5344CB8AC3E}">
        <p14:creationId xmlns:p14="http://schemas.microsoft.com/office/powerpoint/2010/main" val="1260533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2F80F3-8C97-834F-B533-6590D00846AB}" type="datetimeFigureOut">
              <a:rPr lang="en-US" smtClean="0"/>
              <a:t>7/19/23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1B242F-E153-C24F-9DAD-259178CBCB94}" type="slidenum">
              <a:rPr lang="en-US" smtClean="0"/>
              <a:t>‹#›</a:t>
            </a:fld>
            <a:endParaRPr lang="en-US"/>
          </a:p>
        </p:txBody>
      </p:sp>
    </p:spTree>
    <p:extLst>
      <p:ext uri="{BB962C8B-B14F-4D97-AF65-F5344CB8AC3E}">
        <p14:creationId xmlns:p14="http://schemas.microsoft.com/office/powerpoint/2010/main" val="195726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s://www.youtube.com/watch?v=kv9R6kn2Pcc"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s://commons.wikimedia.org/wiki/File:O_Partenon_de_Atenas.jpg"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1</a:t>
            </a:fld>
            <a:endParaRPr lang="en-US"/>
          </a:p>
        </p:txBody>
      </p:sp>
    </p:spTree>
    <p:extLst>
      <p:ext uri="{BB962C8B-B14F-4D97-AF65-F5344CB8AC3E}">
        <p14:creationId xmlns:p14="http://schemas.microsoft.com/office/powerpoint/2010/main" val="821056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 </a:t>
            </a:r>
            <a:r>
              <a:rPr lang="en-GB" sz="1200" kern="1200" dirty="0" smtClean="0">
                <a:solidFill>
                  <a:schemeClr val="tx1"/>
                </a:solidFill>
                <a:effectLst/>
                <a:latin typeface="+mn-lt"/>
                <a:ea typeface="+mn-ea"/>
                <a:cs typeface="+mn-cs"/>
              </a:rPr>
              <a:t>Divide class into 6 groups around tables. Give each table its different information (RS8/9 &amp; RS10, text and pictures) about </a:t>
            </a:r>
            <a:r>
              <a:rPr lang="en-GB" sz="1200" kern="1200" dirty="0" err="1" smtClean="0">
                <a:solidFill>
                  <a:schemeClr val="tx1"/>
                </a:solidFill>
                <a:effectLst/>
                <a:latin typeface="+mn-lt"/>
                <a:ea typeface="+mn-ea"/>
                <a:cs typeface="+mn-cs"/>
              </a:rPr>
              <a:t>Otpor</a:t>
            </a:r>
            <a:r>
              <a:rPr lang="en-GB" sz="1200"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(Could put pictures out first so that these are looked at closely).</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Looking at their information, each group thinks about what might have happened. </a:t>
            </a:r>
            <a:r>
              <a:rPr lang="en-GB" sz="1200" i="1" kern="1200" dirty="0" smtClean="0">
                <a:solidFill>
                  <a:schemeClr val="tx1"/>
                </a:solidFill>
                <a:effectLst/>
                <a:latin typeface="+mn-lt"/>
                <a:ea typeface="+mn-ea"/>
                <a:cs typeface="+mn-cs"/>
              </a:rPr>
              <a:t>(This could be carried out as a reciprocal reading task).</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Learners could start putting the information into a possible order.</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2</a:t>
            </a:fld>
            <a:endParaRPr lang="en-US"/>
          </a:p>
        </p:txBody>
      </p:sp>
    </p:spTree>
    <p:extLst>
      <p:ext uri="{BB962C8B-B14F-4D97-AF65-F5344CB8AC3E}">
        <p14:creationId xmlns:p14="http://schemas.microsoft.com/office/powerpoint/2010/main" val="152978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a:t>
            </a:r>
          </a:p>
          <a:p>
            <a:r>
              <a:rPr lang="en-US" b="1" dirty="0" smtClean="0"/>
              <a:t> </a:t>
            </a:r>
            <a:r>
              <a:rPr lang="en-GB" sz="1200" b="1" u="sng" kern="1200" dirty="0" smtClean="0">
                <a:solidFill>
                  <a:schemeClr val="tx1"/>
                </a:solidFill>
                <a:effectLst/>
                <a:latin typeface="+mn-lt"/>
                <a:ea typeface="+mn-ea"/>
                <a:cs typeface="+mn-cs"/>
              </a:rPr>
              <a:t>Roles</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Reporter: To inform all detectives coming to their table of the information they have gathered - answering any questions they can. The reporters must be honest and only give out information that they have discovered initially.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Note:  This is a collaborative activity and therefore the students should be encouraged to give out information to their detectives.</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Detective: The group decides what questions they want to ask i.e. by looking at what information is missing from their table. They divide the questions up amongst their detectives who record them on their Detective’s recording sheet (RS13).</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They are given 5 minutes to go around the class and look and ask for information they need.</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Note: Offer one or two questions per group to help them get started with question making if they need support.</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3</a:t>
            </a:fld>
            <a:endParaRPr lang="en-US"/>
          </a:p>
        </p:txBody>
      </p:sp>
    </p:spTree>
    <p:extLst>
      <p:ext uri="{BB962C8B-B14F-4D97-AF65-F5344CB8AC3E}">
        <p14:creationId xmlns:p14="http://schemas.microsoft.com/office/powerpoint/2010/main" val="1894767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Teacher notes:</a:t>
            </a:r>
            <a:r>
              <a:rPr lang="en-GB" sz="1200" b="1"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Give learners summary of the case study.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Encourage learners to ask questions and answer each other’s on their tables.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Come back as a class to share information and fill in gaps verbally to create a clearer timeline.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Share slide on the PowerPoint of timeline of events.</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7</a:t>
            </a:fld>
            <a:endParaRPr lang="en-US"/>
          </a:p>
        </p:txBody>
      </p:sp>
    </p:spTree>
    <p:extLst>
      <p:ext uri="{BB962C8B-B14F-4D97-AF65-F5344CB8AC3E}">
        <p14:creationId xmlns:p14="http://schemas.microsoft.com/office/powerpoint/2010/main" val="2329209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Teacher notes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Otpor</a:t>
            </a:r>
            <a:r>
              <a:rPr lang="en-GB" sz="1200" kern="1200" dirty="0" smtClean="0">
                <a:solidFill>
                  <a:schemeClr val="tx1"/>
                </a:solidFill>
                <a:effectLst/>
                <a:latin typeface="+mn-lt"/>
                <a:ea typeface="+mn-ea"/>
                <a:cs typeface="+mn-cs"/>
              </a:rPr>
              <a:t> being presented with ‘Free your Mind’ award by MTV in 2000 </a:t>
            </a:r>
          </a:p>
          <a:p>
            <a:r>
              <a:rPr lang="en-GB" sz="1200" kern="1200" dirty="0" smtClean="0">
                <a:solidFill>
                  <a:schemeClr val="tx1"/>
                </a:solidFill>
                <a:effectLst/>
                <a:latin typeface="+mn-lt"/>
                <a:ea typeface="+mn-ea"/>
                <a:cs typeface="+mn-cs"/>
              </a:rPr>
              <a:t>Discuss anything interesting and surprising and address misconceptions.</a:t>
            </a:r>
            <a:r>
              <a:rPr lang="en-GB" dirty="0" smtClean="0">
                <a:effectLst/>
              </a:rPr>
              <a:t> </a:t>
            </a:r>
          </a:p>
          <a:p>
            <a:endParaRPr lang="en-GB"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If clicking on the link doesn’t work on your computer try Control click</a:t>
            </a:r>
            <a:r>
              <a:rPr lang="en-GB" baseline="0" dirty="0" smtClean="0">
                <a:effectLst/>
              </a:rPr>
              <a:t> or pasting the link into your browser: </a:t>
            </a:r>
            <a:r>
              <a:rPr lang="en-GB" u="sng" dirty="0" smtClean="0">
                <a:hlinkClick r:id="rId3"/>
              </a:rPr>
              <a:t>https://www.youtube.com/watch?v=kv9R6kn2Pcc</a:t>
            </a:r>
            <a:endParaRPr lang="en-GB" dirty="0" smtClean="0"/>
          </a:p>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9</a:t>
            </a:fld>
            <a:endParaRPr lang="en-US"/>
          </a:p>
        </p:txBody>
      </p:sp>
    </p:spTree>
    <p:extLst>
      <p:ext uri="{BB962C8B-B14F-4D97-AF65-F5344CB8AC3E}">
        <p14:creationId xmlns:p14="http://schemas.microsoft.com/office/powerpoint/2010/main" val="1764861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Source: </a:t>
            </a:r>
            <a:r>
              <a:rPr lang="en-US" sz="1200" kern="1200" dirty="0" smtClean="0">
                <a:solidFill>
                  <a:schemeClr val="tx1"/>
                </a:solidFill>
                <a:effectLst/>
                <a:latin typeface="+mn-lt"/>
                <a:ea typeface="+mn-ea"/>
                <a:cs typeface="+mn-cs"/>
              </a:rPr>
              <a:t>Parthenon in Athens, Steve Swayne</a:t>
            </a:r>
            <a:endParaRPr lang="en-GB"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3"/>
              </a:rPr>
              <a:t>https://commons.wikimedia.org/wiki/File:O_Partenon_de_Atenas.jpg</a:t>
            </a:r>
            <a:endParaRPr lang="en-GB" sz="1200" kern="1200" dirty="0" smtClean="0">
              <a:solidFill>
                <a:schemeClr val="tx1"/>
              </a:solidFill>
              <a:effectLst/>
              <a:latin typeface="+mn-lt"/>
              <a:ea typeface="+mn-ea"/>
              <a:cs typeface="+mn-cs"/>
            </a:endParaRPr>
          </a:p>
          <a:p>
            <a:endParaRPr lang="en-US" dirty="0" smtClean="0"/>
          </a:p>
          <a:p>
            <a:r>
              <a:rPr lang="en-US" dirty="0" smtClean="0"/>
              <a:t>Other image </a:t>
            </a:r>
            <a:r>
              <a:rPr lang="mr-IN" dirty="0" smtClean="0"/>
              <a:t>–</a:t>
            </a:r>
            <a:r>
              <a:rPr lang="en-US" dirty="0" smtClean="0"/>
              <a:t> </a:t>
            </a:r>
            <a:r>
              <a:rPr lang="en-US" dirty="0" err="1" smtClean="0"/>
              <a:t>pixaby</a:t>
            </a:r>
            <a:r>
              <a:rPr lang="en-US" dirty="0" smtClean="0"/>
              <a:t> no attribution required</a:t>
            </a:r>
          </a:p>
          <a:p>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Teacher notes: </a:t>
            </a:r>
            <a:r>
              <a:rPr lang="en-US" sz="1200" b="0" i="1" kern="1200" dirty="0" smtClean="0">
                <a:solidFill>
                  <a:schemeClr val="tx1"/>
                </a:solidFill>
                <a:effectLst/>
                <a:latin typeface="+mn-lt"/>
                <a:ea typeface="+mn-ea"/>
                <a:cs typeface="+mn-cs"/>
              </a:rPr>
              <a:t>Introduce slides 10 and 11 if this OTPOR</a:t>
            </a:r>
            <a:r>
              <a:rPr lang="en-US" sz="1200" b="0" i="1" kern="1200" baseline="0" dirty="0" smtClean="0">
                <a:solidFill>
                  <a:schemeClr val="tx1"/>
                </a:solidFill>
                <a:effectLst/>
                <a:latin typeface="+mn-lt"/>
                <a:ea typeface="+mn-ea"/>
                <a:cs typeface="+mn-cs"/>
              </a:rPr>
              <a:t> is the first case study (i.e. Bristol Bus Boycott hasn’t been introduced)</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Ask - What are the pillars doing for the buildings? </a:t>
            </a:r>
            <a:r>
              <a:rPr lang="en-GB" sz="1200" kern="1200" dirty="0" smtClean="0">
                <a:solidFill>
                  <a:schemeClr val="tx1"/>
                </a:solidFill>
                <a:effectLst/>
                <a:latin typeface="+mn-lt"/>
                <a:ea typeface="+mn-ea"/>
                <a:cs typeface="+mn-cs"/>
              </a:rPr>
              <a:t>Explain that pillars do not always have to be physical.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1B242F-E153-C24F-9DAD-259178CBCB94}" type="slidenum">
              <a:rPr lang="en-US" smtClean="0"/>
              <a:t>10</a:t>
            </a:fld>
            <a:endParaRPr lang="en-US"/>
          </a:p>
        </p:txBody>
      </p:sp>
    </p:spTree>
    <p:extLst>
      <p:ext uri="{BB962C8B-B14F-4D97-AF65-F5344CB8AC3E}">
        <p14:creationId xmlns:p14="http://schemas.microsoft.com/office/powerpoint/2010/main" val="565393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 </a:t>
            </a:r>
            <a:r>
              <a:rPr lang="en-US" dirty="0" smtClean="0"/>
              <a:t>E.g. </a:t>
            </a:r>
            <a:r>
              <a:rPr lang="en-GB" sz="1200" kern="1200" dirty="0" smtClean="0">
                <a:solidFill>
                  <a:schemeClr val="tx1"/>
                </a:solidFill>
                <a:effectLst/>
                <a:latin typeface="+mn-lt"/>
                <a:ea typeface="+mn-ea"/>
                <a:cs typeface="+mn-cs"/>
              </a:rPr>
              <a:t>governors, teachers, parents, resources, pupils, money</a:t>
            </a:r>
            <a:r>
              <a:rPr lang="en-GB" dirty="0" smtClean="0">
                <a:effectLst/>
              </a:rPr>
              <a:t> </a:t>
            </a:r>
            <a:endParaRPr lang="en-US" dirty="0" smtClean="0"/>
          </a:p>
          <a:p>
            <a:r>
              <a:rPr lang="en-US" dirty="0" smtClean="0"/>
              <a:t>What would happen if we took any of them away? </a:t>
            </a:r>
          </a:p>
          <a:p>
            <a:r>
              <a:rPr lang="en-US" dirty="0" smtClean="0"/>
              <a:t>Ask: If we take the teachers away what happens</a:t>
            </a:r>
            <a:r>
              <a:rPr lang="en-US" baseline="0" dirty="0" smtClean="0"/>
              <a:t> to the school?</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effectLst/>
                <a:latin typeface="+mn-lt"/>
                <a:ea typeface="+mn-ea"/>
                <a:cs typeface="+mn-cs"/>
              </a:rPr>
              <a:t>Option to go into groups and discuss what would happen if each pillar were taken away. One pillar per group. </a:t>
            </a:r>
            <a:endParaRPr lang="en-GB"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CC1B242F-E153-C24F-9DAD-259178CBCB94}" type="slidenum">
              <a:rPr lang="en-US" smtClean="0"/>
              <a:t>11</a:t>
            </a:fld>
            <a:endParaRPr lang="en-US"/>
          </a:p>
        </p:txBody>
      </p:sp>
    </p:spTree>
    <p:extLst>
      <p:ext uri="{BB962C8B-B14F-4D97-AF65-F5344CB8AC3E}">
        <p14:creationId xmlns:p14="http://schemas.microsoft.com/office/powerpoint/2010/main" val="536745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Teacher’s notes: </a:t>
            </a:r>
          </a:p>
          <a:p>
            <a:r>
              <a:rPr lang="en-GB" sz="1200" kern="1200" dirty="0" err="1" smtClean="0">
                <a:solidFill>
                  <a:schemeClr val="tx1"/>
                </a:solidFill>
                <a:effectLst/>
                <a:latin typeface="+mn-lt"/>
                <a:ea typeface="+mn-ea"/>
                <a:cs typeface="+mn-cs"/>
              </a:rPr>
              <a:t>Otpor’s</a:t>
            </a:r>
            <a:r>
              <a:rPr lang="en-GB" sz="1200" kern="1200" dirty="0" smtClean="0">
                <a:solidFill>
                  <a:schemeClr val="tx1"/>
                </a:solidFill>
                <a:effectLst/>
                <a:latin typeface="+mn-lt"/>
                <a:ea typeface="+mn-ea"/>
                <a:cs typeface="+mn-cs"/>
              </a:rPr>
              <a:t> aim: Remove Milosevic from power, free and fair elections, free university, free and independent media</a:t>
            </a:r>
            <a:r>
              <a:rPr lang="en-GB" dirty="0" smtClean="0">
                <a:effectLst/>
              </a:rPr>
              <a:t> </a:t>
            </a:r>
          </a:p>
          <a:p>
            <a:r>
              <a:rPr lang="en-GB" dirty="0" smtClean="0">
                <a:effectLst/>
              </a:rPr>
              <a:t>Pillars </a:t>
            </a:r>
            <a:r>
              <a:rPr lang="mr-IN" dirty="0" smtClean="0">
                <a:effectLst/>
              </a:rPr>
              <a:t>–</a:t>
            </a:r>
            <a:r>
              <a:rPr lang="en-GB" dirty="0" smtClean="0">
                <a:effectLst/>
              </a:rPr>
              <a:t> military, police, universities,</a:t>
            </a:r>
            <a:r>
              <a:rPr lang="en-GB" baseline="0" dirty="0" smtClean="0">
                <a:effectLst/>
              </a:rPr>
              <a:t> media, church, industries (</a:t>
            </a:r>
            <a:r>
              <a:rPr lang="en-GB" baseline="0" dirty="0" err="1" smtClean="0">
                <a:effectLst/>
              </a:rPr>
              <a:t>e.b</a:t>
            </a:r>
            <a:r>
              <a:rPr lang="en-GB" baseline="0" dirty="0" smtClean="0">
                <a:effectLst/>
              </a:rPr>
              <a:t>. mining) local communities</a:t>
            </a:r>
          </a:p>
          <a:p>
            <a:r>
              <a:rPr lang="en-GB" baseline="0" dirty="0" smtClean="0">
                <a:effectLst/>
              </a:rPr>
              <a:t>Most effective </a:t>
            </a:r>
            <a:r>
              <a:rPr lang="mr-IN" baseline="0" dirty="0" smtClean="0">
                <a:effectLst/>
              </a:rPr>
              <a:t>–</a:t>
            </a:r>
            <a:r>
              <a:rPr lang="en-GB" baseline="0" dirty="0" smtClean="0">
                <a:effectLst/>
              </a:rPr>
              <a:t> e.g. some of the police and military became allies</a:t>
            </a:r>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12</a:t>
            </a:fld>
            <a:endParaRPr lang="en-US"/>
          </a:p>
        </p:txBody>
      </p:sp>
    </p:spTree>
    <p:extLst>
      <p:ext uri="{BB962C8B-B14F-4D97-AF65-F5344CB8AC3E}">
        <p14:creationId xmlns:p14="http://schemas.microsoft.com/office/powerpoint/2010/main" val="2136881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637297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419929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4256371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54359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3593624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665346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4287111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2827980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2815138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1531002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13913430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82134"/>
            <a:ext cx="8229600" cy="83550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4" name="Picture 3" descr="lower case banner.psd"/>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109042"/>
            <a:ext cx="9144000" cy="748958"/>
          </a:xfrm>
          <a:prstGeom prst="rect">
            <a:avLst/>
          </a:prstGeom>
        </p:spPr>
      </p:pic>
    </p:spTree>
    <p:extLst>
      <p:ext uri="{BB962C8B-B14F-4D97-AF65-F5344CB8AC3E}">
        <p14:creationId xmlns:p14="http://schemas.microsoft.com/office/powerpoint/2010/main" val="3554167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youtube.com/watch?v=kv9R6kn2Pc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4531"/>
            <a:ext cx="7772400" cy="1849348"/>
          </a:xfrm>
        </p:spPr>
        <p:txBody>
          <a:bodyPr/>
          <a:lstStyle/>
          <a:p>
            <a:r>
              <a:rPr lang="en-US" smtClean="0"/>
              <a:t>Non</a:t>
            </a:r>
            <a:r>
              <a:rPr lang="en-US"/>
              <a:t>v</a:t>
            </a:r>
            <a:r>
              <a:rPr lang="en-US" smtClean="0"/>
              <a:t>iolent </a:t>
            </a:r>
            <a:r>
              <a:rPr lang="en-US" dirty="0" smtClean="0"/>
              <a:t>Action: A Force for Change</a:t>
            </a:r>
            <a:endParaRPr lang="en-US" dirty="0"/>
          </a:p>
        </p:txBody>
      </p:sp>
      <p:sp>
        <p:nvSpPr>
          <p:cNvPr id="3" name="Subtitle 2"/>
          <p:cNvSpPr>
            <a:spLocks noGrp="1"/>
          </p:cNvSpPr>
          <p:nvPr>
            <p:ph type="subTitle" idx="1"/>
          </p:nvPr>
        </p:nvSpPr>
        <p:spPr/>
        <p:txBody>
          <a:bodyPr>
            <a:normAutofit fontScale="92500"/>
          </a:bodyPr>
          <a:lstStyle/>
          <a:p>
            <a:r>
              <a:rPr lang="en-US" dirty="0" smtClean="0"/>
              <a:t>Case study lesson: </a:t>
            </a:r>
          </a:p>
          <a:p>
            <a:r>
              <a:rPr lang="en-US" dirty="0" smtClean="0"/>
              <a:t>Otpor: How did a bunch of students use </a:t>
            </a:r>
            <a:r>
              <a:rPr lang="en-US" dirty="0" err="1" smtClean="0"/>
              <a:t>humour</a:t>
            </a:r>
            <a:r>
              <a:rPr lang="en-US" dirty="0" smtClean="0"/>
              <a:t> to bring down a dictator?</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384" y="2477700"/>
            <a:ext cx="1003300" cy="10033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284" y="1755808"/>
            <a:ext cx="1728716" cy="2442676"/>
          </a:xfrm>
          <a:prstGeom prst="rect">
            <a:avLst/>
          </a:prstGeom>
        </p:spPr>
      </p:pic>
    </p:spTree>
    <p:extLst>
      <p:ext uri="{BB962C8B-B14F-4D97-AF65-F5344CB8AC3E}">
        <p14:creationId xmlns:p14="http://schemas.microsoft.com/office/powerpoint/2010/main" val="1854693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Pillars of support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03927" y="2049577"/>
            <a:ext cx="3486912" cy="2450592"/>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897" y="2057505"/>
            <a:ext cx="1692036" cy="3008064"/>
          </a:xfrm>
          <a:prstGeom prst="rect">
            <a:avLst/>
          </a:prstGeom>
        </p:spPr>
      </p:pic>
    </p:spTree>
    <p:extLst>
      <p:ext uri="{BB962C8B-B14F-4D97-AF65-F5344CB8AC3E}">
        <p14:creationId xmlns:p14="http://schemas.microsoft.com/office/powerpoint/2010/main" val="1315059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pillars of support that hold up the school?</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19994" y="1600200"/>
            <a:ext cx="5304011" cy="4525963"/>
          </a:xfrm>
        </p:spPr>
      </p:pic>
    </p:spTree>
    <p:extLst>
      <p:ext uri="{BB962C8B-B14F-4D97-AF65-F5344CB8AC3E}">
        <p14:creationId xmlns:p14="http://schemas.microsoft.com/office/powerpoint/2010/main" val="1537913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was </a:t>
            </a:r>
            <a:r>
              <a:rPr lang="en-US" dirty="0" err="1"/>
              <a:t>Otpor</a:t>
            </a:r>
            <a:r>
              <a:rPr lang="en-US" dirty="0"/>
              <a:t>! trying </a:t>
            </a:r>
            <a:r>
              <a:rPr lang="en-US" dirty="0" smtClean="0"/>
              <a:t>to change?</a:t>
            </a:r>
            <a:endParaRPr lang="en-US" dirty="0"/>
          </a:p>
        </p:txBody>
      </p:sp>
      <p:sp>
        <p:nvSpPr>
          <p:cNvPr id="3" name="Content Placeholder 2"/>
          <p:cNvSpPr>
            <a:spLocks noGrp="1"/>
          </p:cNvSpPr>
          <p:nvPr>
            <p:ph idx="1"/>
          </p:nvPr>
        </p:nvSpPr>
        <p:spPr/>
        <p:txBody>
          <a:bodyPr/>
          <a:lstStyle/>
          <a:p>
            <a:r>
              <a:rPr lang="en-US" dirty="0" smtClean="0"/>
              <a:t>What were the pillars of support?</a:t>
            </a:r>
          </a:p>
          <a:p>
            <a:r>
              <a:rPr lang="en-US" dirty="0" smtClean="0"/>
              <a:t>How did </a:t>
            </a:r>
            <a:r>
              <a:rPr lang="en-US" dirty="0" err="1"/>
              <a:t>Otpor</a:t>
            </a:r>
            <a:r>
              <a:rPr lang="en-US" dirty="0"/>
              <a:t>! weaken </a:t>
            </a:r>
            <a:r>
              <a:rPr lang="en-US" dirty="0" smtClean="0"/>
              <a:t>or remove these pillars?</a:t>
            </a:r>
          </a:p>
          <a:p>
            <a:r>
              <a:rPr lang="en-US" dirty="0" smtClean="0"/>
              <a:t>Which pillars were </a:t>
            </a:r>
            <a:r>
              <a:rPr lang="en-US" dirty="0" err="1"/>
              <a:t>Otpor</a:t>
            </a:r>
            <a:r>
              <a:rPr lang="en-US" dirty="0"/>
              <a:t>! most </a:t>
            </a:r>
            <a:r>
              <a:rPr lang="en-US" dirty="0" smtClean="0"/>
              <a:t>effective at weakening?</a:t>
            </a:r>
            <a:endParaRPr lang="en-US" dirty="0"/>
          </a:p>
        </p:txBody>
      </p:sp>
    </p:spTree>
    <p:extLst>
      <p:ext uri="{BB962C8B-B14F-4D97-AF65-F5344CB8AC3E}">
        <p14:creationId xmlns:p14="http://schemas.microsoft.com/office/powerpoint/2010/main" val="1130937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893"/>
            <a:ext cx="8229600" cy="887371"/>
          </a:xfrm>
        </p:spPr>
        <p:txBody>
          <a:bodyPr/>
          <a:lstStyle/>
          <a:p>
            <a:r>
              <a:rPr lang="en-US" dirty="0" smtClean="0"/>
              <a:t>Reflection/evaluation</a:t>
            </a:r>
            <a:endParaRPr lang="en-US" dirty="0"/>
          </a:p>
        </p:txBody>
      </p:sp>
      <p:sp>
        <p:nvSpPr>
          <p:cNvPr id="3" name="Content Placeholder 2"/>
          <p:cNvSpPr>
            <a:spLocks noGrp="1"/>
          </p:cNvSpPr>
          <p:nvPr>
            <p:ph idx="1"/>
          </p:nvPr>
        </p:nvSpPr>
        <p:spPr>
          <a:xfrm>
            <a:off x="457200" y="1193362"/>
            <a:ext cx="8229600" cy="4932802"/>
          </a:xfrm>
        </p:spPr>
        <p:txBody>
          <a:bodyPr>
            <a:normAutofit lnSpcReduction="10000"/>
          </a:bodyPr>
          <a:lstStyle/>
          <a:p>
            <a:r>
              <a:rPr lang="en-US" dirty="0" smtClean="0"/>
              <a:t>Did </a:t>
            </a:r>
            <a:r>
              <a:rPr lang="en-US" dirty="0" err="1"/>
              <a:t>Otpor</a:t>
            </a:r>
            <a:r>
              <a:rPr lang="en-US"/>
              <a:t>! </a:t>
            </a:r>
            <a:r>
              <a:rPr lang="en-US" dirty="0" smtClean="0"/>
              <a:t>do the right thing?</a:t>
            </a:r>
          </a:p>
          <a:p>
            <a:endParaRPr lang="en-US" dirty="0" smtClean="0"/>
          </a:p>
          <a:p>
            <a:r>
              <a:rPr lang="en-US" dirty="0" smtClean="0"/>
              <a:t>Could they have done anything differently?</a:t>
            </a:r>
          </a:p>
          <a:p>
            <a:endParaRPr lang="en-US" dirty="0"/>
          </a:p>
          <a:p>
            <a:r>
              <a:rPr lang="en-US" dirty="0" smtClean="0"/>
              <a:t>Which words have we used today for the vocabulary wall/bank?</a:t>
            </a:r>
          </a:p>
          <a:p>
            <a:endParaRPr lang="en-US" dirty="0"/>
          </a:p>
          <a:p>
            <a:r>
              <a:rPr lang="en-US" dirty="0" smtClean="0"/>
              <a:t>Generate definitions for new words covered today.</a:t>
            </a:r>
            <a:endParaRPr lang="en-US" dirty="0"/>
          </a:p>
        </p:txBody>
      </p:sp>
    </p:spTree>
    <p:extLst>
      <p:ext uri="{BB962C8B-B14F-4D97-AF65-F5344CB8AC3E}">
        <p14:creationId xmlns:p14="http://schemas.microsoft.com/office/powerpoint/2010/main" val="3079455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70C0"/>
                </a:solidFill>
              </a:rPr>
              <a:t>Mystery</a:t>
            </a:r>
            <a:r>
              <a:rPr lang="en-US" dirty="0">
                <a:solidFill>
                  <a:srgbClr val="0070C0"/>
                </a:solidFill>
              </a:rPr>
              <a:t>:</a:t>
            </a:r>
            <a:r>
              <a:rPr lang="en-US" dirty="0" smtClean="0">
                <a:solidFill>
                  <a:srgbClr val="0070C0"/>
                </a:solidFill>
              </a:rPr>
              <a:t> What happened?</a:t>
            </a:r>
            <a:endParaRPr lang="en-US" dirty="0">
              <a:solidFill>
                <a:srgbClr val="0070C0"/>
              </a:solidFill>
            </a:endParaRPr>
          </a:p>
        </p:txBody>
      </p:sp>
      <p:sp>
        <p:nvSpPr>
          <p:cNvPr id="3" name="Content Placeholder 2"/>
          <p:cNvSpPr>
            <a:spLocks noGrp="1"/>
          </p:cNvSpPr>
          <p:nvPr>
            <p:ph idx="1"/>
          </p:nvPr>
        </p:nvSpPr>
        <p:spPr/>
        <p:txBody>
          <a:bodyPr/>
          <a:lstStyle/>
          <a:p>
            <a:pPr defTabSz="914400">
              <a:spcBef>
                <a:spcPts val="0"/>
              </a:spcBef>
            </a:pPr>
            <a:r>
              <a:rPr lang="en-US" dirty="0" smtClean="0"/>
              <a:t>Look at the information and pictures on your table </a:t>
            </a:r>
            <a:r>
              <a:rPr lang="mr-IN" dirty="0" smtClean="0"/>
              <a:t>–</a:t>
            </a:r>
            <a:r>
              <a:rPr lang="en-US" dirty="0" smtClean="0"/>
              <a:t> take turns to read the information slips out.</a:t>
            </a:r>
          </a:p>
          <a:p>
            <a:pPr marL="0" indent="0" defTabSz="914400">
              <a:spcBef>
                <a:spcPts val="0"/>
              </a:spcBef>
              <a:buNone/>
            </a:pPr>
            <a:endParaRPr lang="en-US" dirty="0" smtClean="0"/>
          </a:p>
          <a:p>
            <a:pPr defTabSz="914400">
              <a:spcBef>
                <a:spcPts val="0"/>
              </a:spcBef>
            </a:pPr>
            <a:r>
              <a:rPr lang="en-US" dirty="0" smtClean="0">
                <a:solidFill>
                  <a:srgbClr val="0070C0"/>
                </a:solidFill>
              </a:rPr>
              <a:t>What do you think happened?</a:t>
            </a:r>
          </a:p>
          <a:p>
            <a:pPr marL="0" indent="0" defTabSz="914400">
              <a:spcBef>
                <a:spcPts val="0"/>
              </a:spcBef>
              <a:buNone/>
            </a:pPr>
            <a:endParaRPr lang="en-US" dirty="0" smtClean="0"/>
          </a:p>
          <a:p>
            <a:pPr defTabSz="914400">
              <a:spcBef>
                <a:spcPts val="0"/>
              </a:spcBef>
            </a:pPr>
            <a:r>
              <a:rPr lang="en-US" dirty="0" smtClean="0"/>
              <a:t>Can you put the events in the order in which they happened?</a:t>
            </a:r>
            <a:endParaRPr lang="en-US" dirty="0"/>
          </a:p>
        </p:txBody>
      </p:sp>
    </p:spTree>
    <p:extLst>
      <p:ext uri="{BB962C8B-B14F-4D97-AF65-F5344CB8AC3E}">
        <p14:creationId xmlns:p14="http://schemas.microsoft.com/office/powerpoint/2010/main" val="1911608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Elect 2 people in your group to be the ‘reporters’. They will stay at your table and answer other people’s questions so will need to know the information well.</a:t>
            </a:r>
          </a:p>
          <a:p>
            <a:r>
              <a:rPr lang="en-US" dirty="0" smtClean="0"/>
              <a:t>The rest of the group are the ‘detectives’ who will go round the classroom collecting information from the other groups.</a:t>
            </a:r>
            <a:endParaRPr lang="en-US" dirty="0"/>
          </a:p>
        </p:txBody>
      </p:sp>
    </p:spTree>
    <p:extLst>
      <p:ext uri="{BB962C8B-B14F-4D97-AF65-F5344CB8AC3E}">
        <p14:creationId xmlns:p14="http://schemas.microsoft.com/office/powerpoint/2010/main" val="435109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Decide what information you would like your detectives to find out. Divide your questions between your detectives. </a:t>
            </a:r>
            <a:endParaRPr lang="en-US" dirty="0"/>
          </a:p>
        </p:txBody>
      </p:sp>
    </p:spTree>
    <p:extLst>
      <p:ext uri="{BB962C8B-B14F-4D97-AF65-F5344CB8AC3E}">
        <p14:creationId xmlns:p14="http://schemas.microsoft.com/office/powerpoint/2010/main" val="1524332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0330"/>
            <a:ext cx="8229600" cy="4525963"/>
          </a:xfrm>
        </p:spPr>
        <p:txBody>
          <a:bodyPr>
            <a:normAutofit/>
          </a:bodyPr>
          <a:lstStyle/>
          <a:p>
            <a:r>
              <a:rPr lang="en-US" dirty="0" smtClean="0"/>
              <a:t>Detectives go round the other groups asking the reporters their questions.</a:t>
            </a:r>
          </a:p>
          <a:p>
            <a:r>
              <a:rPr lang="en-US" dirty="0" smtClean="0">
                <a:solidFill>
                  <a:srgbClr val="0070C0"/>
                </a:solidFill>
              </a:rPr>
              <a:t>Reporters answer the questions of all visiting detectives. They must be honest and only give out information from what they already found out.</a:t>
            </a:r>
          </a:p>
          <a:p>
            <a:r>
              <a:rPr lang="en-US" dirty="0" smtClean="0"/>
              <a:t>This is a collaborative activity but you need to be quick</a:t>
            </a:r>
            <a:endParaRPr lang="en-US" dirty="0"/>
          </a:p>
        </p:txBody>
      </p:sp>
    </p:spTree>
    <p:extLst>
      <p:ext uri="{BB962C8B-B14F-4D97-AF65-F5344CB8AC3E}">
        <p14:creationId xmlns:p14="http://schemas.microsoft.com/office/powerpoint/2010/main" val="855178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34434"/>
            <a:ext cx="8229600" cy="4525963"/>
          </a:xfrm>
        </p:spPr>
        <p:txBody>
          <a:bodyPr/>
          <a:lstStyle/>
          <a:p>
            <a:r>
              <a:rPr lang="en-US" dirty="0" smtClean="0"/>
              <a:t>All detectives now return to their groups and share what they have found out.</a:t>
            </a:r>
          </a:p>
          <a:p>
            <a:endParaRPr lang="en-US" dirty="0"/>
          </a:p>
          <a:p>
            <a:r>
              <a:rPr lang="en-US" dirty="0" smtClean="0">
                <a:solidFill>
                  <a:srgbClr val="0070C0"/>
                </a:solidFill>
              </a:rPr>
              <a:t>Do you know what happened?</a:t>
            </a:r>
          </a:p>
          <a:p>
            <a:endParaRPr lang="en-US" dirty="0"/>
          </a:p>
          <a:p>
            <a:r>
              <a:rPr lang="en-US" dirty="0" smtClean="0"/>
              <a:t>Read the full case study together, helping each other to understand and checking if you managed to solve the mystery.</a:t>
            </a:r>
            <a:endParaRPr lang="en-US" dirty="0"/>
          </a:p>
        </p:txBody>
      </p:sp>
    </p:spTree>
    <p:extLst>
      <p:ext uri="{BB962C8B-B14F-4D97-AF65-F5344CB8AC3E}">
        <p14:creationId xmlns:p14="http://schemas.microsoft.com/office/powerpoint/2010/main" val="1061913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220"/>
            <a:ext cx="8229600" cy="782716"/>
          </a:xfrm>
        </p:spPr>
        <p:txBody>
          <a:bodyPr>
            <a:normAutofit/>
          </a:bodyPr>
          <a:lstStyle/>
          <a:p>
            <a:r>
              <a:rPr lang="en-US" sz="3600" dirty="0" smtClean="0"/>
              <a:t>Timeline of events</a:t>
            </a:r>
            <a:endParaRPr lang="en-US" sz="3600" dirty="0"/>
          </a:p>
        </p:txBody>
      </p:sp>
      <p:sp>
        <p:nvSpPr>
          <p:cNvPr id="3" name="Content Placeholder 2"/>
          <p:cNvSpPr>
            <a:spLocks noGrp="1"/>
          </p:cNvSpPr>
          <p:nvPr>
            <p:ph sz="half" idx="1"/>
          </p:nvPr>
        </p:nvSpPr>
        <p:spPr>
          <a:xfrm>
            <a:off x="206727" y="959936"/>
            <a:ext cx="5035291" cy="5166227"/>
          </a:xfrm>
        </p:spPr>
        <p:txBody>
          <a:bodyPr>
            <a:normAutofit/>
          </a:bodyPr>
          <a:lstStyle/>
          <a:p>
            <a:r>
              <a:rPr lang="en-US" sz="2400" dirty="0" smtClean="0"/>
              <a:t>1997: Elections</a:t>
            </a:r>
          </a:p>
          <a:p>
            <a:r>
              <a:rPr lang="en-US" sz="2400" dirty="0" smtClean="0">
                <a:solidFill>
                  <a:srgbClr val="FF0000"/>
                </a:solidFill>
              </a:rPr>
              <a:t>1998: Otpor! </a:t>
            </a:r>
            <a:r>
              <a:rPr lang="en-US" sz="2400" dirty="0">
                <a:solidFill>
                  <a:srgbClr val="FF0000"/>
                </a:solidFill>
              </a:rPr>
              <a:t>f</a:t>
            </a:r>
            <a:r>
              <a:rPr lang="en-US" sz="2400" dirty="0" smtClean="0">
                <a:solidFill>
                  <a:srgbClr val="FF0000"/>
                </a:solidFill>
              </a:rPr>
              <a:t>ormed, march from Belgrade to Novi Sad</a:t>
            </a:r>
          </a:p>
          <a:p>
            <a:r>
              <a:rPr lang="en-US" sz="2400" dirty="0" err="1"/>
              <a:t>Otpor</a:t>
            </a:r>
            <a:r>
              <a:rPr lang="en-US" sz="2400" dirty="0"/>
              <a:t>!</a:t>
            </a:r>
            <a:r>
              <a:rPr lang="en-US" sz="2400" dirty="0" smtClean="0"/>
              <a:t>’s </a:t>
            </a:r>
            <a:r>
              <a:rPr lang="en-US" sz="2400" dirty="0" smtClean="0"/>
              <a:t>logo started appearing throughout the country</a:t>
            </a:r>
          </a:p>
          <a:p>
            <a:r>
              <a:rPr lang="en-US" sz="2400" dirty="0" smtClean="0">
                <a:solidFill>
                  <a:srgbClr val="FF0000"/>
                </a:solidFill>
              </a:rPr>
              <a:t>March </a:t>
            </a:r>
            <a:r>
              <a:rPr lang="mr-IN" sz="2400" dirty="0" smtClean="0">
                <a:solidFill>
                  <a:srgbClr val="FF0000"/>
                </a:solidFill>
              </a:rPr>
              <a:t>–</a:t>
            </a:r>
            <a:r>
              <a:rPr lang="en-US" sz="2400" dirty="0" smtClean="0">
                <a:solidFill>
                  <a:srgbClr val="FF0000"/>
                </a:solidFill>
              </a:rPr>
              <a:t> June 1999: NATO bombing against Yugoslavia</a:t>
            </a:r>
          </a:p>
          <a:p>
            <a:r>
              <a:rPr lang="en-US" sz="2400" dirty="0" smtClean="0"/>
              <a:t>July 1999 onwards: </a:t>
            </a:r>
            <a:r>
              <a:rPr lang="en-US" sz="2400" dirty="0" err="1"/>
              <a:t>Otpor</a:t>
            </a:r>
            <a:r>
              <a:rPr lang="en-US" sz="2400" dirty="0"/>
              <a:t>! </a:t>
            </a:r>
            <a:r>
              <a:rPr lang="en-US" sz="2400" dirty="0" smtClean="0"/>
              <a:t>staged humorous protests across the country and worked on gaining more and more supporters</a:t>
            </a:r>
          </a:p>
        </p:txBody>
      </p:sp>
      <p:pic>
        <p:nvPicPr>
          <p:cNvPr id="5" name="Content Placeholder 4" descr="Otpor-serbian.jpg"/>
          <p:cNvPicPr>
            <a:picLocks noGrp="1" noChangeAspect="1"/>
          </p:cNvPicPr>
          <p:nvPr>
            <p:ph sz="half" idx="2"/>
          </p:nvPr>
        </p:nvPicPr>
        <p:blipFill>
          <a:blip r:embed="rId3">
            <a:extLst>
              <a:ext uri="{28A0092B-C50C-407E-A947-70E740481C1C}">
                <a14:useLocalDpi xmlns:a14="http://schemas.microsoft.com/office/drawing/2010/main" val="0"/>
              </a:ext>
            </a:extLst>
          </a:blip>
          <a:srcRect t="2913" b="2913"/>
          <a:stretch>
            <a:fillRect/>
          </a:stretch>
        </p:blipFill>
        <p:spPr>
          <a:xfrm>
            <a:off x="5396974" y="1600200"/>
            <a:ext cx="3289825" cy="3686829"/>
          </a:xfrm>
        </p:spPr>
      </p:pic>
    </p:spTree>
    <p:extLst>
      <p:ext uri="{BB962C8B-B14F-4D97-AF65-F5344CB8AC3E}">
        <p14:creationId xmlns:p14="http://schemas.microsoft.com/office/powerpoint/2010/main" val="21036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382"/>
            <a:ext cx="8229600" cy="835504"/>
          </a:xfrm>
        </p:spPr>
        <p:txBody>
          <a:bodyPr>
            <a:normAutofit/>
          </a:bodyPr>
          <a:lstStyle/>
          <a:p>
            <a:r>
              <a:rPr lang="en-US" sz="3600" dirty="0" smtClean="0"/>
              <a:t>Timeline of events continued</a:t>
            </a:r>
            <a:endParaRPr lang="en-US" sz="3600" dirty="0"/>
          </a:p>
        </p:txBody>
      </p:sp>
      <p:sp>
        <p:nvSpPr>
          <p:cNvPr id="3" name="Content Placeholder 2"/>
          <p:cNvSpPr>
            <a:spLocks noGrp="1"/>
          </p:cNvSpPr>
          <p:nvPr>
            <p:ph sz="half" idx="1"/>
          </p:nvPr>
        </p:nvSpPr>
        <p:spPr>
          <a:xfrm>
            <a:off x="457200" y="999886"/>
            <a:ext cx="5242572" cy="5126277"/>
          </a:xfrm>
        </p:spPr>
        <p:txBody>
          <a:bodyPr>
            <a:normAutofit fontScale="92500" lnSpcReduction="20000"/>
          </a:bodyPr>
          <a:lstStyle/>
          <a:p>
            <a:r>
              <a:rPr lang="en-US" dirty="0">
                <a:solidFill>
                  <a:srgbClr val="FF0000"/>
                </a:solidFill>
              </a:rPr>
              <a:t>June 2000: Milosevic passed law to allow him to stand again in elections</a:t>
            </a:r>
          </a:p>
          <a:p>
            <a:r>
              <a:rPr lang="en-US" dirty="0"/>
              <a:t>September 24</a:t>
            </a:r>
            <a:r>
              <a:rPr lang="en-US" baseline="30000" dirty="0"/>
              <a:t>th</a:t>
            </a:r>
            <a:r>
              <a:rPr lang="en-US" dirty="0"/>
              <a:t> 2000: election where Kostunica the opposition won 50.24% of votes compared to Milosevic’s 37.15</a:t>
            </a:r>
            <a:r>
              <a:rPr lang="en-US" dirty="0" smtClean="0"/>
              <a:t>%</a:t>
            </a:r>
            <a:endParaRPr lang="en-US" dirty="0"/>
          </a:p>
          <a:p>
            <a:r>
              <a:rPr lang="en-US" dirty="0" smtClean="0">
                <a:solidFill>
                  <a:srgbClr val="FF0000"/>
                </a:solidFill>
              </a:rPr>
              <a:t>September 2000: Major demonstrations to support Kostunica’s </a:t>
            </a:r>
            <a:r>
              <a:rPr lang="en-US" dirty="0" smtClean="0">
                <a:solidFill>
                  <a:srgbClr val="FF0000"/>
                </a:solidFill>
              </a:rPr>
              <a:t>victory</a:t>
            </a:r>
            <a:r>
              <a:rPr lang="en-US" dirty="0" smtClean="0">
                <a:solidFill>
                  <a:srgbClr val="FF0000"/>
                </a:solidFill>
              </a:rPr>
              <a:t>. Coal miners went on strike. General strikes across country</a:t>
            </a:r>
          </a:p>
          <a:p>
            <a:r>
              <a:rPr lang="en-US" dirty="0" smtClean="0"/>
              <a:t>October 5</a:t>
            </a:r>
            <a:r>
              <a:rPr lang="en-US" baseline="30000" dirty="0" smtClean="0"/>
              <a:t>th</a:t>
            </a:r>
            <a:r>
              <a:rPr lang="en-US" dirty="0" smtClean="0"/>
              <a:t> 2000: massive rally in Belgrade. </a:t>
            </a:r>
            <a:r>
              <a:rPr lang="en-US" dirty="0" err="1" smtClean="0"/>
              <a:t>Milosovic</a:t>
            </a:r>
            <a:r>
              <a:rPr lang="en-US" dirty="0" smtClean="0"/>
              <a:t> lost his power.</a:t>
            </a:r>
            <a:endParaRPr lang="en-US" dirty="0"/>
          </a:p>
        </p:txBody>
      </p:sp>
      <p:pic>
        <p:nvPicPr>
          <p:cNvPr id="5" name="Content Placeholder 4" descr="Stevan_Kragujevic,_Slobodan_Milosevic,_portret.jpg"/>
          <p:cNvPicPr>
            <a:picLocks noGrp="1" noChangeAspect="1"/>
          </p:cNvPicPr>
          <p:nvPr>
            <p:ph sz="half" idx="2"/>
          </p:nvPr>
        </p:nvPicPr>
        <p:blipFill>
          <a:blip r:embed="rId2">
            <a:extLst>
              <a:ext uri="{28A0092B-C50C-407E-A947-70E740481C1C}">
                <a14:useLocalDpi xmlns:a14="http://schemas.microsoft.com/office/drawing/2010/main" val="0"/>
              </a:ext>
            </a:extLst>
          </a:blip>
          <a:srcRect t="5778" b="5778"/>
          <a:stretch>
            <a:fillRect/>
          </a:stretch>
        </p:blipFill>
        <p:spPr>
          <a:xfrm>
            <a:off x="6069451" y="1600200"/>
            <a:ext cx="2723172" cy="3051794"/>
          </a:xfrm>
        </p:spPr>
      </p:pic>
    </p:spTree>
    <p:extLst>
      <p:ext uri="{BB962C8B-B14F-4D97-AF65-F5344CB8AC3E}">
        <p14:creationId xmlns:p14="http://schemas.microsoft.com/office/powerpoint/2010/main" val="68924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a:t>Show </a:t>
            </a:r>
            <a:r>
              <a:rPr lang="en-US" dirty="0" err="1"/>
              <a:t>Otpor</a:t>
            </a:r>
            <a:r>
              <a:rPr lang="en-US" dirty="0"/>
              <a:t>!</a:t>
            </a:r>
            <a:r>
              <a:rPr lang="en-GB" dirty="0" smtClean="0"/>
              <a:t> </a:t>
            </a:r>
            <a:r>
              <a:rPr lang="en-GB" dirty="0"/>
              <a:t>YouTube </a:t>
            </a:r>
            <a:r>
              <a:rPr lang="en-GB" dirty="0" smtClean="0"/>
              <a:t>film: </a:t>
            </a:r>
            <a:endParaRPr lang="en-GB" dirty="0"/>
          </a:p>
          <a:p>
            <a:pPr marL="0" indent="0">
              <a:buNone/>
            </a:pPr>
            <a:r>
              <a:rPr lang="en-GB" u="sng" dirty="0">
                <a:hlinkClick r:id="rId3"/>
              </a:rPr>
              <a:t>https://www.youtube.com/watch?v=kv9R6kn2Pcc</a:t>
            </a:r>
            <a:endParaRPr lang="en-GB" dirty="0"/>
          </a:p>
          <a:p>
            <a:pPr marL="0" indent="0">
              <a:buNone/>
            </a:pPr>
            <a:r>
              <a:rPr lang="en-GB" dirty="0"/>
              <a:t>0.00-4.35</a:t>
            </a:r>
          </a:p>
          <a:p>
            <a:endParaRPr lang="en-US" dirty="0"/>
          </a:p>
        </p:txBody>
      </p:sp>
    </p:spTree>
    <p:extLst>
      <p:ext uri="{BB962C8B-B14F-4D97-AF65-F5344CB8AC3E}">
        <p14:creationId xmlns:p14="http://schemas.microsoft.com/office/powerpoint/2010/main" val="1086638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463</TotalTime>
  <Words>820</Words>
  <Application>Microsoft Macintosh PowerPoint</Application>
  <PresentationFormat>On-screen Show (4:3)</PresentationFormat>
  <Paragraphs>92</Paragraphs>
  <Slides>13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Franklin Gothic Medium</vt:lpstr>
      <vt:lpstr>Mangal</vt:lpstr>
      <vt:lpstr>Arial</vt:lpstr>
      <vt:lpstr>Office Theme</vt:lpstr>
      <vt:lpstr>Nonviolent Action: A Force for Change</vt:lpstr>
      <vt:lpstr>Mystery: What happened?</vt:lpstr>
      <vt:lpstr>PowerPoint Presentation</vt:lpstr>
      <vt:lpstr>PowerPoint Presentation</vt:lpstr>
      <vt:lpstr>PowerPoint Presentation</vt:lpstr>
      <vt:lpstr>PowerPoint Presentation</vt:lpstr>
      <vt:lpstr>Timeline of events</vt:lpstr>
      <vt:lpstr>Timeline of events continued</vt:lpstr>
      <vt:lpstr>PowerPoint Presentation</vt:lpstr>
      <vt:lpstr>Pillars of support</vt:lpstr>
      <vt:lpstr>What are the pillars of support that hold up the school?</vt:lpstr>
      <vt:lpstr>What was Otpor! trying to change?</vt:lpstr>
      <vt:lpstr>Reflection/evaluation</vt:lpstr>
    </vt:vector>
  </TitlesOfParts>
  <Company>user</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 user</dc:creator>
  <cp:lastModifiedBy>Microsoft Office User</cp:lastModifiedBy>
  <cp:revision>53</cp:revision>
  <cp:lastPrinted>2019-03-04T15:01:28Z</cp:lastPrinted>
  <dcterms:created xsi:type="dcterms:W3CDTF">2016-04-27T09:46:12Z</dcterms:created>
  <dcterms:modified xsi:type="dcterms:W3CDTF">2023-07-19T15:49:04Z</dcterms:modified>
</cp:coreProperties>
</file>