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97" r:id="rId3"/>
    <p:sldId id="258" r:id="rId4"/>
    <p:sldId id="287" r:id="rId5"/>
    <p:sldId id="294" r:id="rId6"/>
    <p:sldId id="296" r:id="rId7"/>
    <p:sldId id="298" r:id="rId8"/>
    <p:sldId id="300" r:id="rId9"/>
    <p:sldId id="301" r:id="rId10"/>
    <p:sldId id="302" r:id="rId11"/>
    <p:sldId id="299" r:id="rId12"/>
    <p:sldId id="310" r:id="rId13"/>
    <p:sldId id="313" r:id="rId14"/>
    <p:sldId id="303" r:id="rId15"/>
    <p:sldId id="314" r:id="rId16"/>
    <p:sldId id="304" r:id="rId17"/>
    <p:sldId id="305" r:id="rId18"/>
    <p:sldId id="306" r:id="rId19"/>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9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285"/>
    <p:restoredTop sz="86391" autoAdjust="0"/>
  </p:normalViewPr>
  <p:slideViewPr>
    <p:cSldViewPr snapToGrid="0" snapToObjects="1">
      <p:cViewPr>
        <p:scale>
          <a:sx n="130" d="100"/>
          <a:sy n="130" d="100"/>
        </p:scale>
        <p:origin x="18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946"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CB7A7A2E-9751-4B4D-858B-B947134C0DCD}" type="datetimeFigureOut">
              <a:rPr lang="en-US" smtClean="0"/>
              <a:t>7/19/23</a:t>
            </a:fld>
            <a:endParaRPr lang="en-US"/>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952F80F3-8C97-834F-B533-6590D00846AB}" type="datetimeFigureOut">
              <a:rPr lang="en-US" smtClean="0"/>
              <a:t>7/19/23</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ndex.php?curid=1682523" TargetMode="External"/><Relationship Id="rId4" Type="http://schemas.openxmlformats.org/officeDocument/2006/relationships/hyperlink" Target="https://upload.wikimedia.org/wikipedia/commons/3/36/London_Brexit_pro-EU_protest_March_25_2017_45.jpg"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4" Type="http://schemas.openxmlformats.org/officeDocument/2006/relationships/hyperlink" Target="https://www.geograph.org.uk/profile/11136" TargetMode="External"/><Relationship Id="rId5" Type="http://schemas.openxmlformats.org/officeDocument/2006/relationships/hyperlink" Target="https://www.geograph.org.uk/photo/4469000"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wheatfields/446145795" TargetMode="External"/><Relationship Id="rId4" Type="http://schemas.openxmlformats.org/officeDocument/2006/relationships/hyperlink" Target="https://www.flickr.com/photos/wheatfields/" TargetMode="External"/><Relationship Id="rId5" Type="http://schemas.openxmlformats.org/officeDocument/2006/relationships/hyperlink" Target="https://pixabay.com/photos/protest-black-lives-matter-sign-1567063/"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maxpixel.net/Fight-Demonstration-Girls-Fists-Protest-Communism-15592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thanks to Bob Banks</a:t>
            </a:r>
          </a:p>
          <a:p>
            <a:endParaRPr lang="en-US" dirty="0" smtClean="0"/>
          </a:p>
          <a:p>
            <a:r>
              <a:rPr lang="en-US" dirty="0" smtClean="0"/>
              <a:t>Introduce</a:t>
            </a:r>
            <a:r>
              <a:rPr lang="en-US" baseline="0" dirty="0" smtClean="0"/>
              <a:t> the session, and the idea of change in society/in the world.  </a:t>
            </a:r>
          </a:p>
          <a:p>
            <a:r>
              <a:rPr lang="en-US" baseline="0" dirty="0" smtClean="0"/>
              <a:t>Ask the class - what changes would they like to see in the world?</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13194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smtClean="0"/>
              <a:t>Illustrations: Brogan </a:t>
            </a:r>
            <a:r>
              <a:rPr lang="en-US" dirty="0" err="1" smtClean="0"/>
              <a:t>Nicholl</a:t>
            </a:r>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10</a:t>
            </a:fld>
            <a:endParaRPr lang="en-US"/>
          </a:p>
        </p:txBody>
      </p:sp>
    </p:spTree>
    <p:extLst>
      <p:ext uri="{BB962C8B-B14F-4D97-AF65-F5344CB8AC3E}">
        <p14:creationId xmlns:p14="http://schemas.microsoft.com/office/powerpoint/2010/main" val="295201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Illustrations: Brogan </a:t>
            </a:r>
            <a:r>
              <a:rPr lang="en-US" dirty="0" err="1" smtClean="0"/>
              <a:t>Nicholl</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11</a:t>
            </a:fld>
            <a:endParaRPr lang="en-US"/>
          </a:p>
        </p:txBody>
      </p:sp>
    </p:spTree>
    <p:extLst>
      <p:ext uri="{BB962C8B-B14F-4D97-AF65-F5344CB8AC3E}">
        <p14:creationId xmlns:p14="http://schemas.microsoft.com/office/powerpoint/2010/main" val="57375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 prompts to encourage some strategic thinking about the action storyboards.</a:t>
            </a:r>
            <a:endParaRPr lang="en-GB" dirty="0"/>
          </a:p>
        </p:txBody>
      </p:sp>
      <p:sp>
        <p:nvSpPr>
          <p:cNvPr id="4" name="Slide Number Placeholder 3"/>
          <p:cNvSpPr>
            <a:spLocks noGrp="1"/>
          </p:cNvSpPr>
          <p:nvPr>
            <p:ph type="sldNum" sz="quarter" idx="10"/>
          </p:nvPr>
        </p:nvSpPr>
        <p:spPr/>
        <p:txBody>
          <a:bodyPr/>
          <a:lstStyle/>
          <a:p>
            <a:fld id="{CC1B242F-E153-C24F-9DAD-259178CBCB94}" type="slidenum">
              <a:rPr lang="en-US" smtClean="0"/>
              <a:t>12</a:t>
            </a:fld>
            <a:endParaRPr lang="en-US"/>
          </a:p>
        </p:txBody>
      </p:sp>
    </p:spTree>
    <p:extLst>
      <p:ext uri="{BB962C8B-B14F-4D97-AF65-F5344CB8AC3E}">
        <p14:creationId xmlns:p14="http://schemas.microsoft.com/office/powerpoint/2010/main" val="4014741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ways to protest non-violently and this is also a key to success </a:t>
            </a:r>
            <a:r>
              <a:rPr lang="mr-IN" baseline="0" dirty="0" smtClean="0"/>
              <a:t>–</a:t>
            </a:r>
            <a:r>
              <a:rPr lang="en-US" baseline="0" dirty="0" smtClean="0"/>
              <a:t> here are a few of them</a:t>
            </a:r>
          </a:p>
          <a:p>
            <a:r>
              <a:rPr lang="en-US" dirty="0" smtClean="0"/>
              <a:t>To refer to whilst “storyboarding”.</a:t>
            </a: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13</a:t>
            </a:fld>
            <a:endParaRPr lang="en-US"/>
          </a:p>
        </p:txBody>
      </p:sp>
    </p:spTree>
    <p:extLst>
      <p:ext uri="{BB962C8B-B14F-4D97-AF65-F5344CB8AC3E}">
        <p14:creationId xmlns:p14="http://schemas.microsoft.com/office/powerpoint/2010/main" val="269193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Learners</a:t>
            </a:r>
            <a:r>
              <a:rPr lang="en-US" baseline="0" dirty="0" smtClean="0"/>
              <a:t> l</a:t>
            </a:r>
            <a:r>
              <a:rPr lang="en-US" dirty="0" smtClean="0"/>
              <a:t>ook at their storyboards and decide how any of the objects /</a:t>
            </a:r>
            <a:r>
              <a:rPr lang="en-US" baseline="0" dirty="0" smtClean="0"/>
              <a:t> actions pictured here could be introduced (and following 3 slides) Easier to have these images printed out to refer to.</a:t>
            </a:r>
            <a:endParaRPr lang="en-US" dirty="0" smtClean="0"/>
          </a:p>
          <a:p>
            <a:endParaRPr lang="en-US" dirty="0" smtClean="0"/>
          </a:p>
          <a:p>
            <a:r>
              <a:rPr lang="en-US" dirty="0" smtClean="0"/>
              <a:t>Image</a:t>
            </a:r>
            <a:r>
              <a:rPr lang="en-US" baseline="0" dirty="0" smtClean="0"/>
              <a:t> </a:t>
            </a:r>
            <a:r>
              <a:rPr lang="en-US" baseline="0" dirty="0" smtClean="0"/>
              <a:t>credits</a:t>
            </a:r>
            <a:r>
              <a:rPr lang="en-US" dirty="0" smtClean="0"/>
              <a:t> from top</a:t>
            </a:r>
            <a:r>
              <a:rPr lang="en-US" baseline="0" dirty="0" smtClean="0"/>
              <a:t> left clockwise: </a:t>
            </a:r>
          </a:p>
          <a:p>
            <a:pPr defTabSz="966338">
              <a:defRPr/>
            </a:pPr>
            <a:r>
              <a:rPr lang="en-GB" sz="1300" dirty="0"/>
              <a:t>DECSY’s own photo </a:t>
            </a:r>
          </a:p>
          <a:p>
            <a:pPr defTabSz="966338">
              <a:defRPr/>
            </a:pPr>
            <a:r>
              <a:rPr lang="en-GB" sz="1300" dirty="0"/>
              <a:t>Extinction Rebellion logo (public domain </a:t>
            </a:r>
            <a:r>
              <a:rPr lang="en-US" sz="1300" dirty="0"/>
              <a:t>https://</a:t>
            </a:r>
            <a:r>
              <a:rPr lang="en-US" sz="1300" dirty="0" err="1"/>
              <a:t>www.flickr.com</a:t>
            </a:r>
            <a:r>
              <a:rPr lang="en-US" sz="1300" dirty="0"/>
              <a:t>/photos/50079371@N08/15474433797/</a:t>
            </a:r>
            <a:r>
              <a:rPr lang="en-GB" sz="1300" dirty="0"/>
              <a:t>) and Otpor fist (By Created by </a:t>
            </a:r>
            <a:r>
              <a:rPr lang="en-GB" sz="1300" dirty="0" err="1"/>
              <a:t>User:KeithTyler</a:t>
            </a:r>
            <a:r>
              <a:rPr lang="en-GB" sz="1300" dirty="0"/>
              <a:t>. It is a variant of the clenched fist motif which has been widely used by leftist, workers, and liberationist groups since the nineteenth century. The motif itself is not under copyright. - Uploaded by </a:t>
            </a:r>
            <a:r>
              <a:rPr lang="en-GB" sz="1300" dirty="0" err="1"/>
              <a:t>User:KeithTyler</a:t>
            </a:r>
            <a:r>
              <a:rPr lang="en-GB" sz="1300" dirty="0"/>
              <a:t>, who created this image., Public Domain, </a:t>
            </a:r>
            <a:r>
              <a:rPr lang="en-GB" sz="1300" u="sng" dirty="0">
                <a:hlinkClick r:id="rId3"/>
              </a:rPr>
              <a:t>https://commons.wikimedia.org/w/index.php?curid=1682523</a:t>
            </a:r>
            <a:r>
              <a:rPr lang="en-GB" sz="1300" u="sng" dirty="0"/>
              <a:t>)</a:t>
            </a:r>
          </a:p>
          <a:p>
            <a:r>
              <a:rPr lang="en-GB" sz="1300" u="sng" dirty="0"/>
              <a:t>Mobile phone public domain, no attribution required</a:t>
            </a:r>
          </a:p>
          <a:p>
            <a:r>
              <a:rPr lang="en-GB" sz="1300" dirty="0"/>
              <a:t>Drummer  </a:t>
            </a:r>
            <a:r>
              <a:rPr lang="en-GB" sz="1300" u="sng" dirty="0">
                <a:hlinkClick r:id="rId4"/>
              </a:rPr>
              <a:t>https://upload.wikimedia.org/wikipedia/commons/3/36/London_Brexit_pro-EU_protest_March_25_2017_45.jpg</a:t>
            </a:r>
            <a:r>
              <a:rPr lang="en-GB" sz="1300" dirty="0"/>
              <a:t> </a:t>
            </a:r>
            <a:r>
              <a:rPr lang="en-GB" sz="1300" b="1" dirty="0"/>
              <a:t>English:</a:t>
            </a:r>
            <a:r>
              <a:rPr lang="en-GB" sz="1300" dirty="0"/>
              <a:t> The pro-EU march from Hyde Park to Westminster in London on March 25, 2017, to mark 60 years since the EU's founding agreement, the Treaty of Rome.</a:t>
            </a:r>
          </a:p>
          <a:p>
            <a:endParaRPr lang="en-GB" sz="1300" u="sng" dirty="0"/>
          </a:p>
          <a:p>
            <a:endParaRPr lang="en-GB" sz="1300" dirty="0"/>
          </a:p>
          <a:p>
            <a:r>
              <a:rPr lang="en-GB" sz="1300" dirty="0"/>
              <a:t> </a:t>
            </a:r>
          </a:p>
          <a:p>
            <a:pPr defTabSz="966338">
              <a:defRPr/>
            </a:pPr>
            <a:endParaRPr lang="en-GB" sz="1300" dirty="0"/>
          </a:p>
          <a:p>
            <a:pPr defTabSz="966338">
              <a:defRPr/>
            </a:pPr>
            <a:endParaRPr lang="en-GB" sz="1300" dirty="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14</a:t>
            </a:fld>
            <a:endParaRPr lang="en-US"/>
          </a:p>
        </p:txBody>
      </p:sp>
    </p:spTree>
    <p:extLst>
      <p:ext uri="{BB962C8B-B14F-4D97-AF65-F5344CB8AC3E}">
        <p14:creationId xmlns:p14="http://schemas.microsoft.com/office/powerpoint/2010/main" val="2982266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Learners discuss these</a:t>
            </a:r>
            <a:r>
              <a:rPr lang="en-US" baseline="0" dirty="0" smtClean="0"/>
              <a:t> questions as a group then feed back ideas to the class.</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15</a:t>
            </a:fld>
            <a:endParaRPr lang="en-US"/>
          </a:p>
        </p:txBody>
      </p:sp>
    </p:spTree>
    <p:extLst>
      <p:ext uri="{BB962C8B-B14F-4D97-AF65-F5344CB8AC3E}">
        <p14:creationId xmlns:p14="http://schemas.microsoft.com/office/powerpoint/2010/main" val="135013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smtClean="0"/>
              <a:t>Image</a:t>
            </a:r>
            <a:r>
              <a:rPr lang="en-US" baseline="0" dirty="0" smtClean="0"/>
              <a:t> credits</a:t>
            </a:r>
            <a:r>
              <a:rPr lang="en-US" dirty="0" smtClean="0"/>
              <a:t> from top</a:t>
            </a:r>
            <a:r>
              <a:rPr lang="en-US" baseline="0" dirty="0" smtClean="0"/>
              <a:t> left clockwise: </a:t>
            </a:r>
          </a:p>
          <a:p>
            <a:r>
              <a:rPr lang="en-GB" sz="1300" b="1" dirty="0"/>
              <a:t>Protected </a:t>
            </a:r>
            <a:r>
              <a:rPr lang="en-GB" sz="1300" b="1" dirty="0" err="1"/>
              <a:t>Banksy</a:t>
            </a:r>
            <a:r>
              <a:rPr lang="en-GB" sz="1300" b="1" dirty="0"/>
              <a:t> artwork, Cleveland Street, London W1</a:t>
            </a:r>
            <a:r>
              <a:rPr lang="en-GB" sz="1300" dirty="0"/>
              <a:t> </a:t>
            </a:r>
            <a:r>
              <a:rPr lang="en-GB" sz="1300" u="sng" dirty="0">
                <a:hlinkClick r:id="rId3"/>
              </a:rPr>
              <a:t>cc-by-sa/2.0</a:t>
            </a:r>
            <a:r>
              <a:rPr lang="en-GB" sz="1300" dirty="0"/>
              <a:t> - © </a:t>
            </a:r>
            <a:r>
              <a:rPr lang="en-GB" sz="1300" u="sng" dirty="0">
                <a:hlinkClick r:id="rId4" tooltip="View profile"/>
              </a:rPr>
              <a:t>Julian Osley</a:t>
            </a:r>
            <a:r>
              <a:rPr lang="en-GB" sz="1300" dirty="0"/>
              <a:t> - </a:t>
            </a:r>
            <a:r>
              <a:rPr lang="en-GB" sz="1300" u="sng" dirty="0">
                <a:hlinkClick r:id="rId5"/>
              </a:rPr>
              <a:t>geograph.org.uk/p/4469000</a:t>
            </a:r>
            <a:r>
              <a:rPr lang="en-GB" dirty="0" smtClean="0">
                <a:effectLst/>
              </a:rPr>
              <a:t> </a:t>
            </a:r>
          </a:p>
          <a:p>
            <a:r>
              <a:rPr lang="en-US" dirty="0" smtClean="0"/>
              <a:t>Gun </a:t>
            </a:r>
            <a:r>
              <a:rPr lang="mr-IN" dirty="0" smtClean="0"/>
              <a:t>–</a:t>
            </a:r>
            <a:r>
              <a:rPr lang="en-US" dirty="0" smtClean="0"/>
              <a:t> public domain, no attribution</a:t>
            </a:r>
            <a:r>
              <a:rPr lang="en-US" baseline="0" dirty="0" smtClean="0"/>
              <a:t> required</a:t>
            </a:r>
          </a:p>
          <a:p>
            <a:pPr defTabSz="966338">
              <a:defRPr/>
            </a:pPr>
            <a:r>
              <a:rPr lang="en-US" baseline="0" dirty="0" smtClean="0"/>
              <a:t>Loudspeaker - </a:t>
            </a:r>
            <a:r>
              <a:rPr lang="en-US" dirty="0" smtClean="0"/>
              <a:t>public domain, no attribution</a:t>
            </a:r>
            <a:r>
              <a:rPr lang="en-US" baseline="0" dirty="0" smtClean="0"/>
              <a:t> required</a:t>
            </a:r>
          </a:p>
          <a:p>
            <a:pPr defTabSz="966338">
              <a:defRPr/>
            </a:pPr>
            <a:r>
              <a:rPr lang="en-GB" sz="1300" dirty="0"/>
              <a:t>Miniature people (use of humour) </a:t>
            </a:r>
            <a:r>
              <a:rPr lang="en-GB" sz="1300" dirty="0" err="1"/>
              <a:t>Pixaby</a:t>
            </a:r>
            <a:r>
              <a:rPr lang="en-GB" sz="1300" dirty="0"/>
              <a:t> Licence Free for commercial use  No attribution required </a:t>
            </a: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16</a:t>
            </a:fld>
            <a:endParaRPr lang="en-US"/>
          </a:p>
        </p:txBody>
      </p:sp>
    </p:spTree>
    <p:extLst>
      <p:ext uri="{BB962C8B-B14F-4D97-AF65-F5344CB8AC3E}">
        <p14:creationId xmlns:p14="http://schemas.microsoft.com/office/powerpoint/2010/main" val="214631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smtClean="0"/>
              <a:t>Image</a:t>
            </a:r>
            <a:r>
              <a:rPr lang="en-US" baseline="0" dirty="0" smtClean="0"/>
              <a:t> credits</a:t>
            </a:r>
            <a:r>
              <a:rPr lang="en-US" dirty="0" smtClean="0"/>
              <a:t> from top</a:t>
            </a:r>
            <a:r>
              <a:rPr lang="en-US" baseline="0" dirty="0" smtClean="0"/>
              <a:t> left clockwise: </a:t>
            </a:r>
          </a:p>
          <a:p>
            <a:pPr defTabSz="966338">
              <a:defRPr/>
            </a:pPr>
            <a:r>
              <a:rPr lang="en-US" dirty="0" smtClean="0"/>
              <a:t>E-petition</a:t>
            </a:r>
            <a:r>
              <a:rPr lang="en-US" baseline="0" dirty="0" smtClean="0"/>
              <a:t> - </a:t>
            </a:r>
            <a:r>
              <a:rPr lang="en-GB" sz="1300" u="sng" dirty="0">
                <a:hlinkClick r:id="rId3"/>
              </a:rPr>
              <a:t>https://www.flickr.com/photos/wheatfields/446145795</a:t>
            </a:r>
            <a:r>
              <a:rPr lang="en-GB" sz="1300" u="sng" dirty="0"/>
              <a:t> </a:t>
            </a:r>
            <a:r>
              <a:rPr lang="en-GB" sz="1300" dirty="0"/>
              <a:t>photographer </a:t>
            </a:r>
            <a:r>
              <a:rPr lang="en-GB" sz="1300" u="sng" dirty="0">
                <a:hlinkClick r:id="rId4" tooltip="Go to allispossible.org.uk's photostream"/>
              </a:rPr>
              <a:t>allispossible.org.uk</a:t>
            </a:r>
            <a:r>
              <a:rPr lang="en-GB" sz="1300" dirty="0"/>
              <a:t>  https://</a:t>
            </a:r>
            <a:r>
              <a:rPr lang="en-GB" sz="1300" dirty="0" err="1"/>
              <a:t>creativecommons.org</a:t>
            </a:r>
            <a:r>
              <a:rPr lang="en-GB" sz="1300" dirty="0"/>
              <a:t>/licenses/by-</a:t>
            </a:r>
            <a:r>
              <a:rPr lang="en-GB" sz="1300" dirty="0" err="1"/>
              <a:t>nc</a:t>
            </a:r>
            <a:r>
              <a:rPr lang="en-GB" sz="1300" dirty="0"/>
              <a:t>-</a:t>
            </a:r>
            <a:r>
              <a:rPr lang="en-GB" sz="1300" dirty="0" err="1"/>
              <a:t>sa</a:t>
            </a:r>
            <a:r>
              <a:rPr lang="en-GB" sz="1300" dirty="0"/>
              <a:t>/2.0/</a:t>
            </a:r>
          </a:p>
          <a:p>
            <a:pPr defTabSz="966338">
              <a:defRPr/>
            </a:pPr>
            <a:r>
              <a:rPr lang="en-GB" sz="1300" dirty="0"/>
              <a:t>Pots and pans </a:t>
            </a:r>
            <a:r>
              <a:rPr lang="mr-IN" sz="1300" dirty="0"/>
              <a:t>–</a:t>
            </a:r>
            <a:r>
              <a:rPr lang="en-GB" sz="1300" dirty="0"/>
              <a:t> public domain, no attribution required</a:t>
            </a:r>
          </a:p>
          <a:p>
            <a:pPr defTabSz="966338">
              <a:defRPr/>
            </a:pPr>
            <a:r>
              <a:rPr lang="en-GB" sz="1300" dirty="0"/>
              <a:t>Singing children - public domain, no attribution required</a:t>
            </a:r>
          </a:p>
          <a:p>
            <a:pPr defTabSz="966338">
              <a:defRPr/>
            </a:pPr>
            <a:r>
              <a:rPr lang="en-GB" sz="1300" dirty="0"/>
              <a:t>Black Lives Matter sit down protest </a:t>
            </a:r>
            <a:r>
              <a:rPr lang="en-GB" sz="1300" u="sng" dirty="0">
                <a:hlinkClick r:id="rId5"/>
              </a:rPr>
              <a:t>https://pixabay.com/photos/protest-black-lives-matter-sign-1567063/</a:t>
            </a:r>
            <a:r>
              <a:rPr lang="en-GB" sz="1300" dirty="0"/>
              <a:t> Free download</a:t>
            </a:r>
          </a:p>
          <a:p>
            <a:pPr defTabSz="966338">
              <a:defRPr/>
            </a:pPr>
            <a:endParaRPr lang="en-GB" sz="1300" dirty="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17</a:t>
            </a:fld>
            <a:endParaRPr lang="en-US"/>
          </a:p>
        </p:txBody>
      </p:sp>
    </p:spTree>
    <p:extLst>
      <p:ext uri="{BB962C8B-B14F-4D97-AF65-F5344CB8AC3E}">
        <p14:creationId xmlns:p14="http://schemas.microsoft.com/office/powerpoint/2010/main" val="228119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smtClean="0"/>
              <a:t>Image</a:t>
            </a:r>
            <a:r>
              <a:rPr lang="en-US" baseline="0" dirty="0" smtClean="0"/>
              <a:t> credits</a:t>
            </a:r>
            <a:r>
              <a:rPr lang="en-US" dirty="0" smtClean="0"/>
              <a:t> from top</a:t>
            </a:r>
            <a:r>
              <a:rPr lang="en-US" baseline="0" dirty="0" smtClean="0"/>
              <a:t> left clockwise: </a:t>
            </a:r>
          </a:p>
          <a:p>
            <a:r>
              <a:rPr lang="en-US" dirty="0" smtClean="0"/>
              <a:t>Social Media logos, public domain,</a:t>
            </a:r>
            <a:r>
              <a:rPr lang="en-US" baseline="0" dirty="0" smtClean="0"/>
              <a:t> no attribution required</a:t>
            </a:r>
          </a:p>
          <a:p>
            <a:pPr defTabSz="966338">
              <a:defRPr/>
            </a:pPr>
            <a:r>
              <a:rPr lang="en-US" dirty="0" smtClean="0"/>
              <a:t>Picture of meal, public domain,</a:t>
            </a:r>
            <a:r>
              <a:rPr lang="en-US" baseline="0" dirty="0" smtClean="0"/>
              <a:t> no attribution required</a:t>
            </a:r>
          </a:p>
          <a:p>
            <a:r>
              <a:rPr lang="en-GB" sz="1300" dirty="0"/>
              <a:t>Fight Demonstration Girls Fists Protest Communism Creative Commons commercial use </a:t>
            </a:r>
            <a:r>
              <a:rPr lang="en-GB" sz="1300" u="sng" dirty="0">
                <a:hlinkClick r:id="rId3"/>
              </a:rPr>
              <a:t>https://www.maxpixel.net/Fight-Demonstration-Girls-Fists-Protest-Communism-155927</a:t>
            </a:r>
            <a:endParaRPr lang="en-GB" sz="1300" dirty="0"/>
          </a:p>
          <a:p>
            <a:pPr defTabSz="966338">
              <a:defRPr/>
            </a:pPr>
            <a:endParaRPr lang="en-US" baseline="0" dirty="0" smtClean="0"/>
          </a:p>
        </p:txBody>
      </p:sp>
      <p:sp>
        <p:nvSpPr>
          <p:cNvPr id="4" name="Slide Number Placeholder 3"/>
          <p:cNvSpPr>
            <a:spLocks noGrp="1"/>
          </p:cNvSpPr>
          <p:nvPr>
            <p:ph type="sldNum" sz="quarter" idx="10"/>
          </p:nvPr>
        </p:nvSpPr>
        <p:spPr/>
        <p:txBody>
          <a:bodyPr/>
          <a:lstStyle/>
          <a:p>
            <a:fld id="{CC1B242F-E153-C24F-9DAD-259178CBCB94}" type="slidenum">
              <a:rPr lang="en-US" smtClean="0"/>
              <a:t>18</a:t>
            </a:fld>
            <a:endParaRPr lang="en-US"/>
          </a:p>
        </p:txBody>
      </p:sp>
    </p:spTree>
    <p:extLst>
      <p:ext uri="{BB962C8B-B14F-4D97-AF65-F5344CB8AC3E}">
        <p14:creationId xmlns:p14="http://schemas.microsoft.com/office/powerpoint/2010/main" val="70258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 How many of you think you can  make a difference? – do anything that can help bring about positive change in the world?</a:t>
            </a:r>
            <a:r>
              <a:rPr lang="en-GB" dirty="0"/>
              <a:t> </a:t>
            </a:r>
            <a:r>
              <a:rPr lang="en-GB" dirty="0" smtClean="0"/>
              <a:t> (Hands up.)</a:t>
            </a:r>
          </a:p>
          <a:p>
            <a:r>
              <a:rPr lang="en-GB" dirty="0" smtClean="0"/>
              <a:t>Then show the slide – showing that “global experts” agree with those students who do think they can make a difference.</a:t>
            </a:r>
          </a:p>
        </p:txBody>
      </p:sp>
      <p:sp>
        <p:nvSpPr>
          <p:cNvPr id="4" name="Slide Number Placeholder 3"/>
          <p:cNvSpPr>
            <a:spLocks noGrp="1"/>
          </p:cNvSpPr>
          <p:nvPr>
            <p:ph type="sldNum" sz="quarter" idx="10"/>
          </p:nvPr>
        </p:nvSpPr>
        <p:spPr/>
        <p:txBody>
          <a:bodyPr/>
          <a:lstStyle/>
          <a:p>
            <a:fld id="{CC1B242F-E153-C24F-9DAD-259178CBCB94}" type="slidenum">
              <a:rPr lang="en-US" smtClean="0"/>
              <a:t>2</a:t>
            </a:fld>
            <a:endParaRPr lang="en-US"/>
          </a:p>
        </p:txBody>
      </p:sp>
    </p:spTree>
    <p:extLst>
      <p:ext uri="{BB962C8B-B14F-4D97-AF65-F5344CB8AC3E}">
        <p14:creationId xmlns:p14="http://schemas.microsoft.com/office/powerpoint/2010/main" val="214136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aware</a:t>
            </a:r>
            <a:r>
              <a:rPr lang="en-US" baseline="0" dirty="0" smtClean="0"/>
              <a:t> of contemporary examples such as this: the Youth Strike for Climate (Fridays for Future)</a:t>
            </a:r>
          </a:p>
          <a:p>
            <a:endParaRPr lang="en-US" baseline="0" dirty="0" smtClean="0"/>
          </a:p>
          <a:p>
            <a:r>
              <a:rPr lang="en-US" baseline="0" dirty="0" smtClean="0"/>
              <a:t>Image: Glasgow COP26 summit, Nov 2021, Helen Griffin</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3</a:t>
            </a:fld>
            <a:endParaRPr lang="en-US"/>
          </a:p>
        </p:txBody>
      </p:sp>
    </p:spTree>
    <p:extLst>
      <p:ext uri="{BB962C8B-B14F-4D97-AF65-F5344CB8AC3E}">
        <p14:creationId xmlns:p14="http://schemas.microsoft.com/office/powerpoint/2010/main" val="169350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mr-IN" dirty="0" smtClean="0"/>
              <a:t>–</a:t>
            </a:r>
            <a:r>
              <a:rPr lang="en-US" dirty="0" smtClean="0"/>
              <a:t> Black</a:t>
            </a:r>
            <a:r>
              <a:rPr lang="en-US" baseline="0" dirty="0" smtClean="0"/>
              <a:t> Lives Matter – </a:t>
            </a:r>
          </a:p>
          <a:p>
            <a:endParaRPr lang="en-US" baseline="0" dirty="0" smtClean="0"/>
          </a:p>
          <a:p>
            <a:r>
              <a:rPr lang="en-US" baseline="0" dirty="0" smtClean="0"/>
              <a:t>Image: BLM action in Sheffield 2020, Helen Griffin</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4</a:t>
            </a:fld>
            <a:endParaRPr lang="en-US"/>
          </a:p>
        </p:txBody>
      </p:sp>
    </p:spTree>
    <p:extLst>
      <p:ext uri="{BB962C8B-B14F-4D97-AF65-F5344CB8AC3E}">
        <p14:creationId xmlns:p14="http://schemas.microsoft.com/office/powerpoint/2010/main" val="267916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for better are possible, and have happened throughout history.   But they don’t “just happen” – they need people to come together to take action – to campaign for change.</a:t>
            </a:r>
          </a:p>
          <a:p>
            <a:r>
              <a:rPr lang="en-US" dirty="0" smtClean="0"/>
              <a:t>What sorts</a:t>
            </a:r>
            <a:r>
              <a:rPr lang="en-US" baseline="0" dirty="0" smtClean="0"/>
              <a:t> of action might this be?</a:t>
            </a:r>
            <a:endParaRPr lang="en-US" dirty="0" smtClean="0"/>
          </a:p>
          <a:p>
            <a:r>
              <a:rPr lang="en-US" dirty="0" smtClean="0"/>
              <a:t>Could “brainstorm” some types of action that can be used to campaign for change – writing their suggestions down on a whiteboard.</a:t>
            </a:r>
          </a:p>
          <a:p>
            <a:r>
              <a:rPr lang="en-US" dirty="0" smtClean="0"/>
              <a:t>Then, this slide presents a more extensive list’</a:t>
            </a:r>
          </a:p>
          <a:p>
            <a:r>
              <a:rPr lang="en-US" dirty="0" smtClean="0"/>
              <a:t>Note – generally</a:t>
            </a:r>
            <a:r>
              <a:rPr lang="en-US" baseline="0" dirty="0" smtClean="0"/>
              <a:t> campaigns work best when lots of different methods are used, alongside each other.</a:t>
            </a:r>
            <a:endParaRPr lang="en-US" dirty="0" smtClean="0"/>
          </a:p>
          <a:p>
            <a:r>
              <a:rPr lang="en-US" dirty="0" smtClean="0"/>
              <a:t>There</a:t>
            </a:r>
            <a:r>
              <a:rPr lang="en-US" baseline="0" dirty="0" smtClean="0"/>
              <a:t> are many different ways to protest non-violently and this is also a key to success </a:t>
            </a:r>
            <a:r>
              <a:rPr lang="mr-IN" baseline="0" dirty="0" smtClean="0"/>
              <a:t>–</a:t>
            </a:r>
            <a:r>
              <a:rPr lang="en-US" baseline="0" dirty="0" smtClean="0"/>
              <a:t> here are a few of them.   </a:t>
            </a:r>
            <a:endParaRPr lang="en-US" dirty="0" smtClean="0"/>
          </a:p>
        </p:txBody>
      </p:sp>
      <p:sp>
        <p:nvSpPr>
          <p:cNvPr id="4" name="Slide Number Placeholder 3"/>
          <p:cNvSpPr>
            <a:spLocks noGrp="1"/>
          </p:cNvSpPr>
          <p:nvPr>
            <p:ph type="sldNum" sz="quarter" idx="10"/>
          </p:nvPr>
        </p:nvSpPr>
        <p:spPr/>
        <p:txBody>
          <a:bodyPr/>
          <a:lstStyle/>
          <a:p>
            <a:fld id="{CC1B242F-E153-C24F-9DAD-259178CBCB94}" type="slidenum">
              <a:rPr lang="en-US" smtClean="0"/>
              <a:t>5</a:t>
            </a:fld>
            <a:endParaRPr lang="en-US"/>
          </a:p>
        </p:txBody>
      </p:sp>
    </p:spTree>
    <p:extLst>
      <p:ext uri="{BB962C8B-B14F-4D97-AF65-F5344CB8AC3E}">
        <p14:creationId xmlns:p14="http://schemas.microsoft.com/office/powerpoint/2010/main" val="269193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famous campaigns:</a:t>
            </a:r>
          </a:p>
          <a:p>
            <a:r>
              <a:rPr lang="en-GB" dirty="0" smtClean="0"/>
              <a:t>Suffragettes, and the boycott of South African goods during Apartheid</a:t>
            </a:r>
          </a:p>
          <a:p>
            <a:endParaRPr lang="en-GB" dirty="0" smtClean="0"/>
          </a:p>
          <a:p>
            <a:r>
              <a:rPr lang="en-GB" dirty="0" smtClean="0"/>
              <a:t>Images:</a:t>
            </a:r>
            <a:r>
              <a:rPr lang="en-GB" baseline="0" dirty="0" smtClean="0"/>
              <a:t> Suffragette public domain</a:t>
            </a:r>
          </a:p>
          <a:p>
            <a:r>
              <a:rPr lang="en-GB" baseline="0" dirty="0" smtClean="0"/>
              <a:t>Boycott South African Goods: </a:t>
            </a:r>
            <a:r>
              <a:rPr lang="en-GB" baseline="0" dirty="0" err="1" smtClean="0"/>
              <a:t>Djembayz</a:t>
            </a:r>
            <a:r>
              <a:rPr lang="en-GB" baseline="0" dirty="0" smtClean="0"/>
              <a:t>, CC BY-SA 3.0 &lt;https://</a:t>
            </a:r>
            <a:r>
              <a:rPr lang="en-GB" baseline="0" dirty="0" err="1" smtClean="0"/>
              <a:t>creativecommons.org</a:t>
            </a:r>
            <a:r>
              <a:rPr lang="en-GB" baseline="0" dirty="0" smtClean="0"/>
              <a:t>/licenses/by-</a:t>
            </a:r>
            <a:r>
              <a:rPr lang="en-GB" baseline="0" dirty="0" err="1" smtClean="0"/>
              <a:t>sa</a:t>
            </a:r>
            <a:r>
              <a:rPr lang="en-GB" baseline="0" dirty="0" smtClean="0"/>
              <a:t>/3.0&gt;, via Wikimedia Commons</a:t>
            </a:r>
          </a:p>
        </p:txBody>
      </p:sp>
      <p:sp>
        <p:nvSpPr>
          <p:cNvPr id="4" name="Slide Number Placeholder 3"/>
          <p:cNvSpPr>
            <a:spLocks noGrp="1"/>
          </p:cNvSpPr>
          <p:nvPr>
            <p:ph type="sldNum" sz="quarter" idx="10"/>
          </p:nvPr>
        </p:nvSpPr>
        <p:spPr/>
        <p:txBody>
          <a:bodyPr/>
          <a:lstStyle/>
          <a:p>
            <a:fld id="{CC1B242F-E153-C24F-9DAD-259178CBCB94}" type="slidenum">
              <a:rPr lang="en-US" smtClean="0"/>
              <a:t>6</a:t>
            </a:fld>
            <a:endParaRPr lang="en-US"/>
          </a:p>
        </p:txBody>
      </p:sp>
    </p:spTree>
    <p:extLst>
      <p:ext uri="{BB962C8B-B14F-4D97-AF65-F5344CB8AC3E}">
        <p14:creationId xmlns:p14="http://schemas.microsoft.com/office/powerpoint/2010/main" val="269191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GB" sz="1300" dirty="0"/>
              <a:t>Place the 4 different cartoon storyboards on each table, one per person (all with potential to turn violent), and everyone on same table should have same storyboard.  The learners fill in the next two blank boxes with their version of what might happen next.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7</a:t>
            </a:fld>
            <a:endParaRPr lang="en-US"/>
          </a:p>
        </p:txBody>
      </p:sp>
    </p:spTree>
    <p:extLst>
      <p:ext uri="{BB962C8B-B14F-4D97-AF65-F5344CB8AC3E}">
        <p14:creationId xmlns:p14="http://schemas.microsoft.com/office/powerpoint/2010/main" val="71420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smtClean="0"/>
              <a:t>Illustrations: Brogan </a:t>
            </a:r>
            <a:r>
              <a:rPr lang="en-US" dirty="0" err="1" smtClean="0"/>
              <a:t>Nicholl</a:t>
            </a:r>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8</a:t>
            </a:fld>
            <a:endParaRPr lang="en-US"/>
          </a:p>
        </p:txBody>
      </p:sp>
    </p:spTree>
    <p:extLst>
      <p:ext uri="{BB962C8B-B14F-4D97-AF65-F5344CB8AC3E}">
        <p14:creationId xmlns:p14="http://schemas.microsoft.com/office/powerpoint/2010/main" val="308184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smtClean="0"/>
              <a:t>Illustrations: Brogan </a:t>
            </a:r>
            <a:r>
              <a:rPr lang="en-US" dirty="0" err="1" smtClean="0"/>
              <a:t>Nicholl</a:t>
            </a:r>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9</a:t>
            </a:fld>
            <a:endParaRPr lang="en-US"/>
          </a:p>
        </p:txBody>
      </p:sp>
    </p:spTree>
    <p:extLst>
      <p:ext uri="{BB962C8B-B14F-4D97-AF65-F5344CB8AC3E}">
        <p14:creationId xmlns:p14="http://schemas.microsoft.com/office/powerpoint/2010/main" val="123223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lower case banner.psd"/>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normAutofit fontScale="90000"/>
          </a:bodyPr>
          <a:lstStyle/>
          <a:p>
            <a:r>
              <a:rPr lang="en-US" dirty="0" smtClean="0"/>
              <a:t>Non-violent </a:t>
            </a:r>
            <a:r>
              <a:rPr lang="en-US" dirty="0"/>
              <a:t>Action: A Force for </a:t>
            </a:r>
            <a:r>
              <a:rPr lang="en-US" dirty="0" smtClean="0"/>
              <a:t>Change </a:t>
            </a:r>
            <a:br>
              <a:rPr lang="en-US" dirty="0" smtClean="0"/>
            </a:br>
            <a:endParaRPr lang="en-US" dirty="0"/>
          </a:p>
        </p:txBody>
      </p:sp>
      <p:sp>
        <p:nvSpPr>
          <p:cNvPr id="3" name="Subtitle 2"/>
          <p:cNvSpPr>
            <a:spLocks noGrp="1"/>
          </p:cNvSpPr>
          <p:nvPr>
            <p:ph type="subTitle" idx="1"/>
          </p:nvPr>
        </p:nvSpPr>
        <p:spPr>
          <a:xfrm>
            <a:off x="1371600" y="5266426"/>
            <a:ext cx="6400800" cy="1752600"/>
          </a:xfrm>
        </p:spPr>
        <p:txBody>
          <a:bodyPr/>
          <a:lstStyle/>
          <a:p>
            <a:r>
              <a:rPr lang="en-US" dirty="0" smtClean="0"/>
              <a:t>Version for one-off lesson, KS3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9367" y="3800094"/>
            <a:ext cx="1003300" cy="1003300"/>
          </a:xfrm>
          <a:prstGeom prst="rect">
            <a:avLst/>
          </a:prstGeom>
        </p:spPr>
      </p:pic>
      <p:sp>
        <p:nvSpPr>
          <p:cNvPr id="5" name="Subtitle 2"/>
          <p:cNvSpPr>
            <a:spLocks noGrp="1"/>
          </p:cNvSpPr>
          <p:nvPr/>
        </p:nvSpPr>
        <p:spPr>
          <a:xfrm>
            <a:off x="1371600" y="2151579"/>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Introduction to </a:t>
            </a:r>
          </a:p>
          <a:p>
            <a:r>
              <a:rPr lang="en-US" dirty="0" smtClean="0"/>
              <a:t>Non-violent Actions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797" y="3208010"/>
            <a:ext cx="1456770" cy="2058416"/>
          </a:xfrm>
          <a:prstGeom prst="rect">
            <a:avLst/>
          </a:prstGeom>
        </p:spPr>
      </p:pic>
    </p:spTree>
    <p:extLst>
      <p:ext uri="{BB962C8B-B14F-4D97-AF65-F5344CB8AC3E}">
        <p14:creationId xmlns:p14="http://schemas.microsoft.com/office/powerpoint/2010/main" val="185469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30.06.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54168" y="241255"/>
            <a:ext cx="8351949" cy="5737132"/>
          </a:xfrm>
        </p:spPr>
      </p:pic>
    </p:spTree>
    <p:extLst>
      <p:ext uri="{BB962C8B-B14F-4D97-AF65-F5344CB8AC3E}">
        <p14:creationId xmlns:p14="http://schemas.microsoft.com/office/powerpoint/2010/main" val="1826748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28.09.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85675" y="500586"/>
            <a:ext cx="9229675" cy="5075966"/>
          </a:xfrm>
        </p:spPr>
      </p:pic>
    </p:spTree>
    <p:extLst>
      <p:ext uri="{BB962C8B-B14F-4D97-AF65-F5344CB8AC3E}">
        <p14:creationId xmlns:p14="http://schemas.microsoft.com/office/powerpoint/2010/main" val="269789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5199" y="1109132"/>
            <a:ext cx="7382933" cy="3445935"/>
          </a:xfrm>
        </p:spPr>
        <p:txBody>
          <a:bodyPr>
            <a:normAutofit/>
          </a:bodyPr>
          <a:lstStyle/>
          <a:p>
            <a:pPr algn="l"/>
            <a:r>
              <a:rPr lang="en-GB" sz="2800" dirty="0" smtClean="0">
                <a:solidFill>
                  <a:schemeClr val="tx1"/>
                </a:solidFill>
              </a:rPr>
              <a:t>Who do you need to persuade to change?</a:t>
            </a:r>
          </a:p>
          <a:p>
            <a:pPr algn="l"/>
            <a:endParaRPr lang="en-GB" sz="2800" dirty="0" smtClean="0">
              <a:solidFill>
                <a:schemeClr val="tx1"/>
              </a:solidFill>
            </a:endParaRPr>
          </a:p>
          <a:p>
            <a:pPr algn="l"/>
            <a:r>
              <a:rPr lang="en-GB" sz="2800" dirty="0" smtClean="0">
                <a:solidFill>
                  <a:schemeClr val="tx1"/>
                </a:solidFill>
              </a:rPr>
              <a:t>What will persuade them?</a:t>
            </a:r>
          </a:p>
          <a:p>
            <a:pPr algn="l"/>
            <a:endParaRPr lang="en-GB" sz="2800" dirty="0" smtClean="0">
              <a:solidFill>
                <a:schemeClr val="tx1"/>
              </a:solidFill>
            </a:endParaRPr>
          </a:p>
          <a:p>
            <a:pPr algn="l"/>
            <a:r>
              <a:rPr lang="en-GB" sz="2800" dirty="0" smtClean="0">
                <a:solidFill>
                  <a:schemeClr val="tx1"/>
                </a:solidFill>
              </a:rPr>
              <a:t>How?  What Methods</a:t>
            </a:r>
            <a:r>
              <a:rPr lang="en-GB" sz="2800" dirty="0">
                <a:solidFill>
                  <a:schemeClr val="tx1"/>
                </a:solidFill>
              </a:rPr>
              <a:t>?</a:t>
            </a:r>
          </a:p>
          <a:p>
            <a:pPr algn="l"/>
            <a:endParaRPr lang="en-GB" sz="1400" dirty="0" smtClean="0">
              <a:solidFill>
                <a:schemeClr val="tx1"/>
              </a:solidFill>
            </a:endParaRPr>
          </a:p>
          <a:p>
            <a:endParaRPr lang="en-GB" dirty="0"/>
          </a:p>
        </p:txBody>
      </p:sp>
    </p:spTree>
    <p:extLst>
      <p:ext uri="{BB962C8B-B14F-4D97-AF65-F5344CB8AC3E}">
        <p14:creationId xmlns:p14="http://schemas.microsoft.com/office/powerpoint/2010/main" val="1475158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methods of action for change</a:t>
            </a:r>
            <a:endParaRPr lang="en-US" dirty="0"/>
          </a:p>
        </p:txBody>
      </p:sp>
      <p:sp>
        <p:nvSpPr>
          <p:cNvPr id="3" name="Content Placeholder 2"/>
          <p:cNvSpPr>
            <a:spLocks noGrp="1"/>
          </p:cNvSpPr>
          <p:nvPr>
            <p:ph idx="1"/>
          </p:nvPr>
        </p:nvSpPr>
        <p:spPr>
          <a:xfrm>
            <a:off x="224118" y="1600200"/>
            <a:ext cx="8740588" cy="4292599"/>
          </a:xfrm>
        </p:spPr>
        <p:txBody>
          <a:bodyPr numCol="3">
            <a:normAutofit fontScale="25000" lnSpcReduction="20000"/>
          </a:bodyPr>
          <a:lstStyle/>
          <a:p>
            <a:pPr marL="0" indent="0">
              <a:buNone/>
            </a:pPr>
            <a:r>
              <a:rPr lang="en-US" sz="8000" dirty="0">
                <a:solidFill>
                  <a:schemeClr val="accent2"/>
                </a:solidFill>
              </a:rPr>
              <a:t>Letter-writing </a:t>
            </a:r>
          </a:p>
          <a:p>
            <a:pPr marL="0" indent="0">
              <a:buNone/>
            </a:pPr>
            <a:r>
              <a:rPr lang="en-US" sz="8000" dirty="0">
                <a:solidFill>
                  <a:schemeClr val="accent2"/>
                </a:solidFill>
              </a:rPr>
              <a:t>Voting   </a:t>
            </a:r>
            <a:endParaRPr lang="en-US" sz="8000" dirty="0" smtClean="0">
              <a:solidFill>
                <a:schemeClr val="accent2"/>
              </a:solidFill>
            </a:endParaRPr>
          </a:p>
          <a:p>
            <a:pPr marL="0" indent="0">
              <a:buNone/>
            </a:pPr>
            <a:r>
              <a:rPr lang="en-US" sz="8000" dirty="0" smtClean="0">
                <a:solidFill>
                  <a:srgbClr val="660066"/>
                </a:solidFill>
              </a:rPr>
              <a:t>Petitions</a:t>
            </a:r>
          </a:p>
          <a:p>
            <a:pPr marL="0" indent="0">
              <a:buNone/>
            </a:pPr>
            <a:endParaRPr lang="en-US" sz="8000" dirty="0" smtClean="0"/>
          </a:p>
          <a:p>
            <a:pPr marL="0" indent="0">
              <a:buNone/>
            </a:pPr>
            <a:r>
              <a:rPr lang="en-US" sz="8000" dirty="0" smtClean="0"/>
              <a:t>Slogans</a:t>
            </a:r>
          </a:p>
          <a:p>
            <a:pPr marL="0" indent="0">
              <a:buNone/>
            </a:pPr>
            <a:r>
              <a:rPr lang="en-US" sz="8000" dirty="0"/>
              <a:t>Symbols</a:t>
            </a:r>
          </a:p>
          <a:p>
            <a:pPr marL="0" indent="0">
              <a:buNone/>
            </a:pPr>
            <a:endParaRPr lang="en-US" sz="8000" dirty="0" smtClean="0"/>
          </a:p>
          <a:p>
            <a:pPr marL="0" indent="0">
              <a:buNone/>
            </a:pPr>
            <a:r>
              <a:rPr lang="en-US" sz="8000" dirty="0" smtClean="0">
                <a:solidFill>
                  <a:srgbClr val="008000"/>
                </a:solidFill>
              </a:rPr>
              <a:t>Social media</a:t>
            </a:r>
          </a:p>
          <a:p>
            <a:pPr marL="0" indent="0">
              <a:buNone/>
            </a:pPr>
            <a:r>
              <a:rPr lang="en-US" sz="8000" dirty="0"/>
              <a:t>Speeches</a:t>
            </a:r>
          </a:p>
          <a:p>
            <a:pPr marL="0" indent="0">
              <a:buNone/>
            </a:pPr>
            <a:endParaRPr lang="en-US" sz="8000" dirty="0">
              <a:solidFill>
                <a:srgbClr val="008000"/>
              </a:solidFill>
            </a:endParaRPr>
          </a:p>
          <a:p>
            <a:pPr marL="0" indent="0">
              <a:buNone/>
            </a:pPr>
            <a:endParaRPr lang="en-US" sz="8000" dirty="0">
              <a:solidFill>
                <a:srgbClr val="000090"/>
              </a:solidFill>
            </a:endParaRPr>
          </a:p>
          <a:p>
            <a:pPr marL="0" indent="0">
              <a:buNone/>
            </a:pPr>
            <a:endParaRPr lang="en-US" sz="8000" dirty="0" smtClean="0">
              <a:solidFill>
                <a:srgbClr val="000090"/>
              </a:solidFill>
            </a:endParaRPr>
          </a:p>
          <a:p>
            <a:pPr marL="0" indent="0">
              <a:buNone/>
            </a:pPr>
            <a:endParaRPr lang="en-US" sz="8000" dirty="0">
              <a:solidFill>
                <a:srgbClr val="000090"/>
              </a:solidFill>
            </a:endParaRPr>
          </a:p>
          <a:p>
            <a:pPr marL="0" indent="0">
              <a:buNone/>
            </a:pPr>
            <a:r>
              <a:rPr lang="en-US" sz="8000" dirty="0" smtClean="0">
                <a:solidFill>
                  <a:srgbClr val="000090"/>
                </a:solidFill>
              </a:rPr>
              <a:t>Singing</a:t>
            </a:r>
            <a:endParaRPr lang="en-US" sz="8000" dirty="0">
              <a:solidFill>
                <a:srgbClr val="000090"/>
              </a:solidFill>
            </a:endParaRPr>
          </a:p>
          <a:p>
            <a:pPr marL="0" indent="0">
              <a:buNone/>
            </a:pPr>
            <a:r>
              <a:rPr lang="en-US" sz="8000" dirty="0" smtClean="0">
                <a:solidFill>
                  <a:srgbClr val="3366FF"/>
                </a:solidFill>
              </a:rPr>
              <a:t>Marches</a:t>
            </a:r>
          </a:p>
          <a:p>
            <a:pPr marL="0" indent="0">
              <a:buNone/>
            </a:pPr>
            <a:r>
              <a:rPr lang="en-US" sz="8000" dirty="0">
                <a:solidFill>
                  <a:srgbClr val="FF0000"/>
                </a:solidFill>
              </a:rPr>
              <a:t>Taking-the- knee</a:t>
            </a:r>
          </a:p>
          <a:p>
            <a:pPr marL="0" indent="0">
              <a:buNone/>
            </a:pPr>
            <a:endParaRPr lang="en-US" sz="8000" dirty="0" smtClean="0">
              <a:solidFill>
                <a:srgbClr val="FF0000"/>
              </a:solidFill>
            </a:endParaRPr>
          </a:p>
          <a:p>
            <a:pPr marL="0" indent="0">
              <a:buNone/>
            </a:pPr>
            <a:r>
              <a:rPr lang="en-US" sz="8000" dirty="0">
                <a:solidFill>
                  <a:srgbClr val="008000"/>
                </a:solidFill>
              </a:rPr>
              <a:t>Boycotts</a:t>
            </a:r>
          </a:p>
          <a:p>
            <a:pPr marL="0" indent="0">
              <a:buNone/>
            </a:pPr>
            <a:r>
              <a:rPr lang="en-US" sz="8000" dirty="0" smtClean="0">
                <a:solidFill>
                  <a:schemeClr val="tx2"/>
                </a:solidFill>
              </a:rPr>
              <a:t>Silence</a:t>
            </a:r>
          </a:p>
          <a:p>
            <a:pPr marL="0" indent="0">
              <a:buNone/>
            </a:pPr>
            <a:r>
              <a:rPr lang="en-US" sz="8000" dirty="0" smtClean="0">
                <a:solidFill>
                  <a:srgbClr val="FF6600"/>
                </a:solidFill>
              </a:rPr>
              <a:t>Stay-at-home</a:t>
            </a:r>
          </a:p>
          <a:p>
            <a:pPr marL="0" indent="0">
              <a:buNone/>
            </a:pPr>
            <a:endParaRPr lang="en-US" sz="8000" dirty="0" smtClean="0">
              <a:solidFill>
                <a:srgbClr val="3366FF"/>
              </a:solidFill>
            </a:endParaRPr>
          </a:p>
          <a:p>
            <a:pPr marL="0" indent="0">
              <a:buNone/>
            </a:pPr>
            <a:r>
              <a:rPr lang="en-US" sz="8000" dirty="0" smtClean="0">
                <a:solidFill>
                  <a:srgbClr val="3366FF"/>
                </a:solidFill>
              </a:rPr>
              <a:t>Mock funerals</a:t>
            </a:r>
          </a:p>
          <a:p>
            <a:pPr marL="0" indent="0">
              <a:buNone/>
            </a:pPr>
            <a:r>
              <a:rPr lang="en-US" sz="8000" dirty="0" smtClean="0">
                <a:solidFill>
                  <a:srgbClr val="FF0000"/>
                </a:solidFill>
              </a:rPr>
              <a:t>Theatre</a:t>
            </a:r>
          </a:p>
          <a:p>
            <a:pPr marL="0" indent="0">
              <a:buNone/>
            </a:pPr>
            <a:r>
              <a:rPr lang="en-US" sz="8000" dirty="0" err="1" smtClean="0">
                <a:solidFill>
                  <a:srgbClr val="008000"/>
                </a:solidFill>
              </a:rPr>
              <a:t>Humour</a:t>
            </a:r>
            <a:endParaRPr lang="en-US" sz="8000" dirty="0" smtClean="0">
              <a:solidFill>
                <a:srgbClr val="008000"/>
              </a:solidFill>
            </a:endParaRPr>
          </a:p>
          <a:p>
            <a:pPr marL="0" indent="0">
              <a:buNone/>
            </a:pPr>
            <a:r>
              <a:rPr lang="en-US" sz="8000" dirty="0"/>
              <a:t>Clowning</a:t>
            </a:r>
          </a:p>
          <a:p>
            <a:pPr marL="0" indent="0">
              <a:buNone/>
            </a:pPr>
            <a:r>
              <a:rPr lang="en-US" sz="8000" dirty="0" smtClean="0">
                <a:solidFill>
                  <a:srgbClr val="FF0000"/>
                </a:solidFill>
              </a:rPr>
              <a:t>Vigils</a:t>
            </a:r>
            <a:endParaRPr lang="en-US" sz="8000" dirty="0">
              <a:solidFill>
                <a:srgbClr val="FF0000"/>
              </a:solidFill>
            </a:endParaRPr>
          </a:p>
          <a:p>
            <a:pPr marL="0" indent="0">
              <a:buNone/>
            </a:pPr>
            <a:endParaRPr lang="en-US" sz="8000" dirty="0" smtClean="0">
              <a:solidFill>
                <a:srgbClr val="008000"/>
              </a:solidFill>
            </a:endParaRPr>
          </a:p>
          <a:p>
            <a:pPr marL="0" indent="0">
              <a:buNone/>
            </a:pPr>
            <a:r>
              <a:rPr lang="en-US" sz="8000" dirty="0" smtClean="0"/>
              <a:t>Occupation</a:t>
            </a:r>
          </a:p>
          <a:p>
            <a:pPr marL="0" indent="0">
              <a:buNone/>
            </a:pPr>
            <a:r>
              <a:rPr lang="en-US" sz="8000" dirty="0" smtClean="0">
                <a:solidFill>
                  <a:srgbClr val="660066"/>
                </a:solidFill>
              </a:rPr>
              <a:t>Sit </a:t>
            </a:r>
            <a:r>
              <a:rPr lang="en-US" sz="8000" dirty="0">
                <a:solidFill>
                  <a:srgbClr val="660066"/>
                </a:solidFill>
              </a:rPr>
              <a:t>down protests</a:t>
            </a:r>
          </a:p>
          <a:p>
            <a:pPr marL="0" indent="0">
              <a:buNone/>
            </a:pPr>
            <a:r>
              <a:rPr lang="en-US" sz="8000" dirty="0" smtClean="0">
                <a:solidFill>
                  <a:srgbClr val="008000"/>
                </a:solidFill>
              </a:rPr>
              <a:t>Blocking roads</a:t>
            </a:r>
          </a:p>
          <a:p>
            <a:pPr marL="0" indent="0">
              <a:buNone/>
            </a:pPr>
            <a:endParaRPr lang="en-US" sz="8000" dirty="0" smtClean="0">
              <a:solidFill>
                <a:srgbClr val="FF0000"/>
              </a:solidFill>
            </a:endParaRPr>
          </a:p>
          <a:p>
            <a:pPr marL="0" indent="0">
              <a:buNone/>
            </a:pPr>
            <a:r>
              <a:rPr lang="en-US" sz="8000" dirty="0" smtClean="0">
                <a:solidFill>
                  <a:srgbClr val="FF0000"/>
                </a:solidFill>
              </a:rPr>
              <a:t>Strikes</a:t>
            </a:r>
          </a:p>
          <a:p>
            <a:pPr marL="0" indent="0">
              <a:buNone/>
            </a:pPr>
            <a:r>
              <a:rPr lang="en-US" sz="8000" dirty="0" smtClean="0">
                <a:solidFill>
                  <a:srgbClr val="008000"/>
                </a:solidFill>
              </a:rPr>
              <a:t>Walk-outs</a:t>
            </a:r>
          </a:p>
          <a:p>
            <a:pPr marL="0" indent="0">
              <a:buNone/>
            </a:pPr>
            <a:r>
              <a:rPr lang="en-US" sz="8000" dirty="0"/>
              <a:t>Hunger strikes</a:t>
            </a:r>
          </a:p>
          <a:p>
            <a:pPr marL="0" indent="0">
              <a:buNone/>
            </a:pPr>
            <a:endParaRPr lang="en-US" sz="8000" dirty="0">
              <a:solidFill>
                <a:srgbClr val="008000"/>
              </a:solidFill>
            </a:endParaRPr>
          </a:p>
          <a:p>
            <a:pPr marL="0" indent="0">
              <a:buNone/>
            </a:pPr>
            <a:endParaRPr lang="en-US" sz="4500" dirty="0">
              <a:solidFill>
                <a:srgbClr val="FF0000"/>
              </a:solidFill>
            </a:endParaRPr>
          </a:p>
          <a:p>
            <a:pPr marL="0" indent="0">
              <a:buNone/>
            </a:pPr>
            <a:endParaRPr lang="en-US" sz="4500" dirty="0" smtClean="0">
              <a:solidFill>
                <a:srgbClr val="008000"/>
              </a:solidFill>
            </a:endParaRPr>
          </a:p>
          <a:p>
            <a:pPr marL="0" indent="0">
              <a:buNone/>
            </a:pPr>
            <a:endParaRPr lang="en-US" sz="4500" dirty="0" smtClean="0"/>
          </a:p>
          <a:p>
            <a:pPr marL="0" indent="0">
              <a:buNone/>
            </a:pPr>
            <a:endParaRPr lang="en-US" dirty="0" smtClean="0"/>
          </a:p>
        </p:txBody>
      </p:sp>
    </p:spTree>
    <p:extLst>
      <p:ext uri="{BB962C8B-B14F-4D97-AF65-F5344CB8AC3E}">
        <p14:creationId xmlns:p14="http://schemas.microsoft.com/office/powerpoint/2010/main" val="3690088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68" y="582134"/>
            <a:ext cx="8229600" cy="835504"/>
          </a:xfrm>
        </p:spPr>
        <p:txBody>
          <a:bodyPr/>
          <a:lstStyle/>
          <a:p>
            <a:r>
              <a:rPr lang="en-US" dirty="0" smtClean="0"/>
              <a:t>Pictures of objects/actions</a:t>
            </a:r>
            <a:endParaRPr lang="en-US" dirty="0"/>
          </a:p>
        </p:txBody>
      </p:sp>
      <p:pic>
        <p:nvPicPr>
          <p:cNvPr id="6" name="Picture 5" descr="2000px-Extinction_Symbol.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8412" y="1777046"/>
            <a:ext cx="1686520" cy="1686520"/>
          </a:xfrm>
          <a:prstGeom prst="rect">
            <a:avLst/>
          </a:prstGeom>
        </p:spPr>
      </p:pic>
      <p:pic>
        <p:nvPicPr>
          <p:cNvPr id="7" name="Picture 6" descr="Fi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4932" y="1722092"/>
            <a:ext cx="1186549" cy="1686520"/>
          </a:xfrm>
          <a:prstGeom prst="rect">
            <a:avLst/>
          </a:prstGeom>
        </p:spPr>
      </p:pic>
      <p:pic>
        <p:nvPicPr>
          <p:cNvPr id="10" name="Picture 9" descr="drumm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633" y="3947669"/>
            <a:ext cx="2811116" cy="2002629"/>
          </a:xfrm>
          <a:prstGeom prst="rect">
            <a:avLst/>
          </a:prstGeom>
        </p:spPr>
      </p:pic>
      <p:pic>
        <p:nvPicPr>
          <p:cNvPr id="11" name="Picture 10" descr="iphone-410311_128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0698" y="3947669"/>
            <a:ext cx="2985380" cy="1989476"/>
          </a:xfrm>
          <a:prstGeom prst="rect">
            <a:avLst/>
          </a:prstGeom>
        </p:spPr>
      </p:pic>
      <p:pic>
        <p:nvPicPr>
          <p:cNvPr id="4" name="Content Placeholder 3" descr="Screen Shot 2020-12-01 at 15.19.28.png"/>
          <p:cNvPicPr>
            <a:picLocks noGrp="1" noChangeAspect="1"/>
          </p:cNvPicPr>
          <p:nvPr>
            <p:ph idx="1"/>
          </p:nvPr>
        </p:nvPicPr>
        <p:blipFill>
          <a:blip r:embed="rId7" cstate="screen">
            <a:extLst>
              <a:ext uri="{28A0092B-C50C-407E-A947-70E740481C1C}">
                <a14:useLocalDpi xmlns:a14="http://schemas.microsoft.com/office/drawing/2010/main"/>
              </a:ext>
            </a:extLst>
          </a:blip>
          <a:srcRect/>
          <a:stretch>
            <a:fillRect/>
          </a:stretch>
        </p:blipFill>
        <p:spPr>
          <a:xfrm>
            <a:off x="457200" y="1600201"/>
            <a:ext cx="3388175" cy="1863366"/>
          </a:xfrm>
        </p:spPr>
      </p:pic>
    </p:spTree>
    <p:extLst>
      <p:ext uri="{BB962C8B-B14F-4D97-AF65-F5344CB8AC3E}">
        <p14:creationId xmlns:p14="http://schemas.microsoft.com/office/powerpoint/2010/main" val="1896259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think about</a:t>
            </a:r>
            <a:endParaRPr lang="en-US" dirty="0"/>
          </a:p>
        </p:txBody>
      </p:sp>
      <p:sp>
        <p:nvSpPr>
          <p:cNvPr id="3" name="Content Placeholder 2"/>
          <p:cNvSpPr>
            <a:spLocks noGrp="1"/>
          </p:cNvSpPr>
          <p:nvPr>
            <p:ph idx="1"/>
          </p:nvPr>
        </p:nvSpPr>
        <p:spPr/>
        <p:txBody>
          <a:bodyPr/>
          <a:lstStyle/>
          <a:p>
            <a:r>
              <a:rPr lang="en-US" dirty="0" smtClean="0"/>
              <a:t>Could the object help change the situation?</a:t>
            </a:r>
          </a:p>
          <a:p>
            <a:r>
              <a:rPr lang="en-US" dirty="0"/>
              <a:t>Would it be violent or non-violent</a:t>
            </a:r>
            <a:r>
              <a:rPr lang="en-US" dirty="0" smtClean="0"/>
              <a:t>?</a:t>
            </a:r>
            <a:endParaRPr lang="en-US" dirty="0"/>
          </a:p>
        </p:txBody>
      </p:sp>
    </p:spTree>
    <p:extLst>
      <p:ext uri="{BB962C8B-B14F-4D97-AF65-F5344CB8AC3E}">
        <p14:creationId xmlns:p14="http://schemas.microsoft.com/office/powerpoint/2010/main" val="144043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of objects/actions</a:t>
            </a:r>
            <a:endParaRPr lang="en-US" dirty="0"/>
          </a:p>
        </p:txBody>
      </p:sp>
      <p:pic>
        <p:nvPicPr>
          <p:cNvPr id="4" name="Content Placeholder 3" descr="graffitti geograph-4469000-by-Julian-Osley.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1" y="1600200"/>
            <a:ext cx="4018520" cy="2210031"/>
          </a:xfrm>
        </p:spPr>
      </p:pic>
      <p:pic>
        <p:nvPicPr>
          <p:cNvPr id="6" name="Picture 5" descr="Humou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7440" y="3993411"/>
            <a:ext cx="3581357" cy="2238348"/>
          </a:xfrm>
          <a:prstGeom prst="rect">
            <a:avLst/>
          </a:prstGeom>
        </p:spPr>
      </p:pic>
      <p:pic>
        <p:nvPicPr>
          <p:cNvPr id="7" name="Picture 6" descr="megaphone-2335573_128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9854" y="2520211"/>
            <a:ext cx="2872788" cy="2125415"/>
          </a:xfrm>
          <a:prstGeom prst="rect">
            <a:avLst/>
          </a:prstGeom>
        </p:spPr>
      </p:pic>
    </p:spTree>
    <p:extLst>
      <p:ext uri="{BB962C8B-B14F-4D97-AF65-F5344CB8AC3E}">
        <p14:creationId xmlns:p14="http://schemas.microsoft.com/office/powerpoint/2010/main" val="1300074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392"/>
            <a:ext cx="8229600" cy="687102"/>
          </a:xfrm>
        </p:spPr>
        <p:txBody>
          <a:bodyPr>
            <a:normAutofit fontScale="90000"/>
          </a:bodyPr>
          <a:lstStyle/>
          <a:p>
            <a:r>
              <a:rPr lang="en-US" dirty="0" smtClean="0"/>
              <a:t>Pictures of objects/actions</a:t>
            </a:r>
            <a:endParaRPr lang="en-US" dirty="0"/>
          </a:p>
        </p:txBody>
      </p:sp>
      <p:pic>
        <p:nvPicPr>
          <p:cNvPr id="4" name="Content Placeholder 3" descr="petition.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602921" y="1079669"/>
            <a:ext cx="4039337" cy="2221480"/>
          </a:xfrm>
        </p:spPr>
      </p:pic>
      <p:pic>
        <p:nvPicPr>
          <p:cNvPr id="5" name="Picture 4" descr="pots-and-pan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436" y="1079669"/>
            <a:ext cx="3596188" cy="2397459"/>
          </a:xfrm>
          <a:prstGeom prst="rect">
            <a:avLst/>
          </a:prstGeom>
        </p:spPr>
      </p:pic>
      <p:pic>
        <p:nvPicPr>
          <p:cNvPr id="6" name="Picture 5" descr="singing-children-1306544613r1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436" y="3815097"/>
            <a:ext cx="3516652" cy="2181424"/>
          </a:xfrm>
          <a:prstGeom prst="rect">
            <a:avLst/>
          </a:prstGeom>
        </p:spPr>
      </p:pic>
      <p:pic>
        <p:nvPicPr>
          <p:cNvPr id="7" name="Picture 6" descr="sitting protes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921" y="3531387"/>
            <a:ext cx="2804828" cy="2580442"/>
          </a:xfrm>
          <a:prstGeom prst="rect">
            <a:avLst/>
          </a:prstGeom>
        </p:spPr>
      </p:pic>
    </p:spTree>
    <p:extLst>
      <p:ext uri="{BB962C8B-B14F-4D97-AF65-F5344CB8AC3E}">
        <p14:creationId xmlns:p14="http://schemas.microsoft.com/office/powerpoint/2010/main" val="3312097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ocial-network-2267333_1280.png"/>
          <p:cNvPicPr>
            <a:picLocks noGrp="1" noChangeAspect="1"/>
          </p:cNvPicPr>
          <p:nvPr>
            <p:ph idx="1"/>
          </p:nvPr>
        </p:nvPicPr>
        <p:blipFill>
          <a:blip r:embed="rId3" cstate="screen">
            <a:extLst>
              <a:ext uri="{28A0092B-C50C-407E-A947-70E740481C1C}">
                <a14:useLocalDpi xmlns:a14="http://schemas.microsoft.com/office/drawing/2010/main"/>
              </a:ext>
            </a:extLst>
          </a:blip>
          <a:srcRect l="-25907" r="-25907"/>
          <a:stretch>
            <a:fillRect/>
          </a:stretch>
        </p:blipFill>
        <p:spPr>
          <a:xfrm>
            <a:off x="457200" y="1161046"/>
            <a:ext cx="3055937" cy="2012950"/>
          </a:xfrm>
        </p:spPr>
      </p:pic>
      <p:sp>
        <p:nvSpPr>
          <p:cNvPr id="10" name="Title 1"/>
          <p:cNvSpPr>
            <a:spLocks noGrp="1"/>
          </p:cNvSpPr>
          <p:nvPr>
            <p:ph type="title"/>
          </p:nvPr>
        </p:nvSpPr>
        <p:spPr>
          <a:xfrm>
            <a:off x="457200" y="187392"/>
            <a:ext cx="8229600" cy="687102"/>
          </a:xfrm>
        </p:spPr>
        <p:txBody>
          <a:bodyPr>
            <a:normAutofit fontScale="90000"/>
          </a:bodyPr>
          <a:lstStyle/>
          <a:p>
            <a:r>
              <a:rPr lang="en-US" dirty="0" smtClean="0"/>
              <a:t>Pictures of objects/actions</a:t>
            </a:r>
            <a:endParaRPr lang="en-US" dirty="0"/>
          </a:p>
        </p:txBody>
      </p:sp>
      <p:pic>
        <p:nvPicPr>
          <p:cNvPr id="11" name="Picture 10" descr="Vegan_meal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5330" y="1205959"/>
            <a:ext cx="3440624" cy="2293749"/>
          </a:xfrm>
          <a:prstGeom prst="rect">
            <a:avLst/>
          </a:prstGeom>
        </p:spPr>
      </p:pic>
      <p:pic>
        <p:nvPicPr>
          <p:cNvPr id="12" name="Picture 11" descr="GestureFight-Demonstration-Girls-Fists-Protest-Communism-155927.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5943" y="3391005"/>
            <a:ext cx="2830757" cy="2688789"/>
          </a:xfrm>
          <a:prstGeom prst="rect">
            <a:avLst/>
          </a:prstGeom>
        </p:spPr>
      </p:pic>
    </p:spTree>
    <p:extLst>
      <p:ext uri="{BB962C8B-B14F-4D97-AF65-F5344CB8AC3E}">
        <p14:creationId xmlns:p14="http://schemas.microsoft.com/office/powerpoint/2010/main" val="210028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b="1" smtClean="0"/>
              <a:t>Bulletin of Atomic Scientists :</a:t>
            </a:r>
            <a:br>
              <a:rPr lang="en-GB" sz="4000" b="1" smtClean="0"/>
            </a:br>
            <a:r>
              <a:rPr lang="en-GB" sz="4000" b="1" smtClean="0"/>
              <a:t>January 2020.</a:t>
            </a:r>
            <a:endParaRPr lang="en-GB" sz="4000" b="1" dirty="0"/>
          </a:p>
        </p:txBody>
      </p:sp>
      <p:sp>
        <p:nvSpPr>
          <p:cNvPr id="3" name="Content Placeholder 2"/>
          <p:cNvSpPr txBox="1">
            <a:spLocks/>
          </p:cNvSpPr>
          <p:nvPr/>
        </p:nvSpPr>
        <p:spPr>
          <a:xfrm>
            <a:off x="457200" y="1815921"/>
            <a:ext cx="8229600" cy="40310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solidFill>
                  <a:schemeClr val="tx1">
                    <a:lumMod val="65000"/>
                    <a:lumOff val="35000"/>
                  </a:schemeClr>
                </a:solidFill>
              </a:rPr>
              <a:t>“Climate change that could devastate the planet is undeniably happening. </a:t>
            </a:r>
            <a:endParaRPr lang="en-GB" dirty="0" smtClean="0">
              <a:solidFill>
                <a:schemeClr val="tx1">
                  <a:lumMod val="65000"/>
                  <a:lumOff val="35000"/>
                </a:schemeClr>
              </a:solidFill>
            </a:endParaRPr>
          </a:p>
          <a:p>
            <a:pPr marL="0" indent="0">
              <a:buFont typeface="Arial"/>
              <a:buNone/>
            </a:pPr>
            <a:r>
              <a:rPr lang="en-GB" dirty="0" smtClean="0"/>
              <a:t>(</a:t>
            </a:r>
            <a:r>
              <a:rPr lang="en-GB" b="1" dirty="0" smtClean="0"/>
              <a:t>Awareness of this crisis grew over the course of 2019, largely because of mass protests by young people around the world.)”</a:t>
            </a:r>
          </a:p>
        </p:txBody>
      </p:sp>
    </p:spTree>
    <p:extLst>
      <p:ext uri="{BB962C8B-B14F-4D97-AF65-F5344CB8AC3E}">
        <p14:creationId xmlns:p14="http://schemas.microsoft.com/office/powerpoint/2010/main" val="207758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929" y="120598"/>
            <a:ext cx="6380252" cy="835700"/>
          </a:xfrm>
        </p:spPr>
        <p:txBody>
          <a:bodyPr/>
          <a:lstStyle/>
          <a:p>
            <a:r>
              <a:rPr lang="en-US" dirty="0" smtClean="0"/>
              <a:t>Fridays for Future</a:t>
            </a:r>
            <a:endParaRPr lang="en-US" dirty="0"/>
          </a:p>
        </p:txBody>
      </p:sp>
      <p:sp>
        <p:nvSpPr>
          <p:cNvPr id="4" name="AutoShape 4" descr="mage result for greta thunber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Content Placeholder 14" descr="GlasgowFfF.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1108075"/>
            <a:ext cx="8229600" cy="4525963"/>
          </a:xfrm>
        </p:spPr>
      </p:pic>
    </p:spTree>
    <p:extLst>
      <p:ext uri="{BB962C8B-B14F-4D97-AF65-F5344CB8AC3E}">
        <p14:creationId xmlns:p14="http://schemas.microsoft.com/office/powerpoint/2010/main" val="137054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215"/>
            <a:ext cx="8229600" cy="835504"/>
          </a:xfrm>
        </p:spPr>
        <p:txBody>
          <a:bodyPr/>
          <a:lstStyle/>
          <a:p>
            <a:r>
              <a:rPr lang="en-US" dirty="0" smtClean="0"/>
              <a:t>Black Lives Matter</a:t>
            </a:r>
            <a:endParaRPr lang="en-US" dirty="0"/>
          </a:p>
        </p:txBody>
      </p:sp>
      <p:pic>
        <p:nvPicPr>
          <p:cNvPr id="4" name="Content Placeholder 3" descr="IMG_1802.JPG"/>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rot="5400000">
            <a:off x="-1137735" y="1863106"/>
            <a:ext cx="6445185" cy="3544603"/>
          </a:xfrm>
        </p:spPr>
      </p:pic>
      <p:pic>
        <p:nvPicPr>
          <p:cNvPr id="5" name="Picture 4" descr="IMG_1814.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a:off x="4092324" y="1980351"/>
            <a:ext cx="4916473" cy="3687355"/>
          </a:xfrm>
          <a:prstGeom prst="rect">
            <a:avLst/>
          </a:prstGeom>
        </p:spPr>
      </p:pic>
    </p:spTree>
    <p:extLst>
      <p:ext uri="{BB962C8B-B14F-4D97-AF65-F5344CB8AC3E}">
        <p14:creationId xmlns:p14="http://schemas.microsoft.com/office/powerpoint/2010/main" val="66685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methods of action for change</a:t>
            </a:r>
            <a:endParaRPr lang="en-US" dirty="0"/>
          </a:p>
        </p:txBody>
      </p:sp>
      <p:sp>
        <p:nvSpPr>
          <p:cNvPr id="3" name="Content Placeholder 2"/>
          <p:cNvSpPr>
            <a:spLocks noGrp="1"/>
          </p:cNvSpPr>
          <p:nvPr>
            <p:ph idx="1"/>
          </p:nvPr>
        </p:nvSpPr>
        <p:spPr>
          <a:xfrm>
            <a:off x="224118" y="1600200"/>
            <a:ext cx="8740588" cy="4292599"/>
          </a:xfrm>
        </p:spPr>
        <p:txBody>
          <a:bodyPr numCol="3">
            <a:normAutofit fontScale="25000" lnSpcReduction="20000"/>
          </a:bodyPr>
          <a:lstStyle/>
          <a:p>
            <a:pPr marL="0" indent="0">
              <a:buNone/>
            </a:pPr>
            <a:r>
              <a:rPr lang="en-US" sz="8000" dirty="0">
                <a:solidFill>
                  <a:schemeClr val="accent2"/>
                </a:solidFill>
              </a:rPr>
              <a:t>Letter-writing </a:t>
            </a:r>
          </a:p>
          <a:p>
            <a:pPr marL="0" indent="0">
              <a:buNone/>
            </a:pPr>
            <a:r>
              <a:rPr lang="en-US" sz="8000" dirty="0">
                <a:solidFill>
                  <a:schemeClr val="accent2"/>
                </a:solidFill>
              </a:rPr>
              <a:t>Voting   </a:t>
            </a:r>
            <a:endParaRPr lang="en-US" sz="8000" dirty="0" smtClean="0">
              <a:solidFill>
                <a:schemeClr val="accent2"/>
              </a:solidFill>
            </a:endParaRPr>
          </a:p>
          <a:p>
            <a:pPr marL="0" indent="0">
              <a:buNone/>
            </a:pPr>
            <a:r>
              <a:rPr lang="en-US" sz="8000" dirty="0" smtClean="0">
                <a:solidFill>
                  <a:srgbClr val="660066"/>
                </a:solidFill>
              </a:rPr>
              <a:t>Petitions</a:t>
            </a:r>
          </a:p>
          <a:p>
            <a:pPr marL="0" indent="0">
              <a:buNone/>
            </a:pPr>
            <a:endParaRPr lang="en-US" sz="8000" dirty="0" smtClean="0"/>
          </a:p>
          <a:p>
            <a:pPr marL="0" indent="0">
              <a:buNone/>
            </a:pPr>
            <a:r>
              <a:rPr lang="en-US" sz="8000" dirty="0" smtClean="0"/>
              <a:t>Slogans</a:t>
            </a:r>
          </a:p>
          <a:p>
            <a:pPr marL="0" indent="0">
              <a:buNone/>
            </a:pPr>
            <a:r>
              <a:rPr lang="en-US" sz="8000" dirty="0"/>
              <a:t>Symbols</a:t>
            </a:r>
          </a:p>
          <a:p>
            <a:pPr marL="0" indent="0">
              <a:buNone/>
            </a:pPr>
            <a:endParaRPr lang="en-US" sz="8000" dirty="0" smtClean="0"/>
          </a:p>
          <a:p>
            <a:pPr marL="0" indent="0">
              <a:buNone/>
            </a:pPr>
            <a:r>
              <a:rPr lang="en-US" sz="8000" dirty="0" smtClean="0">
                <a:solidFill>
                  <a:srgbClr val="008000"/>
                </a:solidFill>
              </a:rPr>
              <a:t>Social media</a:t>
            </a:r>
          </a:p>
          <a:p>
            <a:pPr marL="0" indent="0">
              <a:buNone/>
            </a:pPr>
            <a:r>
              <a:rPr lang="en-US" sz="8000" dirty="0"/>
              <a:t>Speeches</a:t>
            </a:r>
          </a:p>
          <a:p>
            <a:pPr marL="0" indent="0">
              <a:buNone/>
            </a:pPr>
            <a:endParaRPr lang="en-US" sz="8000" dirty="0">
              <a:solidFill>
                <a:srgbClr val="008000"/>
              </a:solidFill>
            </a:endParaRPr>
          </a:p>
          <a:p>
            <a:pPr marL="0" indent="0">
              <a:buNone/>
            </a:pPr>
            <a:endParaRPr lang="en-US" sz="8000" dirty="0">
              <a:solidFill>
                <a:srgbClr val="000090"/>
              </a:solidFill>
            </a:endParaRPr>
          </a:p>
          <a:p>
            <a:pPr marL="0" indent="0">
              <a:buNone/>
            </a:pPr>
            <a:endParaRPr lang="en-US" sz="8000" dirty="0" smtClean="0">
              <a:solidFill>
                <a:srgbClr val="000090"/>
              </a:solidFill>
            </a:endParaRPr>
          </a:p>
          <a:p>
            <a:pPr marL="0" indent="0">
              <a:buNone/>
            </a:pPr>
            <a:endParaRPr lang="en-US" sz="8000" dirty="0">
              <a:solidFill>
                <a:srgbClr val="000090"/>
              </a:solidFill>
            </a:endParaRPr>
          </a:p>
          <a:p>
            <a:pPr marL="0" indent="0">
              <a:buNone/>
            </a:pPr>
            <a:r>
              <a:rPr lang="en-US" sz="8000" dirty="0" smtClean="0">
                <a:solidFill>
                  <a:srgbClr val="000090"/>
                </a:solidFill>
              </a:rPr>
              <a:t>Singing</a:t>
            </a:r>
            <a:endParaRPr lang="en-US" sz="8000" dirty="0">
              <a:solidFill>
                <a:srgbClr val="000090"/>
              </a:solidFill>
            </a:endParaRPr>
          </a:p>
          <a:p>
            <a:pPr marL="0" indent="0">
              <a:buNone/>
            </a:pPr>
            <a:r>
              <a:rPr lang="en-US" sz="8000" dirty="0" smtClean="0">
                <a:solidFill>
                  <a:srgbClr val="3366FF"/>
                </a:solidFill>
              </a:rPr>
              <a:t>Marches</a:t>
            </a:r>
          </a:p>
          <a:p>
            <a:pPr marL="0" indent="0">
              <a:buNone/>
            </a:pPr>
            <a:r>
              <a:rPr lang="en-US" sz="8000" dirty="0">
                <a:solidFill>
                  <a:srgbClr val="FF0000"/>
                </a:solidFill>
              </a:rPr>
              <a:t>Taking-the- knee</a:t>
            </a:r>
          </a:p>
          <a:p>
            <a:pPr marL="0" indent="0">
              <a:buNone/>
            </a:pPr>
            <a:endParaRPr lang="en-US" sz="8000" dirty="0" smtClean="0">
              <a:solidFill>
                <a:srgbClr val="FF0000"/>
              </a:solidFill>
            </a:endParaRPr>
          </a:p>
          <a:p>
            <a:pPr marL="0" indent="0">
              <a:buNone/>
            </a:pPr>
            <a:r>
              <a:rPr lang="en-US" sz="8000" dirty="0">
                <a:solidFill>
                  <a:srgbClr val="008000"/>
                </a:solidFill>
              </a:rPr>
              <a:t>Boycotts</a:t>
            </a:r>
          </a:p>
          <a:p>
            <a:pPr marL="0" indent="0">
              <a:buNone/>
            </a:pPr>
            <a:r>
              <a:rPr lang="en-US" sz="8000" dirty="0" smtClean="0">
                <a:solidFill>
                  <a:schemeClr val="tx2"/>
                </a:solidFill>
              </a:rPr>
              <a:t>Silence</a:t>
            </a:r>
          </a:p>
          <a:p>
            <a:pPr marL="0" indent="0">
              <a:buNone/>
            </a:pPr>
            <a:r>
              <a:rPr lang="en-US" sz="8000" dirty="0" smtClean="0">
                <a:solidFill>
                  <a:srgbClr val="FF6600"/>
                </a:solidFill>
              </a:rPr>
              <a:t>Stay-at-home</a:t>
            </a:r>
          </a:p>
          <a:p>
            <a:pPr marL="0" indent="0">
              <a:buNone/>
            </a:pPr>
            <a:endParaRPr lang="en-US" sz="8000" dirty="0" smtClean="0">
              <a:solidFill>
                <a:srgbClr val="3366FF"/>
              </a:solidFill>
            </a:endParaRPr>
          </a:p>
          <a:p>
            <a:pPr marL="0" indent="0">
              <a:buNone/>
            </a:pPr>
            <a:r>
              <a:rPr lang="en-US" sz="8000" dirty="0" smtClean="0">
                <a:solidFill>
                  <a:srgbClr val="3366FF"/>
                </a:solidFill>
              </a:rPr>
              <a:t>Mock funerals</a:t>
            </a:r>
          </a:p>
          <a:p>
            <a:pPr marL="0" indent="0">
              <a:buNone/>
            </a:pPr>
            <a:r>
              <a:rPr lang="en-US" sz="8000" dirty="0" smtClean="0">
                <a:solidFill>
                  <a:srgbClr val="FF0000"/>
                </a:solidFill>
              </a:rPr>
              <a:t>Theatre</a:t>
            </a:r>
          </a:p>
          <a:p>
            <a:pPr marL="0" indent="0">
              <a:buNone/>
            </a:pPr>
            <a:r>
              <a:rPr lang="en-US" sz="8000" dirty="0" err="1" smtClean="0">
                <a:solidFill>
                  <a:srgbClr val="008000"/>
                </a:solidFill>
              </a:rPr>
              <a:t>Humour</a:t>
            </a:r>
            <a:endParaRPr lang="en-US" sz="8000" dirty="0" smtClean="0">
              <a:solidFill>
                <a:srgbClr val="008000"/>
              </a:solidFill>
            </a:endParaRPr>
          </a:p>
          <a:p>
            <a:pPr marL="0" indent="0">
              <a:buNone/>
            </a:pPr>
            <a:r>
              <a:rPr lang="en-US" sz="8000" dirty="0"/>
              <a:t>Clowning</a:t>
            </a:r>
          </a:p>
          <a:p>
            <a:pPr marL="0" indent="0">
              <a:buNone/>
            </a:pPr>
            <a:r>
              <a:rPr lang="en-US" sz="8000" dirty="0" smtClean="0">
                <a:solidFill>
                  <a:srgbClr val="FF0000"/>
                </a:solidFill>
              </a:rPr>
              <a:t>Vigils</a:t>
            </a:r>
            <a:endParaRPr lang="en-US" sz="8000" dirty="0">
              <a:solidFill>
                <a:srgbClr val="FF0000"/>
              </a:solidFill>
            </a:endParaRPr>
          </a:p>
          <a:p>
            <a:pPr marL="0" indent="0">
              <a:buNone/>
            </a:pPr>
            <a:endParaRPr lang="en-US" sz="8000" dirty="0" smtClean="0">
              <a:solidFill>
                <a:srgbClr val="008000"/>
              </a:solidFill>
            </a:endParaRPr>
          </a:p>
          <a:p>
            <a:pPr marL="0" indent="0">
              <a:buNone/>
            </a:pPr>
            <a:r>
              <a:rPr lang="en-US" sz="8000" dirty="0" smtClean="0"/>
              <a:t>Occupation</a:t>
            </a:r>
          </a:p>
          <a:p>
            <a:pPr marL="0" indent="0">
              <a:buNone/>
            </a:pPr>
            <a:r>
              <a:rPr lang="en-US" sz="8000" dirty="0" smtClean="0">
                <a:solidFill>
                  <a:srgbClr val="660066"/>
                </a:solidFill>
              </a:rPr>
              <a:t>Sit </a:t>
            </a:r>
            <a:r>
              <a:rPr lang="en-US" sz="8000" dirty="0">
                <a:solidFill>
                  <a:srgbClr val="660066"/>
                </a:solidFill>
              </a:rPr>
              <a:t>down protests</a:t>
            </a:r>
          </a:p>
          <a:p>
            <a:pPr marL="0" indent="0">
              <a:buNone/>
            </a:pPr>
            <a:r>
              <a:rPr lang="en-US" sz="8000" dirty="0" smtClean="0">
                <a:solidFill>
                  <a:srgbClr val="008000"/>
                </a:solidFill>
              </a:rPr>
              <a:t>Blocking roads</a:t>
            </a:r>
          </a:p>
          <a:p>
            <a:pPr marL="0" indent="0">
              <a:buNone/>
            </a:pPr>
            <a:endParaRPr lang="en-US" sz="8000" dirty="0" smtClean="0">
              <a:solidFill>
                <a:srgbClr val="FF0000"/>
              </a:solidFill>
            </a:endParaRPr>
          </a:p>
          <a:p>
            <a:pPr marL="0" indent="0">
              <a:buNone/>
            </a:pPr>
            <a:r>
              <a:rPr lang="en-US" sz="8000" dirty="0" smtClean="0">
                <a:solidFill>
                  <a:srgbClr val="FF0000"/>
                </a:solidFill>
              </a:rPr>
              <a:t>Strikes</a:t>
            </a:r>
          </a:p>
          <a:p>
            <a:pPr marL="0" indent="0">
              <a:buNone/>
            </a:pPr>
            <a:r>
              <a:rPr lang="en-US" sz="8000" dirty="0" smtClean="0">
                <a:solidFill>
                  <a:srgbClr val="008000"/>
                </a:solidFill>
              </a:rPr>
              <a:t>Walk-outs</a:t>
            </a:r>
          </a:p>
          <a:p>
            <a:pPr marL="0" indent="0">
              <a:buNone/>
            </a:pPr>
            <a:r>
              <a:rPr lang="en-US" sz="8000" dirty="0"/>
              <a:t>Hunger strikes</a:t>
            </a:r>
          </a:p>
          <a:p>
            <a:pPr marL="0" indent="0">
              <a:buNone/>
            </a:pPr>
            <a:endParaRPr lang="en-US" sz="8000" dirty="0">
              <a:solidFill>
                <a:srgbClr val="008000"/>
              </a:solidFill>
            </a:endParaRPr>
          </a:p>
          <a:p>
            <a:pPr marL="0" indent="0">
              <a:buNone/>
            </a:pPr>
            <a:endParaRPr lang="en-US" sz="4500" dirty="0">
              <a:solidFill>
                <a:srgbClr val="FF0000"/>
              </a:solidFill>
            </a:endParaRPr>
          </a:p>
          <a:p>
            <a:pPr marL="0" indent="0">
              <a:buNone/>
            </a:pPr>
            <a:endParaRPr lang="en-US" sz="4500" dirty="0" smtClean="0">
              <a:solidFill>
                <a:srgbClr val="008000"/>
              </a:solidFill>
            </a:endParaRPr>
          </a:p>
          <a:p>
            <a:pPr marL="0" indent="0">
              <a:buNone/>
            </a:pPr>
            <a:endParaRPr lang="en-US" sz="4500" dirty="0" smtClean="0"/>
          </a:p>
          <a:p>
            <a:pPr marL="0" indent="0">
              <a:buNone/>
            </a:pPr>
            <a:endParaRPr lang="en-US" dirty="0" smtClean="0"/>
          </a:p>
        </p:txBody>
      </p:sp>
    </p:spTree>
    <p:extLst>
      <p:ext uri="{BB962C8B-B14F-4D97-AF65-F5344CB8AC3E}">
        <p14:creationId xmlns:p14="http://schemas.microsoft.com/office/powerpoint/2010/main" val="561759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ndard_compressed_Mrs_Emmeline_Pankhurst__Leader_of_the_Women_s_Suffragette_movement__is_arrested_outside_Buckingham_Palace_while_trying_to_present_a_petition_to_King_George_V_in_May_1914._Q8148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119" y="605136"/>
            <a:ext cx="3597489" cy="4883470"/>
          </a:xfrm>
          <a:prstGeom prst="rect">
            <a:avLst/>
          </a:prstGeom>
        </p:spPr>
      </p:pic>
      <p:pic>
        <p:nvPicPr>
          <p:cNvPr id="8" name="Picture 7" descr="Boycott_-_Contaminated_with_apartheid_-_South_African_good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61609" y="1049636"/>
            <a:ext cx="3642642" cy="3571496"/>
          </a:xfrm>
          <a:prstGeom prst="rect">
            <a:avLst/>
          </a:prstGeom>
        </p:spPr>
      </p:pic>
    </p:spTree>
    <p:extLst>
      <p:ext uri="{BB962C8B-B14F-4D97-AF65-F5344CB8AC3E}">
        <p14:creationId xmlns:p14="http://schemas.microsoft.com/office/powerpoint/2010/main" val="437190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Storyboards</a:t>
            </a:r>
            <a:endParaRPr lang="en-US" dirty="0"/>
          </a:p>
        </p:txBody>
      </p:sp>
      <p:sp>
        <p:nvSpPr>
          <p:cNvPr id="3" name="Content Placeholder 2"/>
          <p:cNvSpPr>
            <a:spLocks noGrp="1"/>
          </p:cNvSpPr>
          <p:nvPr>
            <p:ph idx="1"/>
          </p:nvPr>
        </p:nvSpPr>
        <p:spPr/>
        <p:txBody>
          <a:bodyPr/>
          <a:lstStyle/>
          <a:p>
            <a:r>
              <a:rPr lang="en-US" dirty="0" smtClean="0"/>
              <a:t>Look at your storyboard. Decide what outcome you want.</a:t>
            </a:r>
          </a:p>
          <a:p>
            <a:r>
              <a:rPr lang="en-US" dirty="0" smtClean="0"/>
              <a:t>As a group, decide what actions you would take, to achieve this.</a:t>
            </a:r>
          </a:p>
          <a:p>
            <a:r>
              <a:rPr lang="en-US" dirty="0" smtClean="0"/>
              <a:t>Are your actions </a:t>
            </a:r>
          </a:p>
          <a:p>
            <a:pPr lvl="1"/>
            <a:r>
              <a:rPr lang="en-US" dirty="0" smtClean="0"/>
              <a:t>Violent or non-violent ?</a:t>
            </a:r>
            <a:endParaRPr lang="en-US" dirty="0"/>
          </a:p>
        </p:txBody>
      </p:sp>
    </p:spTree>
    <p:extLst>
      <p:ext uri="{BB962C8B-B14F-4D97-AF65-F5344CB8AC3E}">
        <p14:creationId xmlns:p14="http://schemas.microsoft.com/office/powerpoint/2010/main" val="3945101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29.32.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60608" y="400028"/>
            <a:ext cx="8326192" cy="5801351"/>
          </a:xfrm>
        </p:spPr>
      </p:pic>
    </p:spTree>
    <p:extLst>
      <p:ext uri="{BB962C8B-B14F-4D97-AF65-F5344CB8AC3E}">
        <p14:creationId xmlns:p14="http://schemas.microsoft.com/office/powerpoint/2010/main" val="3039277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29.50.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338138"/>
            <a:ext cx="8229600" cy="5788025"/>
          </a:xfrm>
        </p:spPr>
      </p:pic>
    </p:spTree>
    <p:extLst>
      <p:ext uri="{BB962C8B-B14F-4D97-AF65-F5344CB8AC3E}">
        <p14:creationId xmlns:p14="http://schemas.microsoft.com/office/powerpoint/2010/main" val="1526771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15171</TotalTime>
  <Words>967</Words>
  <Application>Microsoft Macintosh PowerPoint</Application>
  <PresentationFormat>On-screen Show (4:3)</PresentationFormat>
  <Paragraphs>177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Franklin Gothic Medium</vt:lpstr>
      <vt:lpstr>Mangal</vt:lpstr>
      <vt:lpstr>Arial</vt:lpstr>
      <vt:lpstr>Office Theme</vt:lpstr>
      <vt:lpstr>Non-violent Action: A Force for Change  </vt:lpstr>
      <vt:lpstr>PowerPoint Presentation</vt:lpstr>
      <vt:lpstr>Fridays for Future</vt:lpstr>
      <vt:lpstr>Black Lives Matter</vt:lpstr>
      <vt:lpstr>Some methods of action for change</vt:lpstr>
      <vt:lpstr>PowerPoint Presentation</vt:lpstr>
      <vt:lpstr>Storyboards</vt:lpstr>
      <vt:lpstr>PowerPoint Presentation</vt:lpstr>
      <vt:lpstr>PowerPoint Presentation</vt:lpstr>
      <vt:lpstr>PowerPoint Presentation</vt:lpstr>
      <vt:lpstr>PowerPoint Presentation</vt:lpstr>
      <vt:lpstr>PowerPoint Presentation</vt:lpstr>
      <vt:lpstr>Some methods of action for change</vt:lpstr>
      <vt:lpstr>Pictures of objects/actions</vt:lpstr>
      <vt:lpstr>Questions to think about</vt:lpstr>
      <vt:lpstr>Pictures of objects/actions</vt:lpstr>
      <vt:lpstr>Pictures of objects/actions</vt:lpstr>
      <vt:lpstr>Pictures of objects/actions</vt:lpstr>
    </vt:vector>
  </TitlesOfParts>
  <Company>user</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Microsoft Office User</cp:lastModifiedBy>
  <cp:revision>138</cp:revision>
  <cp:lastPrinted>2022-02-01T15:54:00Z</cp:lastPrinted>
  <dcterms:created xsi:type="dcterms:W3CDTF">2016-04-27T09:46:12Z</dcterms:created>
  <dcterms:modified xsi:type="dcterms:W3CDTF">2023-07-19T13:03:19Z</dcterms:modified>
</cp:coreProperties>
</file>