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21" r:id="rId2"/>
    <p:sldId id="314" r:id="rId3"/>
    <p:sldId id="258" r:id="rId4"/>
    <p:sldId id="287" r:id="rId5"/>
    <p:sldId id="294" r:id="rId6"/>
    <p:sldId id="315" r:id="rId7"/>
    <p:sldId id="318" r:id="rId8"/>
    <p:sldId id="320" r:id="rId9"/>
    <p:sldId id="319" r:id="rId10"/>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9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2"/>
    <p:restoredTop sz="75648" autoAdjust="0"/>
  </p:normalViewPr>
  <p:slideViewPr>
    <p:cSldViewPr snapToGrid="0" snapToObjects="1">
      <p:cViewPr varScale="1">
        <p:scale>
          <a:sx n="73" d="100"/>
          <a:sy n="73" d="100"/>
        </p:scale>
        <p:origin x="2336" y="192"/>
      </p:cViewPr>
      <p:guideLst>
        <p:guide orient="horz" pos="2160"/>
        <p:guide pos="2880"/>
      </p:guideLst>
    </p:cSldViewPr>
  </p:slideViewPr>
  <p:outlineViewPr>
    <p:cViewPr>
      <p:scale>
        <a:sx n="33" d="100"/>
        <a:sy n="33" d="100"/>
      </p:scale>
      <p:origin x="0" y="-103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946"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CB7A7A2E-9751-4B4D-858B-B947134C0DCD}" type="datetimeFigureOut">
              <a:rPr lang="en-US" smtClean="0"/>
              <a:t>7/19/23</a:t>
            </a:fld>
            <a:endParaRPr lang="en-US"/>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52F80F3-8C97-834F-B533-6590D00846AB}" type="datetimeFigureOut">
              <a:rPr lang="en-US" smtClean="0"/>
              <a:t>7/19/23</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unicef.org/stories/young-climate-activists-demand-action-inspire-hop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lesson explores the idea of non-violent action to make changes in the world.  We will look at some examples of young people trying to change things in relation to the climate crisis and then think about methods for making change before moving onto an activity where we decide which actions we think are violent and which non-violent.</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15366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on picture: </a:t>
            </a:r>
            <a:r>
              <a:rPr lang="en-GB" sz="1200" u="sng" kern="1200" dirty="0" smtClean="0">
                <a:solidFill>
                  <a:schemeClr val="tx1"/>
                </a:solidFill>
                <a:effectLst/>
                <a:latin typeface="+mn-lt"/>
                <a:ea typeface="+mn-ea"/>
                <a:cs typeface="+mn-cs"/>
                <a:hlinkClick r:id="rId3"/>
              </a:rPr>
              <a:t>https://www.unicef.org/stories/young-climate-activists-demand-action-inspire-hope</a:t>
            </a:r>
            <a:endParaRPr lang="en-GB" sz="1200" kern="1200" dirty="0" smtClean="0">
              <a:solidFill>
                <a:schemeClr val="tx1"/>
              </a:solidFill>
              <a:effectLst/>
              <a:latin typeface="+mn-lt"/>
              <a:ea typeface="+mn-ea"/>
              <a:cs typeface="+mn-cs"/>
            </a:endParaRPr>
          </a:p>
          <a:p>
            <a:r>
              <a:rPr lang="en-US" dirty="0" smtClean="0"/>
              <a:t>Show Maria</a:t>
            </a:r>
            <a:r>
              <a:rPr lang="en-US" baseline="0" dirty="0" smtClean="0"/>
              <a:t> from Mexico </a:t>
            </a:r>
            <a:r>
              <a:rPr lang="en-US" baseline="0" dirty="0" smtClean="0"/>
              <a:t>(subtitled but includes </a:t>
            </a:r>
            <a:r>
              <a:rPr lang="en-US" baseline="0" dirty="0" smtClean="0"/>
              <a:t>different actions</a:t>
            </a:r>
            <a:r>
              <a:rPr lang="en-US" baseline="0" dirty="0" smtClean="0"/>
              <a:t>) </a:t>
            </a:r>
          </a:p>
          <a:p>
            <a:r>
              <a:rPr lang="en-US" baseline="0" dirty="0" smtClean="0"/>
              <a:t>Mitzi </a:t>
            </a:r>
            <a:r>
              <a:rPr lang="en-US" baseline="0" dirty="0" smtClean="0"/>
              <a:t>from </a:t>
            </a:r>
            <a:r>
              <a:rPr lang="en-US" baseline="0" dirty="0" err="1" smtClean="0"/>
              <a:t>Phillipines</a:t>
            </a:r>
            <a:endParaRPr lang="en-US" baseline="0" dirty="0" smtClean="0"/>
          </a:p>
          <a:p>
            <a:r>
              <a:rPr lang="en-US" baseline="0" dirty="0" err="1" smtClean="0"/>
              <a:t>Nkosi</a:t>
            </a:r>
            <a:r>
              <a:rPr lang="en-US" baseline="0" dirty="0" smtClean="0"/>
              <a:t> from </a:t>
            </a:r>
            <a:r>
              <a:rPr lang="en-US" baseline="0" dirty="0" smtClean="0"/>
              <a:t>Zimbabwe</a:t>
            </a:r>
          </a:p>
          <a:p>
            <a:endParaRPr lang="en-US" baseline="0" dirty="0" smtClean="0"/>
          </a:p>
          <a:p>
            <a:r>
              <a:rPr lang="en-US" baseline="0" dirty="0" smtClean="0"/>
              <a:t>(7 minutes total)</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174100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aware</a:t>
            </a:r>
            <a:r>
              <a:rPr lang="en-US" baseline="0" dirty="0" smtClean="0"/>
              <a:t> of </a:t>
            </a:r>
            <a:r>
              <a:rPr lang="en-US" baseline="0" dirty="0" smtClean="0"/>
              <a:t>other </a:t>
            </a:r>
            <a:r>
              <a:rPr lang="en-US" baseline="0" dirty="0" smtClean="0"/>
              <a:t>examples such as this: the Youth Strike for Climate and </a:t>
            </a:r>
            <a:r>
              <a:rPr lang="en-US" baseline="0" dirty="0" smtClean="0"/>
              <a:t>BLM</a:t>
            </a:r>
          </a:p>
          <a:p>
            <a:r>
              <a:rPr lang="en-US" dirty="0" smtClean="0"/>
              <a:t>Images (top </a:t>
            </a:r>
            <a:r>
              <a:rPr lang="en-US" dirty="0" err="1" smtClean="0"/>
              <a:t>right,then</a:t>
            </a:r>
            <a:r>
              <a:rPr lang="en-US" dirty="0" smtClean="0"/>
              <a:t> clockwise) Greta Thunberg  European Parliament from EU, CC BY 2.0 &lt;https://</a:t>
            </a:r>
            <a:r>
              <a:rPr lang="en-US" dirty="0" err="1" smtClean="0"/>
              <a:t>creativecommons.org</a:t>
            </a:r>
            <a:r>
              <a:rPr lang="en-US" dirty="0" smtClean="0"/>
              <a:t>/licenses/by/2.0&gt;, via Wikimedia Commons</a:t>
            </a:r>
          </a:p>
          <a:p>
            <a:r>
              <a:rPr lang="en-US" dirty="0" smtClean="0"/>
              <a:t>Greta</a:t>
            </a:r>
            <a:r>
              <a:rPr lang="en-US" baseline="0" dirty="0" smtClean="0"/>
              <a:t> Thunberg school strike for climate </a:t>
            </a:r>
            <a:r>
              <a:rPr lang="en-US" dirty="0" smtClean="0"/>
              <a:t>CC BY-NC </a:t>
            </a:r>
            <a:r>
              <a:rPr lang="en-US" dirty="0" err="1" smtClean="0"/>
              <a:t>Bilete</a:t>
            </a:r>
            <a:r>
              <a:rPr lang="en-US" dirty="0" smtClean="0"/>
              <a:t>: Jessica </a:t>
            </a:r>
            <a:r>
              <a:rPr lang="en-US" dirty="0" err="1" smtClean="0"/>
              <a:t>Gow</a:t>
            </a:r>
            <a:endParaRPr lang="en-US" dirty="0" smtClean="0"/>
          </a:p>
          <a:p>
            <a:r>
              <a:rPr lang="en-US" dirty="0" smtClean="0"/>
              <a:t>@</a:t>
            </a:r>
            <a:r>
              <a:rPr lang="en-US" dirty="0" err="1" smtClean="0"/>
              <a:t>Greta</a:t>
            </a:r>
            <a:r>
              <a:rPr lang="en-US" baseline="0" dirty="0" err="1" smtClean="0"/>
              <a:t>Thunberg</a:t>
            </a:r>
            <a:r>
              <a:rPr lang="en-US" baseline="0" dirty="0" smtClean="0"/>
              <a:t>, Sept 26, 2019, Youth Climate Strike demonstration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3</a:t>
            </a:fld>
            <a:endParaRPr lang="en-US"/>
          </a:p>
        </p:txBody>
      </p:sp>
    </p:spTree>
    <p:extLst>
      <p:ext uri="{BB962C8B-B14F-4D97-AF65-F5344CB8AC3E}">
        <p14:creationId xmlns:p14="http://schemas.microsoft.com/office/powerpoint/2010/main" val="169350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mr-IN" dirty="0" smtClean="0"/>
              <a:t>–</a:t>
            </a:r>
            <a:r>
              <a:rPr lang="en-US" dirty="0" smtClean="0"/>
              <a:t> Black</a:t>
            </a:r>
            <a:r>
              <a:rPr lang="en-US" baseline="0" dirty="0" smtClean="0"/>
              <a:t> Lives Matter – Pictures from action in </a:t>
            </a:r>
            <a:r>
              <a:rPr lang="en-US" baseline="0" dirty="0" smtClean="0"/>
              <a:t>Sheffield (Helen Griffin)</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4</a:t>
            </a:fld>
            <a:endParaRPr lang="en-US"/>
          </a:p>
        </p:txBody>
      </p:sp>
    </p:spTree>
    <p:extLst>
      <p:ext uri="{BB962C8B-B14F-4D97-AF65-F5344CB8AC3E}">
        <p14:creationId xmlns:p14="http://schemas.microsoft.com/office/powerpoint/2010/main" val="267916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for </a:t>
            </a:r>
            <a:r>
              <a:rPr lang="en-US" baseline="0" dirty="0" smtClean="0"/>
              <a:t>the better </a:t>
            </a:r>
            <a:r>
              <a:rPr lang="en-US" baseline="0" dirty="0" smtClean="0"/>
              <a:t>are possible, and have happened throughout history.   But they don’t “just happen” – they need people to come together to take action – to campaign for change.</a:t>
            </a:r>
          </a:p>
          <a:p>
            <a:r>
              <a:rPr lang="en-US" dirty="0" smtClean="0"/>
              <a:t>What sorts</a:t>
            </a:r>
            <a:r>
              <a:rPr lang="en-US" baseline="0" dirty="0" smtClean="0"/>
              <a:t> of action might this be?</a:t>
            </a:r>
            <a:endParaRPr lang="en-US" dirty="0" smtClean="0"/>
          </a:p>
          <a:p>
            <a:r>
              <a:rPr lang="en-US" dirty="0" smtClean="0"/>
              <a:t>Could “brainstorm” some types of action that can be used to campaign for change – writing their suggestions down on a whiteboard.</a:t>
            </a:r>
          </a:p>
          <a:p>
            <a:r>
              <a:rPr lang="en-US" dirty="0" smtClean="0"/>
              <a:t>Then, this slide presents a more extensive list.   (More “direct” types of action to the right.)</a:t>
            </a:r>
          </a:p>
          <a:p>
            <a:r>
              <a:rPr lang="en-US" dirty="0" smtClean="0"/>
              <a:t>Note – generally</a:t>
            </a:r>
            <a:r>
              <a:rPr lang="en-US" baseline="0" dirty="0" smtClean="0"/>
              <a:t> campaigns work best when lots of different methods are used, alongside each other.</a:t>
            </a:r>
            <a:endParaRPr lang="en-US" dirty="0" smtClean="0"/>
          </a:p>
          <a:p>
            <a:r>
              <a:rPr lang="en-US" dirty="0" smtClean="0"/>
              <a:t>There</a:t>
            </a:r>
            <a:r>
              <a:rPr lang="en-US" baseline="0" dirty="0" smtClean="0"/>
              <a:t> are many different ways to protest </a:t>
            </a:r>
            <a:r>
              <a:rPr lang="en-US" baseline="0" dirty="0" smtClean="0"/>
              <a:t>non-violently </a:t>
            </a:r>
            <a:r>
              <a:rPr lang="en-US" baseline="0" dirty="0" smtClean="0"/>
              <a:t>and this is also a key to success </a:t>
            </a:r>
            <a:r>
              <a:rPr lang="mr-IN" baseline="0" dirty="0" smtClean="0"/>
              <a:t>–</a:t>
            </a:r>
            <a:r>
              <a:rPr lang="en-US" baseline="0" dirty="0" smtClean="0"/>
              <a:t> here are a few of them.   More “Direct” methods</a:t>
            </a:r>
            <a:r>
              <a:rPr lang="en-US" dirty="0" smtClean="0"/>
              <a:t> on the right, less “Direct” on the left.   </a:t>
            </a:r>
          </a:p>
        </p:txBody>
      </p:sp>
      <p:sp>
        <p:nvSpPr>
          <p:cNvPr id="4" name="Slide Number Placeholder 3"/>
          <p:cNvSpPr>
            <a:spLocks noGrp="1"/>
          </p:cNvSpPr>
          <p:nvPr>
            <p:ph type="sldNum" sz="quarter" idx="10"/>
          </p:nvPr>
        </p:nvSpPr>
        <p:spPr/>
        <p:txBody>
          <a:bodyPr/>
          <a:lstStyle/>
          <a:p>
            <a:fld id="{CC1B242F-E153-C24F-9DAD-259178CBCB94}" type="slidenum">
              <a:rPr lang="en-US" smtClean="0"/>
              <a:t>5</a:t>
            </a:fld>
            <a:endParaRPr lang="en-US"/>
          </a:p>
        </p:txBody>
      </p:sp>
    </p:spTree>
    <p:extLst>
      <p:ext uri="{BB962C8B-B14F-4D97-AF65-F5344CB8AC3E}">
        <p14:creationId xmlns:p14="http://schemas.microsoft.com/office/powerpoint/2010/main" val="269193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in </a:t>
            </a:r>
            <a:r>
              <a:rPr lang="en-US" dirty="0" smtClean="0"/>
              <a:t>pairs</a:t>
            </a:r>
          </a:p>
          <a:p>
            <a:r>
              <a:rPr lang="en-US" dirty="0" smtClean="0"/>
              <a:t>Image</a:t>
            </a:r>
            <a:r>
              <a:rPr lang="en-US" baseline="0" dirty="0" smtClean="0"/>
              <a:t> credits (clockwise from top right): </a:t>
            </a:r>
          </a:p>
          <a:p>
            <a:r>
              <a:rPr lang="en-US" baseline="0" dirty="0" smtClean="0"/>
              <a:t>School:  DECSY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Sheffield city skyline: </a:t>
            </a:r>
            <a:r>
              <a:rPr lang="en-US" baseline="0" dirty="0" err="1" smtClean="0"/>
              <a:t>DonkeyHotey</a:t>
            </a:r>
            <a:r>
              <a:rPr lang="en-US" baseline="0" dirty="0" smtClean="0"/>
              <a:t>, CC BY 2.0 &lt;https://</a:t>
            </a:r>
            <a:r>
              <a:rPr lang="en-US" baseline="0" dirty="0" err="1" smtClean="0"/>
              <a:t>creativecommons.org</a:t>
            </a:r>
            <a:r>
              <a:rPr lang="en-US" baseline="0" dirty="0" smtClean="0"/>
              <a:t>/licenses/by/2.0&gt;, via Wikimedia Commons</a:t>
            </a:r>
          </a:p>
          <a:p>
            <a:r>
              <a:rPr lang="en-US" baseline="0" dirty="0" smtClean="0"/>
              <a:t>UK map: </a:t>
            </a:r>
            <a:r>
              <a:rPr lang="en-US" baseline="0" dirty="0" err="1" smtClean="0"/>
              <a:t>physicalmap.org</a:t>
            </a:r>
            <a:r>
              <a:rPr lang="en-US" baseline="0" dirty="0" smtClean="0"/>
              <a:t>, CC BY-SA 4.0 &lt;https://</a:t>
            </a:r>
            <a:r>
              <a:rPr lang="en-US" baseline="0" dirty="0" err="1" smtClean="0"/>
              <a:t>creativecommons.org</a:t>
            </a:r>
            <a:r>
              <a:rPr lang="en-US" baseline="0" dirty="0" smtClean="0"/>
              <a:t>/licenses/by-</a:t>
            </a:r>
            <a:r>
              <a:rPr lang="en-US" baseline="0" dirty="0" err="1" smtClean="0"/>
              <a:t>sa</a:t>
            </a:r>
            <a:r>
              <a:rPr lang="en-US" baseline="0" dirty="0" smtClean="0"/>
              <a:t>/4.0&gt;, via Wikimedia Commons</a:t>
            </a:r>
          </a:p>
          <a:p>
            <a:r>
              <a:rPr lang="en-US" baseline="0" dirty="0" smtClean="0"/>
              <a:t>Earth: </a:t>
            </a:r>
            <a:r>
              <a:rPr lang="en-US" baseline="0" dirty="0" err="1" smtClean="0"/>
              <a:t>DonkeyHotey</a:t>
            </a:r>
            <a:r>
              <a:rPr lang="en-US" baseline="0" dirty="0" smtClean="0"/>
              <a:t>, CC BY 2.0 &lt;https://</a:t>
            </a:r>
            <a:r>
              <a:rPr lang="en-US" baseline="0" dirty="0" err="1" smtClean="0"/>
              <a:t>creativecommons.org</a:t>
            </a:r>
            <a:r>
              <a:rPr lang="en-US" baseline="0" dirty="0" smtClean="0"/>
              <a:t>/licenses/by/2.0&gt;, via Wikimedia Commons</a:t>
            </a:r>
          </a:p>
        </p:txBody>
      </p:sp>
      <p:sp>
        <p:nvSpPr>
          <p:cNvPr id="4" name="Slide Number Placeholder 3"/>
          <p:cNvSpPr>
            <a:spLocks noGrp="1"/>
          </p:cNvSpPr>
          <p:nvPr>
            <p:ph type="sldNum" sz="quarter" idx="10"/>
          </p:nvPr>
        </p:nvSpPr>
        <p:spPr/>
        <p:txBody>
          <a:bodyPr/>
          <a:lstStyle/>
          <a:p>
            <a:fld id="{CC1B242F-E153-C24F-9DAD-259178CBCB94}" type="slidenum">
              <a:rPr lang="en-US" smtClean="0"/>
              <a:t>6</a:t>
            </a:fld>
            <a:endParaRPr lang="en-US"/>
          </a:p>
        </p:txBody>
      </p:sp>
    </p:spTree>
    <p:extLst>
      <p:ext uri="{BB962C8B-B14F-4D97-AF65-F5344CB8AC3E}">
        <p14:creationId xmlns:p14="http://schemas.microsoft.com/office/powerpoint/2010/main" val="64717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err="1" smtClean="0">
                <a:latin typeface="Calibri" charset="0"/>
                <a:ea typeface="Calibri" charset="0"/>
                <a:cs typeface="Calibri" charset="0"/>
              </a:rPr>
              <a:t>Vinthagen</a:t>
            </a:r>
            <a:r>
              <a:rPr lang="en-US" sz="1200" dirty="0" smtClean="0">
                <a:latin typeface="Calibri" charset="0"/>
                <a:ea typeface="Calibri" charset="0"/>
                <a:cs typeface="Calibri" charset="0"/>
              </a:rPr>
              <a:t>, S. 2015, </a:t>
            </a:r>
            <a:r>
              <a:rPr lang="en-US" sz="1200" b="1" i="1" dirty="0" smtClean="0">
                <a:latin typeface="Calibri" charset="0"/>
                <a:ea typeface="Calibri" charset="0"/>
                <a:cs typeface="Calibri" charset="0"/>
              </a:rPr>
              <a:t>A Theory of Nonviolent Action, </a:t>
            </a:r>
            <a:r>
              <a:rPr lang="en-US" sz="1200" dirty="0" smtClean="0">
                <a:latin typeface="Calibri" charset="0"/>
                <a:ea typeface="Calibri" charset="0"/>
                <a:cs typeface="Calibri" charset="0"/>
              </a:rPr>
              <a:t>London, Zed</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1" i="1" dirty="0" smtClean="0">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smtClean="0">
                <a:latin typeface="Calibri" charset="0"/>
                <a:ea typeface="Calibri" charset="0"/>
                <a:cs typeface="Calibri" charset="0"/>
              </a:rPr>
              <a:t>An</a:t>
            </a:r>
            <a:r>
              <a:rPr lang="en-US" sz="1200" b="0" i="0" baseline="0" dirty="0" smtClean="0">
                <a:latin typeface="Calibri" charset="0"/>
                <a:ea typeface="Calibri" charset="0"/>
                <a:cs typeface="Calibri" charset="0"/>
              </a:rPr>
              <a:t> example to illustrate this is, if someone was walking down a road, on the pavement, on their way to the shops without being violent, this wouldn’t be called ‘non-violence’. But if this person was walking down a road, on the pavement, with a placard protesting against racism, for example, without using any violence, this would be called ‘non-violence’.</a:t>
            </a:r>
          </a:p>
          <a:p>
            <a:pPr marL="0" marR="0" lvl="0" indent="0" defTabSz="914400" eaLnBrk="1" fontAlgn="auto" latinLnBrk="0" hangingPunct="1">
              <a:lnSpc>
                <a:spcPct val="100000"/>
              </a:lnSpc>
              <a:spcBef>
                <a:spcPts val="0"/>
              </a:spcBef>
              <a:spcAft>
                <a:spcPts val="0"/>
              </a:spcAft>
              <a:buClrTx/>
              <a:buSzTx/>
              <a:buFontTx/>
              <a:buNone/>
              <a:tabLst/>
              <a:defRPr/>
            </a:pPr>
            <a:r>
              <a:rPr lang="en-US" sz="1200" b="0" i="0" baseline="0" dirty="0" smtClean="0">
                <a:latin typeface="Calibri" charset="0"/>
                <a:ea typeface="Calibri" charset="0"/>
                <a:cs typeface="Calibri" charset="0"/>
              </a:rPr>
              <a:t>(The definition of against violence used here includes ’structural violence’ not just physical violence- so protesting against injustice, inequality etc. would count)</a:t>
            </a:r>
            <a:endParaRPr lang="en-US" sz="1200" b="0" i="0" dirty="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CC1B242F-E153-C24F-9DAD-259178CBCB94}" type="slidenum">
              <a:rPr lang="en-US" smtClean="0"/>
              <a:t>7</a:t>
            </a:fld>
            <a:endParaRPr lang="en-US"/>
          </a:p>
        </p:txBody>
      </p:sp>
    </p:spTree>
    <p:extLst>
      <p:ext uri="{BB962C8B-B14F-4D97-AF65-F5344CB8AC3E}">
        <p14:creationId xmlns:p14="http://schemas.microsoft.com/office/powerpoint/2010/main" val="123725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Read out examples (reduce the number if necessary) one by one and ask learners to move to somewhere on the spectrum between violent and non-violent. Discuss with person nearest why you are there and then take </a:t>
            </a:r>
            <a:r>
              <a:rPr lang="en-US" baseline="0" dirty="0" smtClean="0"/>
              <a:t>turns to </a:t>
            </a:r>
            <a:r>
              <a:rPr lang="en-US" baseline="0" dirty="0" smtClean="0"/>
              <a:t>share in the whole group. Encourage learners to respond to each other and move if they change their minds. </a:t>
            </a:r>
          </a:p>
          <a:p>
            <a:endParaRPr lang="en-US" baseline="0" dirty="0" smtClean="0"/>
          </a:p>
          <a:p>
            <a:r>
              <a:rPr lang="en-US" baseline="0" dirty="0" smtClean="0"/>
              <a:t>What </a:t>
            </a:r>
            <a:r>
              <a:rPr lang="en-US" baseline="0" dirty="0" smtClean="0"/>
              <a:t>are the key issues that we </a:t>
            </a:r>
            <a:r>
              <a:rPr lang="en-US" baseline="0" dirty="0" smtClean="0"/>
              <a:t>have disagreed </a:t>
            </a:r>
            <a:r>
              <a:rPr lang="en-US" baseline="0" dirty="0" smtClean="0"/>
              <a:t>on?</a:t>
            </a:r>
          </a:p>
          <a:p>
            <a:endParaRPr lang="en-US" dirty="0" smtClean="0"/>
          </a:p>
          <a:p>
            <a:r>
              <a:rPr lang="en-GB" sz="1200" kern="1200" dirty="0" smtClean="0">
                <a:solidFill>
                  <a:schemeClr val="tx1"/>
                </a:solidFill>
                <a:effectLst/>
                <a:latin typeface="+mn-lt"/>
                <a:ea typeface="+mn-ea"/>
                <a:cs typeface="+mn-cs"/>
              </a:rPr>
              <a:t>Points of disagreement might be about: </a:t>
            </a:r>
          </a:p>
          <a:p>
            <a:pPr lvl="0"/>
            <a:r>
              <a:rPr lang="en-GB" sz="1200" kern="1200" dirty="0" smtClean="0">
                <a:solidFill>
                  <a:schemeClr val="tx1"/>
                </a:solidFill>
                <a:effectLst/>
                <a:latin typeface="+mn-lt"/>
                <a:ea typeface="+mn-ea"/>
                <a:cs typeface="+mn-cs"/>
              </a:rPr>
              <a:t>Property damage </a:t>
            </a:r>
            <a:r>
              <a:rPr lang="en-GB" sz="1200" kern="1200" dirty="0" err="1" smtClean="0">
                <a:solidFill>
                  <a:schemeClr val="tx1"/>
                </a:solidFill>
                <a:effectLst/>
                <a:latin typeface="+mn-lt"/>
                <a:ea typeface="+mn-ea"/>
                <a:cs typeface="+mn-cs"/>
              </a:rPr>
              <a:t>vs</a:t>
            </a:r>
            <a:r>
              <a:rPr lang="en-GB" sz="1200" kern="1200" dirty="0" smtClean="0">
                <a:solidFill>
                  <a:schemeClr val="tx1"/>
                </a:solidFill>
                <a:effectLst/>
                <a:latin typeface="+mn-lt"/>
                <a:ea typeface="+mn-ea"/>
                <a:cs typeface="+mn-cs"/>
              </a:rPr>
              <a:t> damage to living beings</a:t>
            </a:r>
          </a:p>
          <a:p>
            <a:pPr lvl="0"/>
            <a:r>
              <a:rPr lang="en-GB" sz="1200" kern="1200" dirty="0" smtClean="0">
                <a:solidFill>
                  <a:schemeClr val="tx1"/>
                </a:solidFill>
                <a:effectLst/>
                <a:latin typeface="+mn-lt"/>
                <a:ea typeface="+mn-ea"/>
                <a:cs typeface="+mn-cs"/>
              </a:rPr>
              <a:t>Deception </a:t>
            </a:r>
            <a:r>
              <a:rPr lang="en-GB" sz="1200" kern="1200" dirty="0" err="1" smtClean="0">
                <a:solidFill>
                  <a:schemeClr val="tx1"/>
                </a:solidFill>
                <a:effectLst/>
                <a:latin typeface="+mn-lt"/>
                <a:ea typeface="+mn-ea"/>
                <a:cs typeface="+mn-cs"/>
              </a:rPr>
              <a:t>vs</a:t>
            </a:r>
            <a:r>
              <a:rPr lang="en-GB" sz="1200" kern="1200" dirty="0" smtClean="0">
                <a:solidFill>
                  <a:schemeClr val="tx1"/>
                </a:solidFill>
                <a:effectLst/>
                <a:latin typeface="+mn-lt"/>
                <a:ea typeface="+mn-ea"/>
                <a:cs typeface="+mn-cs"/>
              </a:rPr>
              <a:t> openness</a:t>
            </a:r>
          </a:p>
          <a:p>
            <a:pPr lvl="0"/>
            <a:r>
              <a:rPr lang="en-GB" sz="1200" kern="1200" dirty="0" smtClean="0">
                <a:solidFill>
                  <a:schemeClr val="tx1"/>
                </a:solidFill>
                <a:effectLst/>
                <a:latin typeface="+mn-lt"/>
                <a:ea typeface="+mn-ea"/>
                <a:cs typeface="+mn-cs"/>
              </a:rPr>
              <a:t>Intention </a:t>
            </a:r>
            <a:r>
              <a:rPr lang="en-GB" sz="1200" kern="1200" dirty="0" err="1" smtClean="0">
                <a:solidFill>
                  <a:schemeClr val="tx1"/>
                </a:solidFill>
                <a:effectLst/>
                <a:latin typeface="+mn-lt"/>
                <a:ea typeface="+mn-ea"/>
                <a:cs typeface="+mn-cs"/>
              </a:rPr>
              <a:t>vs</a:t>
            </a:r>
            <a:r>
              <a:rPr lang="en-GB" sz="1200" kern="1200" dirty="0" smtClean="0">
                <a:solidFill>
                  <a:schemeClr val="tx1"/>
                </a:solidFill>
                <a:effectLst/>
                <a:latin typeface="+mn-lt"/>
                <a:ea typeface="+mn-ea"/>
                <a:cs typeface="+mn-cs"/>
              </a:rPr>
              <a:t> outcome</a:t>
            </a:r>
          </a:p>
          <a:p>
            <a:pPr lvl="0"/>
            <a:r>
              <a:rPr lang="en-GB" sz="1200" kern="1200" dirty="0" smtClean="0">
                <a:solidFill>
                  <a:schemeClr val="tx1"/>
                </a:solidFill>
                <a:effectLst/>
                <a:latin typeface="+mn-lt"/>
                <a:ea typeface="+mn-ea"/>
                <a:cs typeface="+mn-cs"/>
              </a:rPr>
              <a:t>Perception of audience</a:t>
            </a:r>
            <a:r>
              <a:rPr lang="en-GB" sz="1200" kern="1200" baseline="0" dirty="0" smtClean="0">
                <a:solidFill>
                  <a:schemeClr val="tx1"/>
                </a:solidFill>
                <a:effectLst/>
                <a:latin typeface="+mn-lt"/>
                <a:ea typeface="+mn-ea"/>
                <a:cs typeface="+mn-cs"/>
              </a:rPr>
              <a:t> vs aim of protest (quite often people define whether something is </a:t>
            </a:r>
            <a:r>
              <a:rPr lang="en-GB" sz="1200" kern="1200" baseline="0" dirty="0" smtClean="0">
                <a:solidFill>
                  <a:schemeClr val="tx1"/>
                </a:solidFill>
                <a:effectLst/>
                <a:latin typeface="+mn-lt"/>
                <a:ea typeface="+mn-ea"/>
                <a:cs typeface="+mn-cs"/>
              </a:rPr>
              <a:t>non-violent </a:t>
            </a:r>
            <a:r>
              <a:rPr lang="en-GB" sz="1200" kern="1200" baseline="0" dirty="0" smtClean="0">
                <a:solidFill>
                  <a:schemeClr val="tx1"/>
                </a:solidFill>
                <a:effectLst/>
                <a:latin typeface="+mn-lt"/>
                <a:ea typeface="+mn-ea"/>
                <a:cs typeface="+mn-cs"/>
              </a:rPr>
              <a:t>based on what popular perception might be and this may vary between countries for example </a:t>
            </a:r>
            <a:r>
              <a:rPr lang="mr-IN" sz="1200" kern="1200" baseline="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in the UK property damage is often seen as a violent act)</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Potential</a:t>
            </a:r>
            <a:r>
              <a:rPr lang="en-GB" sz="1200" kern="1200" baseline="0" dirty="0" smtClean="0">
                <a:solidFill>
                  <a:schemeClr val="tx1"/>
                </a:solidFill>
                <a:effectLst/>
                <a:latin typeface="+mn-lt"/>
                <a:ea typeface="+mn-ea"/>
                <a:cs typeface="+mn-cs"/>
              </a:rPr>
              <a:t> distinction between ‘principled </a:t>
            </a:r>
            <a:r>
              <a:rPr lang="en-GB" sz="1200" kern="1200" baseline="0" dirty="0" smtClean="0">
                <a:solidFill>
                  <a:schemeClr val="tx1"/>
                </a:solidFill>
                <a:effectLst/>
                <a:latin typeface="+mn-lt"/>
                <a:ea typeface="+mn-ea"/>
                <a:cs typeface="+mn-cs"/>
              </a:rPr>
              <a:t>non-violence</a:t>
            </a:r>
            <a:r>
              <a:rPr lang="en-GB" sz="1200" kern="1200" baseline="0" dirty="0" smtClean="0">
                <a:solidFill>
                  <a:schemeClr val="tx1"/>
                </a:solidFill>
                <a:effectLst/>
                <a:latin typeface="+mn-lt"/>
                <a:ea typeface="+mn-ea"/>
                <a:cs typeface="+mn-cs"/>
              </a:rPr>
              <a:t>’ and ‘pragmatic </a:t>
            </a:r>
            <a:r>
              <a:rPr lang="en-GB" sz="1200" kern="1200" baseline="0" dirty="0" smtClean="0">
                <a:solidFill>
                  <a:schemeClr val="tx1"/>
                </a:solidFill>
                <a:effectLst/>
                <a:latin typeface="+mn-lt"/>
                <a:ea typeface="+mn-ea"/>
                <a:cs typeface="+mn-cs"/>
              </a:rPr>
              <a:t>non-violence</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8</a:t>
            </a:fld>
            <a:endParaRPr lang="en-US"/>
          </a:p>
        </p:txBody>
      </p:sp>
    </p:spTree>
    <p:extLst>
      <p:ext uri="{BB962C8B-B14F-4D97-AF65-F5344CB8AC3E}">
        <p14:creationId xmlns:p14="http://schemas.microsoft.com/office/powerpoint/2010/main" val="19143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principles of non-violence used by one </a:t>
            </a:r>
            <a:r>
              <a:rPr lang="en-US" dirty="0" err="1" smtClean="0"/>
              <a:t>organisation</a:t>
            </a:r>
            <a:r>
              <a:rPr lang="en-US" dirty="0" smtClean="0"/>
              <a:t> that works in the UK and East Africa supporting people to take non-violent action for change.</a:t>
            </a:r>
          </a:p>
          <a:p>
            <a:r>
              <a:rPr lang="en-US" dirty="0" smtClean="0"/>
              <a:t>What</a:t>
            </a:r>
            <a:r>
              <a:rPr lang="en-US" baseline="0" dirty="0" smtClean="0"/>
              <a:t> would it be like to apply them to your school, home, community? Which are particularly challenging?  What might be </a:t>
            </a:r>
            <a:r>
              <a:rPr lang="en-US" baseline="0" smtClean="0"/>
              <a:t>the consequences?</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9</a:t>
            </a:fld>
            <a:endParaRPr lang="en-US"/>
          </a:p>
        </p:txBody>
      </p:sp>
    </p:spTree>
    <p:extLst>
      <p:ext uri="{BB962C8B-B14F-4D97-AF65-F5344CB8AC3E}">
        <p14:creationId xmlns:p14="http://schemas.microsoft.com/office/powerpoint/2010/main" val="192671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wer case banner.ps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www.unicef.org/stories/young-climate-activists-demand-action-inspire-hop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urningtid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normAutofit fontScale="90000"/>
          </a:bodyPr>
          <a:lstStyle/>
          <a:p>
            <a:r>
              <a:rPr lang="en-US" dirty="0" smtClean="0"/>
              <a:t>Non-violent </a:t>
            </a:r>
            <a:r>
              <a:rPr lang="en-US" dirty="0"/>
              <a:t>Action: A Force for </a:t>
            </a:r>
            <a:r>
              <a:rPr lang="en-US" dirty="0" smtClean="0"/>
              <a:t>Change </a:t>
            </a:r>
            <a:br>
              <a:rPr lang="en-US" dirty="0" smtClean="0"/>
            </a:br>
            <a:endParaRPr lang="en-US" dirty="0"/>
          </a:p>
        </p:txBody>
      </p:sp>
      <p:sp>
        <p:nvSpPr>
          <p:cNvPr id="3" name="Subtitle 2"/>
          <p:cNvSpPr>
            <a:spLocks noGrp="1"/>
          </p:cNvSpPr>
          <p:nvPr>
            <p:ph type="subTitle" idx="1"/>
          </p:nvPr>
        </p:nvSpPr>
        <p:spPr>
          <a:xfrm>
            <a:off x="1371600" y="5266426"/>
            <a:ext cx="6400800" cy="1752600"/>
          </a:xfrm>
        </p:spPr>
        <p:txBody>
          <a:bodyPr/>
          <a:lstStyle/>
          <a:p>
            <a:r>
              <a:rPr lang="en-US" dirty="0" smtClean="0"/>
              <a:t>Version for one-off </a:t>
            </a:r>
            <a:r>
              <a:rPr lang="en-US" dirty="0" smtClean="0"/>
              <a:t>lesson 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9367" y="3800094"/>
            <a:ext cx="1003300" cy="1003300"/>
          </a:xfrm>
          <a:prstGeom prst="rect">
            <a:avLst/>
          </a:prstGeom>
        </p:spPr>
      </p:pic>
      <p:sp>
        <p:nvSpPr>
          <p:cNvPr id="5" name="Subtitle 2"/>
          <p:cNvSpPr>
            <a:spLocks noGrp="1"/>
          </p:cNvSpPr>
          <p:nvPr/>
        </p:nvSpPr>
        <p:spPr>
          <a:xfrm>
            <a:off x="1371600" y="2151579"/>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Introduction to </a:t>
            </a:r>
          </a:p>
          <a:p>
            <a:r>
              <a:rPr lang="en-US" dirty="0" smtClean="0"/>
              <a:t>Non-violent </a:t>
            </a:r>
            <a:r>
              <a:rPr lang="en-US" dirty="0" smtClean="0"/>
              <a:t>Actions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797" y="3208010"/>
            <a:ext cx="1456770" cy="2058416"/>
          </a:xfrm>
          <a:prstGeom prst="rect">
            <a:avLst/>
          </a:prstGeom>
        </p:spPr>
      </p:pic>
    </p:spTree>
    <p:extLst>
      <p:ext uri="{BB962C8B-B14F-4D97-AF65-F5344CB8AC3E}">
        <p14:creationId xmlns:p14="http://schemas.microsoft.com/office/powerpoint/2010/main" val="154039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7845" y="565030"/>
            <a:ext cx="7582377" cy="4525963"/>
          </a:xfrm>
        </p:spPr>
      </p:pic>
    </p:spTree>
    <p:extLst>
      <p:ext uri="{BB962C8B-B14F-4D97-AF65-F5344CB8AC3E}">
        <p14:creationId xmlns:p14="http://schemas.microsoft.com/office/powerpoint/2010/main" val="190013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68" y="152400"/>
            <a:ext cx="6380252" cy="835700"/>
          </a:xfrm>
        </p:spPr>
        <p:txBody>
          <a:bodyPr/>
          <a:lstStyle/>
          <a:p>
            <a:r>
              <a:rPr lang="en-US" dirty="0"/>
              <a:t>Youth Strike 4 Climate</a:t>
            </a:r>
          </a:p>
        </p:txBody>
      </p:sp>
      <p:sp>
        <p:nvSpPr>
          <p:cNvPr id="3" name="Content Placeholder 2"/>
          <p:cNvSpPr>
            <a:spLocks noGrp="1"/>
          </p:cNvSpPr>
          <p:nvPr>
            <p:ph idx="1"/>
          </p:nvPr>
        </p:nvSpPr>
        <p:spPr>
          <a:xfrm>
            <a:off x="444463" y="1374149"/>
            <a:ext cx="3994592" cy="2316502"/>
          </a:xfrm>
        </p:spPr>
        <p:txBody>
          <a:bodyPr>
            <a:normAutofit fontScale="47500" lnSpcReduction="20000"/>
          </a:bodyPr>
          <a:lstStyle/>
          <a:p>
            <a:pPr marL="0" indent="0">
              <a:buNone/>
            </a:pPr>
            <a:r>
              <a:rPr lang="en-US" sz="3800" b="1" dirty="0">
                <a:latin typeface="Arial" charset="0"/>
                <a:ea typeface="Arial" charset="0"/>
                <a:cs typeface="Arial" charset="0"/>
              </a:rPr>
              <a:t>“People are suffering, people are dying, entire ecosystems are collapsing. We are at the beginning of a mass extinction and all you can talk about is money and fairytales of eternal economic growth.”</a:t>
            </a:r>
          </a:p>
          <a:p>
            <a:pPr marL="0" indent="0">
              <a:buNone/>
            </a:pPr>
            <a:r>
              <a:rPr lang="en-US" dirty="0">
                <a:latin typeface="Arial" charset="0"/>
                <a:ea typeface="Arial" charset="0"/>
                <a:cs typeface="Arial" charset="0"/>
              </a:rPr>
              <a:t>Greta Thunberg speaking to UN Climate Summit 23/9/19</a:t>
            </a:r>
          </a:p>
          <a:p>
            <a:pPr marL="0" indent="0">
              <a:buNone/>
            </a:pPr>
            <a:endParaRPr lang="en-US" b="1" dirty="0"/>
          </a:p>
          <a:p>
            <a:pPr marL="0" indent="0">
              <a:buNone/>
            </a:pPr>
            <a:endParaRPr lang="en-US" b="1" dirty="0"/>
          </a:p>
        </p:txBody>
      </p:sp>
      <p:sp>
        <p:nvSpPr>
          <p:cNvPr id="4" name="AutoShape 4" descr="mage result for greta thunberg"/>
          <p:cNvSpPr>
            <a:spLocks noChangeAspect="1" noChangeArrowheads="1"/>
          </p:cNvSpPr>
          <p:nvPr/>
        </p:nvSpPr>
        <p:spPr bwMode="auto">
          <a:xfrm>
            <a:off x="0" y="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72" y="3468411"/>
            <a:ext cx="4060552" cy="22939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024" y="988100"/>
            <a:ext cx="2073231" cy="24199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487" y="3468411"/>
            <a:ext cx="3391577" cy="2259033"/>
          </a:xfrm>
          <a:prstGeom prst="rect">
            <a:avLst/>
          </a:prstGeom>
        </p:spPr>
      </p:pic>
    </p:spTree>
    <p:extLst>
      <p:ext uri="{BB962C8B-B14F-4D97-AF65-F5344CB8AC3E}">
        <p14:creationId xmlns:p14="http://schemas.microsoft.com/office/powerpoint/2010/main" val="137054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215"/>
            <a:ext cx="8229600" cy="835504"/>
          </a:xfrm>
        </p:spPr>
        <p:txBody>
          <a:bodyPr/>
          <a:lstStyle/>
          <a:p>
            <a:r>
              <a:rPr lang="en-US" dirty="0" smtClean="0"/>
              <a:t>Black Lives Matter</a:t>
            </a:r>
            <a:endParaRPr lang="en-US" dirty="0"/>
          </a:p>
        </p:txBody>
      </p:sp>
      <p:pic>
        <p:nvPicPr>
          <p:cNvPr id="4" name="Content Placeholder 3" descr="IMG_1802.JPG"/>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a:xfrm rot="5400000">
            <a:off x="-1137735" y="1863106"/>
            <a:ext cx="6445185" cy="3544603"/>
          </a:xfrm>
        </p:spPr>
      </p:pic>
      <p:pic>
        <p:nvPicPr>
          <p:cNvPr id="5" name="Picture 4" descr="IMG_18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92324" y="1980351"/>
            <a:ext cx="4916473" cy="3687355"/>
          </a:xfrm>
          <a:prstGeom prst="rect">
            <a:avLst/>
          </a:prstGeom>
        </p:spPr>
      </p:pic>
    </p:spTree>
    <p:extLst>
      <p:ext uri="{BB962C8B-B14F-4D97-AF65-F5344CB8AC3E}">
        <p14:creationId xmlns:p14="http://schemas.microsoft.com/office/powerpoint/2010/main" val="66685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methods of action for change</a:t>
            </a:r>
            <a:endParaRPr lang="en-US" dirty="0"/>
          </a:p>
        </p:txBody>
      </p:sp>
      <p:sp>
        <p:nvSpPr>
          <p:cNvPr id="3" name="Content Placeholder 2"/>
          <p:cNvSpPr>
            <a:spLocks noGrp="1"/>
          </p:cNvSpPr>
          <p:nvPr>
            <p:ph idx="1"/>
          </p:nvPr>
        </p:nvSpPr>
        <p:spPr>
          <a:xfrm>
            <a:off x="224118" y="1600200"/>
            <a:ext cx="8740588" cy="4292599"/>
          </a:xfrm>
        </p:spPr>
        <p:txBody>
          <a:bodyPr numCol="3">
            <a:normAutofit fontScale="25000" lnSpcReduction="20000"/>
          </a:bodyPr>
          <a:lstStyle/>
          <a:p>
            <a:pPr marL="0" indent="0">
              <a:buNone/>
            </a:pPr>
            <a:r>
              <a:rPr lang="en-US" sz="8000" dirty="0">
                <a:solidFill>
                  <a:schemeClr val="accent2"/>
                </a:solidFill>
              </a:rPr>
              <a:t>Letter-writing </a:t>
            </a:r>
          </a:p>
          <a:p>
            <a:pPr marL="0" indent="0">
              <a:buNone/>
            </a:pPr>
            <a:r>
              <a:rPr lang="en-US" sz="8000" dirty="0">
                <a:solidFill>
                  <a:schemeClr val="accent2"/>
                </a:solidFill>
              </a:rPr>
              <a:t>Voting   </a:t>
            </a:r>
            <a:endParaRPr lang="en-US" sz="8000" dirty="0" smtClean="0">
              <a:solidFill>
                <a:schemeClr val="accent2"/>
              </a:solidFill>
            </a:endParaRPr>
          </a:p>
          <a:p>
            <a:pPr marL="0" indent="0">
              <a:buNone/>
            </a:pPr>
            <a:r>
              <a:rPr lang="en-US" sz="8000" dirty="0" smtClean="0">
                <a:solidFill>
                  <a:srgbClr val="660066"/>
                </a:solidFill>
              </a:rPr>
              <a:t>Petitions</a:t>
            </a:r>
          </a:p>
          <a:p>
            <a:pPr marL="0" indent="0">
              <a:buNone/>
            </a:pPr>
            <a:endParaRPr lang="en-US" sz="8000" dirty="0" smtClean="0"/>
          </a:p>
          <a:p>
            <a:pPr marL="0" indent="0">
              <a:buNone/>
            </a:pPr>
            <a:r>
              <a:rPr lang="en-US" sz="8000" dirty="0" smtClean="0"/>
              <a:t>Slogans</a:t>
            </a:r>
          </a:p>
          <a:p>
            <a:pPr marL="0" indent="0">
              <a:buNone/>
            </a:pPr>
            <a:r>
              <a:rPr lang="en-US" sz="8000" dirty="0"/>
              <a:t>Symbols</a:t>
            </a:r>
          </a:p>
          <a:p>
            <a:pPr marL="0" indent="0">
              <a:buNone/>
            </a:pPr>
            <a:endParaRPr lang="en-US" sz="8000" dirty="0" smtClean="0"/>
          </a:p>
          <a:p>
            <a:pPr marL="0" indent="0">
              <a:buNone/>
            </a:pPr>
            <a:r>
              <a:rPr lang="en-US" sz="8000" dirty="0" smtClean="0">
                <a:solidFill>
                  <a:srgbClr val="008000"/>
                </a:solidFill>
              </a:rPr>
              <a:t>Social media</a:t>
            </a:r>
          </a:p>
          <a:p>
            <a:pPr marL="0" indent="0">
              <a:buNone/>
            </a:pPr>
            <a:r>
              <a:rPr lang="en-US" sz="8000" dirty="0"/>
              <a:t>Speeches</a:t>
            </a:r>
          </a:p>
          <a:p>
            <a:pPr marL="0" indent="0">
              <a:buNone/>
            </a:pPr>
            <a:endParaRPr lang="en-US" sz="8000" dirty="0">
              <a:solidFill>
                <a:srgbClr val="008000"/>
              </a:solidFill>
            </a:endParaRPr>
          </a:p>
          <a:p>
            <a:pPr marL="0" indent="0">
              <a:buNone/>
            </a:pPr>
            <a:endParaRPr lang="en-US" sz="8000" dirty="0">
              <a:solidFill>
                <a:srgbClr val="000090"/>
              </a:solidFill>
            </a:endParaRPr>
          </a:p>
          <a:p>
            <a:pPr marL="0" indent="0">
              <a:buNone/>
            </a:pPr>
            <a:endParaRPr lang="en-US" sz="8000" dirty="0" smtClean="0">
              <a:solidFill>
                <a:srgbClr val="000090"/>
              </a:solidFill>
            </a:endParaRPr>
          </a:p>
          <a:p>
            <a:pPr marL="0" indent="0">
              <a:buNone/>
            </a:pPr>
            <a:endParaRPr lang="en-US" sz="8000" dirty="0">
              <a:solidFill>
                <a:srgbClr val="000090"/>
              </a:solidFill>
            </a:endParaRPr>
          </a:p>
          <a:p>
            <a:pPr marL="0" indent="0">
              <a:buNone/>
            </a:pPr>
            <a:r>
              <a:rPr lang="en-US" sz="8000" dirty="0" smtClean="0">
                <a:solidFill>
                  <a:srgbClr val="000090"/>
                </a:solidFill>
              </a:rPr>
              <a:t>Singing</a:t>
            </a:r>
            <a:endParaRPr lang="en-US" sz="8000" dirty="0">
              <a:solidFill>
                <a:srgbClr val="000090"/>
              </a:solidFill>
            </a:endParaRPr>
          </a:p>
          <a:p>
            <a:pPr marL="0" indent="0">
              <a:buNone/>
            </a:pPr>
            <a:r>
              <a:rPr lang="en-US" sz="8000" dirty="0" smtClean="0">
                <a:solidFill>
                  <a:srgbClr val="3366FF"/>
                </a:solidFill>
              </a:rPr>
              <a:t>Marches</a:t>
            </a:r>
          </a:p>
          <a:p>
            <a:pPr marL="0" indent="0">
              <a:buNone/>
            </a:pPr>
            <a:r>
              <a:rPr lang="en-US" sz="8000" dirty="0">
                <a:solidFill>
                  <a:srgbClr val="FF0000"/>
                </a:solidFill>
              </a:rPr>
              <a:t>Taking-the- knee</a:t>
            </a:r>
          </a:p>
          <a:p>
            <a:pPr marL="0" indent="0">
              <a:buNone/>
            </a:pPr>
            <a:endParaRPr lang="en-US" sz="8000" dirty="0" smtClean="0">
              <a:solidFill>
                <a:srgbClr val="FF0000"/>
              </a:solidFill>
            </a:endParaRPr>
          </a:p>
          <a:p>
            <a:pPr marL="0" indent="0">
              <a:buNone/>
            </a:pPr>
            <a:r>
              <a:rPr lang="en-US" sz="8000" dirty="0">
                <a:solidFill>
                  <a:srgbClr val="008000"/>
                </a:solidFill>
              </a:rPr>
              <a:t>Boycotts</a:t>
            </a:r>
          </a:p>
          <a:p>
            <a:pPr marL="0" indent="0">
              <a:buNone/>
            </a:pPr>
            <a:r>
              <a:rPr lang="en-US" sz="8000" dirty="0" smtClean="0">
                <a:solidFill>
                  <a:schemeClr val="tx2"/>
                </a:solidFill>
              </a:rPr>
              <a:t>Silence</a:t>
            </a:r>
          </a:p>
          <a:p>
            <a:pPr marL="0" indent="0">
              <a:buNone/>
            </a:pPr>
            <a:r>
              <a:rPr lang="en-US" sz="8000" dirty="0" smtClean="0">
                <a:solidFill>
                  <a:srgbClr val="FF6600"/>
                </a:solidFill>
              </a:rPr>
              <a:t>Stay-at-home</a:t>
            </a:r>
          </a:p>
          <a:p>
            <a:pPr marL="0" indent="0">
              <a:buNone/>
            </a:pPr>
            <a:endParaRPr lang="en-US" sz="8000" dirty="0" smtClean="0">
              <a:solidFill>
                <a:srgbClr val="3366FF"/>
              </a:solidFill>
            </a:endParaRPr>
          </a:p>
          <a:p>
            <a:pPr marL="0" indent="0">
              <a:buNone/>
            </a:pPr>
            <a:r>
              <a:rPr lang="en-US" sz="8000" dirty="0" smtClean="0">
                <a:solidFill>
                  <a:srgbClr val="3366FF"/>
                </a:solidFill>
              </a:rPr>
              <a:t>Mock funerals</a:t>
            </a:r>
          </a:p>
          <a:p>
            <a:pPr marL="0" indent="0">
              <a:buNone/>
            </a:pPr>
            <a:r>
              <a:rPr lang="en-US" sz="8000" dirty="0" smtClean="0">
                <a:solidFill>
                  <a:srgbClr val="FF0000"/>
                </a:solidFill>
              </a:rPr>
              <a:t>Theatre</a:t>
            </a:r>
          </a:p>
          <a:p>
            <a:pPr marL="0" indent="0">
              <a:buNone/>
            </a:pPr>
            <a:r>
              <a:rPr lang="en-US" sz="8000" dirty="0" err="1" smtClean="0">
                <a:solidFill>
                  <a:srgbClr val="008000"/>
                </a:solidFill>
              </a:rPr>
              <a:t>Humour</a:t>
            </a:r>
            <a:endParaRPr lang="en-US" sz="8000" dirty="0" smtClean="0">
              <a:solidFill>
                <a:srgbClr val="008000"/>
              </a:solidFill>
            </a:endParaRPr>
          </a:p>
          <a:p>
            <a:pPr marL="0" indent="0">
              <a:buNone/>
            </a:pPr>
            <a:r>
              <a:rPr lang="en-US" sz="8000" dirty="0"/>
              <a:t>Clowning</a:t>
            </a:r>
          </a:p>
          <a:p>
            <a:pPr marL="0" indent="0">
              <a:buNone/>
            </a:pPr>
            <a:r>
              <a:rPr lang="en-US" sz="8000" dirty="0" smtClean="0">
                <a:solidFill>
                  <a:srgbClr val="FF0000"/>
                </a:solidFill>
              </a:rPr>
              <a:t>Vigils</a:t>
            </a:r>
            <a:endParaRPr lang="en-US" sz="8000" dirty="0">
              <a:solidFill>
                <a:srgbClr val="FF0000"/>
              </a:solidFill>
            </a:endParaRPr>
          </a:p>
          <a:p>
            <a:pPr marL="0" indent="0">
              <a:buNone/>
            </a:pPr>
            <a:endParaRPr lang="en-US" sz="8000" dirty="0" smtClean="0">
              <a:solidFill>
                <a:srgbClr val="008000"/>
              </a:solidFill>
            </a:endParaRPr>
          </a:p>
          <a:p>
            <a:pPr marL="0" indent="0">
              <a:buNone/>
            </a:pPr>
            <a:r>
              <a:rPr lang="en-US" sz="8000" dirty="0" smtClean="0"/>
              <a:t>Occupation</a:t>
            </a:r>
          </a:p>
          <a:p>
            <a:pPr marL="0" indent="0">
              <a:buNone/>
            </a:pPr>
            <a:r>
              <a:rPr lang="en-US" sz="8000" dirty="0" smtClean="0">
                <a:solidFill>
                  <a:srgbClr val="660066"/>
                </a:solidFill>
              </a:rPr>
              <a:t>Sit </a:t>
            </a:r>
            <a:r>
              <a:rPr lang="en-US" sz="8000" dirty="0">
                <a:solidFill>
                  <a:srgbClr val="660066"/>
                </a:solidFill>
              </a:rPr>
              <a:t>down protests</a:t>
            </a:r>
          </a:p>
          <a:p>
            <a:pPr marL="0" indent="0">
              <a:buNone/>
            </a:pPr>
            <a:r>
              <a:rPr lang="en-US" sz="8000" dirty="0" smtClean="0">
                <a:solidFill>
                  <a:srgbClr val="008000"/>
                </a:solidFill>
              </a:rPr>
              <a:t>Blocking roads</a:t>
            </a:r>
          </a:p>
          <a:p>
            <a:pPr marL="0" indent="0">
              <a:buNone/>
            </a:pPr>
            <a:endParaRPr lang="en-US" sz="8000" dirty="0" smtClean="0">
              <a:solidFill>
                <a:srgbClr val="FF0000"/>
              </a:solidFill>
            </a:endParaRPr>
          </a:p>
          <a:p>
            <a:pPr marL="0" indent="0">
              <a:buNone/>
            </a:pPr>
            <a:r>
              <a:rPr lang="en-US" sz="8000" dirty="0" smtClean="0">
                <a:solidFill>
                  <a:srgbClr val="FF0000"/>
                </a:solidFill>
              </a:rPr>
              <a:t>Strikes</a:t>
            </a:r>
          </a:p>
          <a:p>
            <a:pPr marL="0" indent="0">
              <a:buNone/>
            </a:pPr>
            <a:r>
              <a:rPr lang="en-US" sz="8000" dirty="0" smtClean="0">
                <a:solidFill>
                  <a:srgbClr val="008000"/>
                </a:solidFill>
              </a:rPr>
              <a:t>Walk-outs</a:t>
            </a:r>
          </a:p>
          <a:p>
            <a:pPr marL="0" indent="0">
              <a:buNone/>
            </a:pPr>
            <a:r>
              <a:rPr lang="en-US" sz="8000" dirty="0"/>
              <a:t>Hunger strikes</a:t>
            </a:r>
          </a:p>
          <a:p>
            <a:pPr marL="0" indent="0">
              <a:buNone/>
            </a:pPr>
            <a:endParaRPr lang="en-US" sz="8000" dirty="0">
              <a:solidFill>
                <a:srgbClr val="008000"/>
              </a:solidFill>
            </a:endParaRPr>
          </a:p>
          <a:p>
            <a:pPr marL="0" indent="0">
              <a:buNone/>
            </a:pPr>
            <a:endParaRPr lang="en-US" sz="4500" dirty="0">
              <a:solidFill>
                <a:srgbClr val="FF0000"/>
              </a:solidFill>
            </a:endParaRPr>
          </a:p>
          <a:p>
            <a:pPr marL="0" indent="0">
              <a:buNone/>
            </a:pPr>
            <a:endParaRPr lang="en-US" sz="4500" dirty="0" smtClean="0">
              <a:solidFill>
                <a:srgbClr val="008000"/>
              </a:solidFill>
            </a:endParaRPr>
          </a:p>
          <a:p>
            <a:pPr marL="0" indent="0">
              <a:buNone/>
            </a:pPr>
            <a:endParaRPr lang="en-US" sz="4500" dirty="0" smtClean="0"/>
          </a:p>
          <a:p>
            <a:pPr marL="0" indent="0">
              <a:buNone/>
            </a:pPr>
            <a:endParaRPr lang="en-US" dirty="0" smtClean="0"/>
          </a:p>
        </p:txBody>
      </p:sp>
    </p:spTree>
    <p:extLst>
      <p:ext uri="{BB962C8B-B14F-4D97-AF65-F5344CB8AC3E}">
        <p14:creationId xmlns:p14="http://schemas.microsoft.com/office/powerpoint/2010/main" val="561759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057" y="293297"/>
            <a:ext cx="8315863" cy="2646878"/>
          </a:xfrm>
          <a:prstGeom prst="rect">
            <a:avLst/>
          </a:prstGeom>
          <a:noFill/>
        </p:spPr>
        <p:txBody>
          <a:bodyPr wrap="square" rtlCol="0">
            <a:spAutoFit/>
          </a:bodyPr>
          <a:lstStyle/>
          <a:p>
            <a:r>
              <a:rPr lang="en-US" sz="3600" dirty="0" smtClean="0"/>
              <a:t>What would you like to change?</a:t>
            </a:r>
          </a:p>
          <a:p>
            <a:endParaRPr lang="en-US" dirty="0"/>
          </a:p>
          <a:p>
            <a:pPr marL="285750" indent="-285750">
              <a:buFont typeface="Arial" charset="0"/>
              <a:buChar char="•"/>
            </a:pPr>
            <a:r>
              <a:rPr lang="en-US" sz="2800" dirty="0" smtClean="0"/>
              <a:t>In your school?</a:t>
            </a:r>
          </a:p>
          <a:p>
            <a:pPr marL="285750" indent="-285750">
              <a:buFont typeface="Arial" charset="0"/>
              <a:buChar char="•"/>
            </a:pPr>
            <a:r>
              <a:rPr lang="en-US" sz="2800" dirty="0" smtClean="0"/>
              <a:t>In your local area?</a:t>
            </a:r>
          </a:p>
          <a:p>
            <a:pPr marL="285750" indent="-285750">
              <a:buFont typeface="Arial" charset="0"/>
              <a:buChar char="•"/>
            </a:pPr>
            <a:r>
              <a:rPr lang="en-US" sz="2800" dirty="0" smtClean="0"/>
              <a:t>In the UK?</a:t>
            </a:r>
            <a:endParaRPr lang="en-US" sz="2800" dirty="0"/>
          </a:p>
          <a:p>
            <a:pPr marL="285750" indent="-285750">
              <a:buFont typeface="Arial" charset="0"/>
              <a:buChar char="•"/>
            </a:pPr>
            <a:r>
              <a:rPr lang="en-US" sz="2800" dirty="0" smtClean="0"/>
              <a:t>In the world</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49" y="1065931"/>
            <a:ext cx="2755271" cy="18352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2073"/>
            <a:ext cx="2489450" cy="24894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254" y="3078429"/>
            <a:ext cx="4387746" cy="149114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183" y="3107631"/>
            <a:ext cx="2043338" cy="2923892"/>
          </a:xfrm>
          <a:prstGeom prst="rect">
            <a:avLst/>
          </a:prstGeom>
        </p:spPr>
      </p:pic>
    </p:spTree>
    <p:extLst>
      <p:ext uri="{BB962C8B-B14F-4D97-AF65-F5344CB8AC3E}">
        <p14:creationId xmlns:p14="http://schemas.microsoft.com/office/powerpoint/2010/main" val="194140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definition of non-violence</a:t>
            </a:r>
            <a:endParaRPr lang="en-US" dirty="0"/>
          </a:p>
        </p:txBody>
      </p:sp>
      <p:sp>
        <p:nvSpPr>
          <p:cNvPr id="3" name="Content Placeholder 2"/>
          <p:cNvSpPr>
            <a:spLocks noGrp="1"/>
          </p:cNvSpPr>
          <p:nvPr>
            <p:ph idx="1"/>
          </p:nvPr>
        </p:nvSpPr>
        <p:spPr>
          <a:xfrm>
            <a:off x="457200" y="1600201"/>
            <a:ext cx="8102184" cy="412370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4000" dirty="0" smtClean="0">
              <a:latin typeface="Calibri" charset="0"/>
              <a:ea typeface="Calibri" charset="0"/>
              <a:cs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000" dirty="0" smtClean="0">
                <a:latin typeface="Calibri" charset="0"/>
                <a:ea typeface="Calibri" charset="0"/>
                <a:cs typeface="Calibri" charset="0"/>
              </a:rPr>
              <a:t>“Without violence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dirty="0" smtClean="0">
                <a:latin typeface="Calibri" charset="0"/>
                <a:ea typeface="Calibri" charset="0"/>
                <a:cs typeface="Calibri" charset="0"/>
              </a:rPr>
              <a:t>+ against violence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000" dirty="0" smtClean="0">
                <a:latin typeface="Calibri" charset="0"/>
                <a:ea typeface="Calibri" charset="0"/>
                <a:cs typeface="Calibri" charset="0"/>
              </a:rPr>
              <a:t>= non-violence”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4000" dirty="0">
              <a:latin typeface="Calibri" charset="0"/>
              <a:ea typeface="Calibri" charset="0"/>
              <a:cs typeface="Calibri" charset="0"/>
            </a:endParaRPr>
          </a:p>
        </p:txBody>
      </p:sp>
    </p:spTree>
    <p:extLst>
      <p:ext uri="{BB962C8B-B14F-4D97-AF65-F5344CB8AC3E}">
        <p14:creationId xmlns:p14="http://schemas.microsoft.com/office/powerpoint/2010/main" val="1038787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901257" y="3128710"/>
            <a:ext cx="701898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 y="2922074"/>
            <a:ext cx="9012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Violent</a:t>
            </a:r>
            <a:endParaRPr lang="en-US" dirty="0"/>
          </a:p>
        </p:txBody>
      </p:sp>
      <p:sp>
        <p:nvSpPr>
          <p:cNvPr id="8" name="TextBox 7"/>
          <p:cNvSpPr txBox="1"/>
          <p:nvPr/>
        </p:nvSpPr>
        <p:spPr>
          <a:xfrm>
            <a:off x="7644985" y="2960344"/>
            <a:ext cx="14990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Non-violent</a:t>
            </a:r>
            <a:endParaRPr lang="en-US" dirty="0"/>
          </a:p>
        </p:txBody>
      </p:sp>
      <p:sp>
        <p:nvSpPr>
          <p:cNvPr id="19" name="Rectangle 18"/>
          <p:cNvSpPr/>
          <p:nvPr/>
        </p:nvSpPr>
        <p:spPr>
          <a:xfrm>
            <a:off x="2929983" y="1163852"/>
            <a:ext cx="107178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Shouting at </a:t>
            </a:r>
            <a:r>
              <a:rPr lang="en-GB" sz="1200" dirty="0" smtClean="0"/>
              <a:t>someone you are </a:t>
            </a:r>
            <a:r>
              <a:rPr lang="en-GB" sz="1200" smtClean="0"/>
              <a:t>angry with</a:t>
            </a:r>
            <a:endParaRPr lang="en-GB" sz="1200" dirty="0"/>
          </a:p>
        </p:txBody>
      </p:sp>
      <p:sp>
        <p:nvSpPr>
          <p:cNvPr id="20" name="Rectangle 19"/>
          <p:cNvSpPr/>
          <p:nvPr/>
        </p:nvSpPr>
        <p:spPr>
          <a:xfrm>
            <a:off x="1185589" y="189507"/>
            <a:ext cx="1178074"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smtClean="0"/>
              <a:t>Killing animals </a:t>
            </a:r>
            <a:r>
              <a:rPr lang="en-GB" sz="1200" dirty="0"/>
              <a:t>for sport </a:t>
            </a:r>
          </a:p>
        </p:txBody>
      </p:sp>
      <p:sp>
        <p:nvSpPr>
          <p:cNvPr id="21" name="Rectangle 20"/>
          <p:cNvSpPr/>
          <p:nvPr/>
        </p:nvSpPr>
        <p:spPr>
          <a:xfrm>
            <a:off x="170096" y="954837"/>
            <a:ext cx="1241691"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Getting hold of somebody to stop them hurting someone else</a:t>
            </a:r>
          </a:p>
        </p:txBody>
      </p:sp>
      <p:sp>
        <p:nvSpPr>
          <p:cNvPr id="22" name="TextBox 21"/>
          <p:cNvSpPr txBox="1"/>
          <p:nvPr/>
        </p:nvSpPr>
        <p:spPr>
          <a:xfrm>
            <a:off x="1701075" y="972592"/>
            <a:ext cx="98654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Shouting on a </a:t>
            </a:r>
            <a:r>
              <a:rPr lang="en-GB" sz="1200" dirty="0" smtClean="0"/>
              <a:t>march to protest against racism </a:t>
            </a:r>
            <a:endParaRPr lang="en-US" sz="1200" dirty="0"/>
          </a:p>
        </p:txBody>
      </p:sp>
      <p:sp>
        <p:nvSpPr>
          <p:cNvPr id="24" name="Rectangle 23"/>
          <p:cNvSpPr/>
          <p:nvPr/>
        </p:nvSpPr>
        <p:spPr>
          <a:xfrm>
            <a:off x="2643347" y="308036"/>
            <a:ext cx="109643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dirty="0" smtClean="0">
                <a:solidFill>
                  <a:prstClr val="black"/>
                </a:solidFill>
              </a:rPr>
              <a:t>Killing animals </a:t>
            </a:r>
            <a:r>
              <a:rPr lang="en-GB" sz="1200" dirty="0">
                <a:solidFill>
                  <a:prstClr val="black"/>
                </a:solidFill>
              </a:rPr>
              <a:t>to eat</a:t>
            </a:r>
          </a:p>
        </p:txBody>
      </p:sp>
      <p:sp>
        <p:nvSpPr>
          <p:cNvPr id="27" name="Rectangle 26"/>
          <p:cNvSpPr/>
          <p:nvPr/>
        </p:nvSpPr>
        <p:spPr>
          <a:xfrm>
            <a:off x="3940140" y="411926"/>
            <a:ext cx="150699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Breaking a window of a house to steal the TV</a:t>
            </a:r>
          </a:p>
        </p:txBody>
      </p:sp>
      <p:sp>
        <p:nvSpPr>
          <p:cNvPr id="28" name="Rectangle 27"/>
          <p:cNvSpPr/>
          <p:nvPr/>
        </p:nvSpPr>
        <p:spPr>
          <a:xfrm>
            <a:off x="5275238" y="370681"/>
            <a:ext cx="133807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Breaking the window of a bank investing in the arms trade</a:t>
            </a:r>
          </a:p>
        </p:txBody>
      </p:sp>
      <p:sp>
        <p:nvSpPr>
          <p:cNvPr id="29" name="Rectangle 28"/>
          <p:cNvSpPr/>
          <p:nvPr/>
        </p:nvSpPr>
        <p:spPr>
          <a:xfrm>
            <a:off x="132961" y="165961"/>
            <a:ext cx="88559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Hitting someone </a:t>
            </a:r>
            <a:r>
              <a:rPr lang="en-GB" sz="1200" dirty="0" smtClean="0"/>
              <a:t>back</a:t>
            </a:r>
            <a:endParaRPr lang="en-GB" sz="1200" dirty="0"/>
          </a:p>
        </p:txBody>
      </p:sp>
      <p:sp>
        <p:nvSpPr>
          <p:cNvPr id="30" name="Rectangle 29"/>
          <p:cNvSpPr/>
          <p:nvPr/>
        </p:nvSpPr>
        <p:spPr>
          <a:xfrm>
            <a:off x="1662609" y="5713823"/>
            <a:ext cx="1172116"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1200" dirty="0"/>
              <a:t>Bombing a city</a:t>
            </a:r>
          </a:p>
        </p:txBody>
      </p:sp>
      <p:sp>
        <p:nvSpPr>
          <p:cNvPr id="31" name="Rectangle 30"/>
          <p:cNvSpPr/>
          <p:nvPr/>
        </p:nvSpPr>
        <p:spPr>
          <a:xfrm>
            <a:off x="1701075" y="4925270"/>
            <a:ext cx="113365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Bombing a weapons depot </a:t>
            </a:r>
            <a:endParaRPr lang="en-US" sz="1200" dirty="0"/>
          </a:p>
        </p:txBody>
      </p:sp>
      <p:sp>
        <p:nvSpPr>
          <p:cNvPr id="32" name="Rectangle 31"/>
          <p:cNvSpPr/>
          <p:nvPr/>
        </p:nvSpPr>
        <p:spPr>
          <a:xfrm>
            <a:off x="3546429" y="5021326"/>
            <a:ext cx="210161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Putting a bomb through a letterbox in an unoccupied house as part of a campaign to win votes for women</a:t>
            </a:r>
          </a:p>
        </p:txBody>
      </p:sp>
      <p:sp>
        <p:nvSpPr>
          <p:cNvPr id="34" name="Rectangle 33"/>
          <p:cNvSpPr/>
          <p:nvPr/>
        </p:nvSpPr>
        <p:spPr>
          <a:xfrm>
            <a:off x="170096" y="3404855"/>
            <a:ext cx="121794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Handing out leaflets that say things that </a:t>
            </a:r>
            <a:r>
              <a:rPr lang="en-GB" sz="1200" b="1" dirty="0"/>
              <a:t>are not </a:t>
            </a:r>
            <a:r>
              <a:rPr lang="en-GB" sz="1200" b="1" dirty="0" smtClean="0"/>
              <a:t>true </a:t>
            </a:r>
            <a:r>
              <a:rPr lang="en-GB" sz="1200" dirty="0" smtClean="0"/>
              <a:t>to persuade people to act against climate change </a:t>
            </a:r>
            <a:endParaRPr lang="en-GB" sz="1200" dirty="0"/>
          </a:p>
        </p:txBody>
      </p:sp>
      <p:sp>
        <p:nvSpPr>
          <p:cNvPr id="35" name="Rectangle 34"/>
          <p:cNvSpPr/>
          <p:nvPr/>
        </p:nvSpPr>
        <p:spPr>
          <a:xfrm>
            <a:off x="1545404" y="3550802"/>
            <a:ext cx="144499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Handing out leaflets that say things that </a:t>
            </a:r>
            <a:r>
              <a:rPr lang="en-GB" sz="1200" b="1" dirty="0"/>
              <a:t>are </a:t>
            </a:r>
            <a:r>
              <a:rPr lang="en-GB" sz="1200" b="1" dirty="0" smtClean="0"/>
              <a:t>true </a:t>
            </a:r>
            <a:r>
              <a:rPr lang="en-GB" sz="1200" dirty="0" smtClean="0"/>
              <a:t>to persuade people to act against climate change </a:t>
            </a:r>
            <a:endParaRPr lang="en-US" sz="1200" dirty="0"/>
          </a:p>
        </p:txBody>
      </p:sp>
      <p:sp>
        <p:nvSpPr>
          <p:cNvPr id="36" name="Rectangle 35"/>
          <p:cNvSpPr/>
          <p:nvPr/>
        </p:nvSpPr>
        <p:spPr>
          <a:xfrm>
            <a:off x="6782231" y="244313"/>
            <a:ext cx="111683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Swearing at someone on social media </a:t>
            </a:r>
            <a:endParaRPr lang="en-US" sz="1200" dirty="0"/>
          </a:p>
        </p:txBody>
      </p:sp>
      <p:sp>
        <p:nvSpPr>
          <p:cNvPr id="37" name="Rectangle 36"/>
          <p:cNvSpPr/>
          <p:nvPr/>
        </p:nvSpPr>
        <p:spPr>
          <a:xfrm>
            <a:off x="6643018" y="3969312"/>
            <a:ext cx="179056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Blocking a road to stop traffic to protest against pollution </a:t>
            </a:r>
            <a:endParaRPr lang="en-US" sz="1200" dirty="0"/>
          </a:p>
        </p:txBody>
      </p:sp>
      <p:sp>
        <p:nvSpPr>
          <p:cNvPr id="39" name="Rectangle 38"/>
          <p:cNvSpPr/>
          <p:nvPr/>
        </p:nvSpPr>
        <p:spPr>
          <a:xfrm>
            <a:off x="6385958" y="4842448"/>
            <a:ext cx="2047621"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Blocking a road to stop traffic to protest against pollution which might stop ambulances from getting to a hospital </a:t>
            </a:r>
            <a:endParaRPr lang="en-US" sz="1200" dirty="0"/>
          </a:p>
        </p:txBody>
      </p:sp>
      <p:sp>
        <p:nvSpPr>
          <p:cNvPr id="42" name="Rectangle 41"/>
          <p:cNvSpPr/>
          <p:nvPr/>
        </p:nvSpPr>
        <p:spPr>
          <a:xfrm>
            <a:off x="6803158" y="1186830"/>
            <a:ext cx="121246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Swearing at someone in real life (face to face)</a:t>
            </a:r>
          </a:p>
        </p:txBody>
      </p:sp>
    </p:spTree>
    <p:extLst>
      <p:ext uri="{BB962C8B-B14F-4D97-AF65-F5344CB8AC3E}">
        <p14:creationId xmlns:p14="http://schemas.microsoft.com/office/powerpoint/2010/main" val="25939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219"/>
            <a:ext cx="8229600" cy="810599"/>
          </a:xfrm>
        </p:spPr>
        <p:txBody>
          <a:bodyPr>
            <a:noAutofit/>
          </a:bodyPr>
          <a:lstStyle/>
          <a:p>
            <a:pPr algn="l"/>
            <a:r>
              <a:rPr lang="en-GB" sz="2000" dirty="0"/>
              <a:t>The principles of </a:t>
            </a:r>
            <a:r>
              <a:rPr lang="en-GB" sz="2000" dirty="0" smtClean="0"/>
              <a:t>non-violence </a:t>
            </a:r>
            <a:r>
              <a:rPr lang="en-GB" sz="2000" dirty="0"/>
              <a:t>(used as a basis for Turning the Tide’s  </a:t>
            </a:r>
            <a:r>
              <a:rPr lang="en-GB" sz="2000" u="sng" dirty="0">
                <a:hlinkClick r:id="rId3"/>
              </a:rPr>
              <a:t>https://turningtide.org.uk/</a:t>
            </a:r>
            <a:r>
              <a:rPr lang="en-GB" sz="2000" dirty="0"/>
              <a:t> work in the UK and in East Africa) </a:t>
            </a:r>
            <a:r>
              <a:rPr lang="en-GB" sz="2000" dirty="0" smtClean="0"/>
              <a:t>are (simplified version):</a:t>
            </a:r>
            <a:endParaRPr lang="en-US" sz="2000" dirty="0"/>
          </a:p>
        </p:txBody>
      </p:sp>
      <p:sp>
        <p:nvSpPr>
          <p:cNvPr id="3" name="Content Placeholder 2"/>
          <p:cNvSpPr>
            <a:spLocks noGrp="1"/>
          </p:cNvSpPr>
          <p:nvPr>
            <p:ph idx="1"/>
          </p:nvPr>
        </p:nvSpPr>
        <p:spPr>
          <a:xfrm>
            <a:off x="457200" y="1296958"/>
            <a:ext cx="8229600" cy="4829206"/>
          </a:xfrm>
        </p:spPr>
        <p:txBody>
          <a:bodyPr>
            <a:normAutofit fontScale="47500" lnSpcReduction="20000"/>
          </a:bodyPr>
          <a:lstStyle/>
          <a:p>
            <a:pPr lvl="0"/>
            <a:r>
              <a:rPr lang="en-GB" dirty="0"/>
              <a:t>We respect and care for everyone in a conflict, including the people we are against.</a:t>
            </a:r>
          </a:p>
          <a:p>
            <a:pPr marL="0" indent="0">
              <a:buNone/>
            </a:pPr>
            <a:r>
              <a:rPr lang="en-GB" dirty="0"/>
              <a:t> </a:t>
            </a:r>
          </a:p>
          <a:p>
            <a:pPr lvl="0"/>
            <a:r>
              <a:rPr lang="en-GB" dirty="0"/>
              <a:t>We take action to make things fairer without using violence.</a:t>
            </a:r>
          </a:p>
          <a:p>
            <a:pPr marL="0" indent="0">
              <a:buNone/>
            </a:pPr>
            <a:endParaRPr lang="en-GB" dirty="0"/>
          </a:p>
          <a:p>
            <a:pPr lvl="0"/>
            <a:r>
              <a:rPr lang="en-GB" dirty="0"/>
              <a:t>We will not harm people, living things or the earth.</a:t>
            </a:r>
          </a:p>
          <a:p>
            <a:pPr marL="0" indent="0">
              <a:buNone/>
            </a:pPr>
            <a:endParaRPr lang="en-GB" dirty="0"/>
          </a:p>
          <a:p>
            <a:pPr lvl="0"/>
            <a:r>
              <a:rPr lang="en-GB" dirty="0"/>
              <a:t>We will not make other people suffer but be willing to suffer ourselves if necessary.</a:t>
            </a:r>
          </a:p>
          <a:p>
            <a:pPr marL="0" indent="0">
              <a:buNone/>
            </a:pPr>
            <a:endParaRPr lang="en-GB" dirty="0"/>
          </a:p>
          <a:p>
            <a:pPr lvl="0"/>
            <a:r>
              <a:rPr lang="en-GB" dirty="0"/>
              <a:t>We believe that everyone can change and it’s possible to reach anybody’s humanity.</a:t>
            </a:r>
          </a:p>
          <a:p>
            <a:pPr marL="0" indent="0">
              <a:buNone/>
            </a:pPr>
            <a:endParaRPr lang="en-GB" dirty="0"/>
          </a:p>
          <a:p>
            <a:pPr lvl="0"/>
            <a:r>
              <a:rPr lang="en-GB" dirty="0"/>
              <a:t>We know that there is not always one right answer to problems and that we may be mistaken.</a:t>
            </a:r>
          </a:p>
          <a:p>
            <a:pPr marL="0" indent="0">
              <a:buNone/>
            </a:pPr>
            <a:endParaRPr lang="en-GB" dirty="0"/>
          </a:p>
          <a:p>
            <a:pPr lvl="0"/>
            <a:r>
              <a:rPr lang="en-GB" dirty="0"/>
              <a:t>We believe that the way we do something should be consistent with what we want to achieve (e.g. not behaving violently to bring about peace).</a:t>
            </a:r>
          </a:p>
          <a:p>
            <a:pPr marL="0" indent="0">
              <a:buNone/>
            </a:pPr>
            <a:endParaRPr lang="en-GB" dirty="0"/>
          </a:p>
          <a:p>
            <a:pPr lvl="0"/>
            <a:r>
              <a:rPr lang="en-GB" dirty="0"/>
              <a:t>We try to be open in what we do rather than keeping secrets.</a:t>
            </a:r>
          </a:p>
          <a:p>
            <a:pPr marL="0" indent="0">
              <a:buNone/>
            </a:pPr>
            <a:endParaRPr lang="en-GB" dirty="0"/>
          </a:p>
          <a:p>
            <a:pPr lvl="0"/>
            <a:r>
              <a:rPr lang="en-GB" dirty="0"/>
              <a:t>We know it is important to learn and practice how to be </a:t>
            </a:r>
            <a:r>
              <a:rPr lang="en-GB" dirty="0" smtClean="0"/>
              <a:t>non-violent </a:t>
            </a:r>
            <a:r>
              <a:rPr lang="en-GB" dirty="0"/>
              <a:t>so that </a:t>
            </a:r>
            <a:r>
              <a:rPr lang="en-GB" dirty="0" smtClean="0"/>
              <a:t>non-violence </a:t>
            </a:r>
            <a:r>
              <a:rPr lang="en-GB" dirty="0"/>
              <a:t>can become part of everyday life.</a:t>
            </a:r>
          </a:p>
          <a:p>
            <a:pPr marL="0" indent="0">
              <a:buNone/>
            </a:pPr>
            <a:endParaRPr lang="en-GB" dirty="0"/>
          </a:p>
          <a:p>
            <a:endParaRPr lang="en-US" dirty="0"/>
          </a:p>
        </p:txBody>
      </p:sp>
    </p:spTree>
    <p:extLst>
      <p:ext uri="{BB962C8B-B14F-4D97-AF65-F5344CB8AC3E}">
        <p14:creationId xmlns:p14="http://schemas.microsoft.com/office/powerpoint/2010/main" val="971790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15276</TotalTime>
  <Words>1052</Words>
  <Application>Microsoft Macintosh PowerPoint</Application>
  <PresentationFormat>On-screen Show (4:3)</PresentationFormat>
  <Paragraphs>144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Franklin Gothic Medium</vt:lpstr>
      <vt:lpstr>Mangal</vt:lpstr>
      <vt:lpstr>Arial</vt:lpstr>
      <vt:lpstr>Office Theme</vt:lpstr>
      <vt:lpstr>Non-violent Action: A Force for Change  </vt:lpstr>
      <vt:lpstr>PowerPoint Presentation</vt:lpstr>
      <vt:lpstr>Youth Strike 4 Climate</vt:lpstr>
      <vt:lpstr>Black Lives Matter</vt:lpstr>
      <vt:lpstr>Some methods of action for change</vt:lpstr>
      <vt:lpstr>PowerPoint Presentation</vt:lpstr>
      <vt:lpstr>One definition of non-violence</vt:lpstr>
      <vt:lpstr>PowerPoint Presentation</vt:lpstr>
      <vt:lpstr>The principles of non-violence (used as a basis for Turning the Tide’s  https://turningtide.org.uk/ work in the UK and in East Africa) are (simplified version):</vt:lpstr>
    </vt:vector>
  </TitlesOfParts>
  <Company>user</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Microsoft Office User</cp:lastModifiedBy>
  <cp:revision>144</cp:revision>
  <cp:lastPrinted>2022-02-01T15:54:00Z</cp:lastPrinted>
  <dcterms:created xsi:type="dcterms:W3CDTF">2016-04-27T09:46:12Z</dcterms:created>
  <dcterms:modified xsi:type="dcterms:W3CDTF">2023-07-19T14:18:40Z</dcterms:modified>
</cp:coreProperties>
</file>