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56" r:id="rId2"/>
    <p:sldId id="257" r:id="rId3"/>
    <p:sldId id="258" r:id="rId4"/>
    <p:sldId id="259" r:id="rId5"/>
    <p:sldId id="260" r:id="rId6"/>
    <p:sldId id="261" r:id="rId7"/>
    <p:sldId id="262" r:id="rId8"/>
    <p:sldId id="269" r:id="rId9"/>
    <p:sldId id="267" r:id="rId10"/>
    <p:sldId id="268" r:id="rId11"/>
    <p:sldId id="263" r:id="rId12"/>
    <p:sldId id="264" r:id="rId13"/>
    <p:sldId id="265" r:id="rId14"/>
    <p:sldId id="266"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706"/>
    <p:restoredTop sz="84084" autoAdjust="0"/>
  </p:normalViewPr>
  <p:slideViewPr>
    <p:cSldViewPr snapToGrid="0" snapToObjects="1">
      <p:cViewPr>
        <p:scale>
          <a:sx n="94" d="100"/>
          <a:sy n="94" d="100"/>
        </p:scale>
        <p:origin x="1360" y="2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B7A7A2E-9751-4B4D-858B-B947134C0DCD}" type="datetimeFigureOut">
              <a:rPr lang="en-US" smtClean="0"/>
              <a:t>7/19/23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22D0F2E-AD8F-CC45-8427-9ABB0AC11649}" type="slidenum">
              <a:rPr lang="en-US" smtClean="0"/>
              <a:t>‹#›</a:t>
            </a:fld>
            <a:endParaRPr lang="en-US"/>
          </a:p>
        </p:txBody>
      </p:sp>
    </p:spTree>
    <p:extLst>
      <p:ext uri="{BB962C8B-B14F-4D97-AF65-F5344CB8AC3E}">
        <p14:creationId xmlns:p14="http://schemas.microsoft.com/office/powerpoint/2010/main" val="12605339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2F80F3-8C97-834F-B533-6590D00846AB}" type="datetimeFigureOut">
              <a:rPr lang="en-US" smtClean="0"/>
              <a:t>7/19/23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1B242F-E153-C24F-9DAD-259178CBCB94}" type="slidenum">
              <a:rPr lang="en-US" smtClean="0"/>
              <a:t>‹#›</a:t>
            </a:fld>
            <a:endParaRPr lang="en-US"/>
          </a:p>
        </p:txBody>
      </p:sp>
    </p:spTree>
    <p:extLst>
      <p:ext uri="{BB962C8B-B14F-4D97-AF65-F5344CB8AC3E}">
        <p14:creationId xmlns:p14="http://schemas.microsoft.com/office/powerpoint/2010/main" val="1957260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1B242F-E153-C24F-9DAD-259178CBCB94}" type="slidenum">
              <a:rPr lang="en-US" smtClean="0"/>
              <a:t>1</a:t>
            </a:fld>
            <a:endParaRPr lang="en-US"/>
          </a:p>
        </p:txBody>
      </p:sp>
    </p:spTree>
    <p:extLst>
      <p:ext uri="{BB962C8B-B14F-4D97-AF65-F5344CB8AC3E}">
        <p14:creationId xmlns:p14="http://schemas.microsoft.com/office/powerpoint/2010/main" val="8210563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Teacher notes:</a:t>
            </a:r>
            <a:r>
              <a:rPr lang="en-US" b="1" baseline="0" dirty="0" smtClean="0"/>
              <a:t> </a:t>
            </a:r>
            <a:r>
              <a:rPr lang="en-GB" sz="1200" kern="1200" dirty="0" smtClean="0">
                <a:solidFill>
                  <a:schemeClr val="tx1"/>
                </a:solidFill>
                <a:effectLst/>
                <a:latin typeface="+mn-lt"/>
                <a:ea typeface="+mn-ea"/>
                <a:cs typeface="+mn-cs"/>
              </a:rPr>
              <a:t>Display and talk through an example of ‘Principles of non-violence’ (Resource Sheet 6) from Turning the Tide, a non-violence social change programme working in the UK and East Africa. </a:t>
            </a:r>
          </a:p>
          <a:p>
            <a:r>
              <a:rPr lang="en-GB" sz="1200" kern="1200" dirty="0" smtClean="0">
                <a:solidFill>
                  <a:schemeClr val="tx1"/>
                </a:solidFill>
                <a:effectLst/>
                <a:latin typeface="+mn-lt"/>
                <a:ea typeface="+mn-ea"/>
                <a:cs typeface="+mn-cs"/>
              </a:rPr>
              <a:t>Ask learners what these principles might mean in practice if they were used in school, their homes, local, national and global community.</a:t>
            </a:r>
          </a:p>
          <a:p>
            <a:r>
              <a:rPr lang="en-GB" sz="1200" kern="1200" dirty="0" smtClean="0">
                <a:solidFill>
                  <a:schemeClr val="tx1"/>
                </a:solidFill>
                <a:effectLst/>
                <a:latin typeface="+mn-lt"/>
                <a:ea typeface="+mn-ea"/>
                <a:cs typeface="+mn-cs"/>
              </a:rPr>
              <a:t>Learners could also use these principles as examples of what non-violence might mean in practice when they analyse the case studies in this resource. A simplified version of these is on the Resource Sheet. </a:t>
            </a:r>
          </a:p>
          <a:p>
            <a:r>
              <a:rPr lang="en-GB" sz="1200" kern="1200" dirty="0" smtClean="0">
                <a:solidFill>
                  <a:schemeClr val="tx1"/>
                </a:solidFill>
                <a:effectLst/>
                <a:latin typeface="+mn-lt"/>
                <a:ea typeface="+mn-ea"/>
                <a:cs typeface="+mn-cs"/>
              </a:rPr>
              <a:t>Simplified</a:t>
            </a:r>
            <a:r>
              <a:rPr lang="en-GB" sz="1200" kern="1200" baseline="0" dirty="0" smtClean="0">
                <a:solidFill>
                  <a:schemeClr val="tx1"/>
                </a:solidFill>
                <a:effectLst/>
                <a:latin typeface="+mn-lt"/>
                <a:ea typeface="+mn-ea"/>
                <a:cs typeface="+mn-cs"/>
              </a:rPr>
              <a:t> version on next slide.</a:t>
            </a:r>
            <a:endParaRPr lang="en-US" dirty="0"/>
          </a:p>
        </p:txBody>
      </p:sp>
      <p:sp>
        <p:nvSpPr>
          <p:cNvPr id="4" name="Slide Number Placeholder 3"/>
          <p:cNvSpPr>
            <a:spLocks noGrp="1"/>
          </p:cNvSpPr>
          <p:nvPr>
            <p:ph type="sldNum" sz="quarter" idx="10"/>
          </p:nvPr>
        </p:nvSpPr>
        <p:spPr/>
        <p:txBody>
          <a:bodyPr/>
          <a:lstStyle/>
          <a:p>
            <a:fld id="{CC1B242F-E153-C24F-9DAD-259178CBCB94}" type="slidenum">
              <a:rPr lang="en-US" smtClean="0"/>
              <a:t>12</a:t>
            </a:fld>
            <a:endParaRPr lang="en-US"/>
          </a:p>
        </p:txBody>
      </p:sp>
    </p:spTree>
    <p:extLst>
      <p:ext uri="{BB962C8B-B14F-4D97-AF65-F5344CB8AC3E}">
        <p14:creationId xmlns:p14="http://schemas.microsoft.com/office/powerpoint/2010/main" val="3897519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Teacher notes: </a:t>
            </a:r>
            <a:r>
              <a:rPr lang="en-GB" sz="1200" kern="1200" dirty="0" smtClean="0">
                <a:solidFill>
                  <a:schemeClr val="tx1"/>
                </a:solidFill>
                <a:effectLst/>
                <a:latin typeface="+mn-lt"/>
                <a:ea typeface="+mn-ea"/>
                <a:cs typeface="+mn-cs"/>
              </a:rPr>
              <a:t>In groups or as whole class learners complete a concept SPEC:  the concept – ‘violence’ – in the centre and around it:  a synonym, a phrase with the word in, an example and a connection (which could be an antonym/opposite). Provide one example of each to support the learners understanding of the SPEC. See Resource Sheet 3a for a blank SPEC and Resource Sheet 3b for an example of a completed concept SPEC.</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The concept SPEC can be used to reinforce and refer to in later learning and it can be added to as lessons progress. </a:t>
            </a:r>
            <a:endParaRPr lang="en-US" dirty="0"/>
          </a:p>
        </p:txBody>
      </p:sp>
      <p:sp>
        <p:nvSpPr>
          <p:cNvPr id="4" name="Slide Number Placeholder 3"/>
          <p:cNvSpPr>
            <a:spLocks noGrp="1"/>
          </p:cNvSpPr>
          <p:nvPr>
            <p:ph type="sldNum" sz="quarter" idx="10"/>
          </p:nvPr>
        </p:nvSpPr>
        <p:spPr/>
        <p:txBody>
          <a:bodyPr/>
          <a:lstStyle/>
          <a:p>
            <a:fld id="{CC1B242F-E153-C24F-9DAD-259178CBCB94}" type="slidenum">
              <a:rPr lang="en-US" smtClean="0"/>
              <a:t>2</a:t>
            </a:fld>
            <a:endParaRPr lang="en-US"/>
          </a:p>
        </p:txBody>
      </p:sp>
    </p:spTree>
    <p:extLst>
      <p:ext uri="{BB962C8B-B14F-4D97-AF65-F5344CB8AC3E}">
        <p14:creationId xmlns:p14="http://schemas.microsoft.com/office/powerpoint/2010/main" val="3778868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smtClean="0">
                <a:solidFill>
                  <a:schemeClr val="tx1"/>
                </a:solidFill>
                <a:effectLst/>
                <a:latin typeface="+mn-lt"/>
                <a:ea typeface="+mn-ea"/>
                <a:cs typeface="+mn-cs"/>
              </a:rPr>
              <a:t>Teacher</a:t>
            </a:r>
            <a:r>
              <a:rPr lang="en-GB" sz="1200" b="1" i="0" kern="1200" baseline="0" dirty="0" smtClean="0">
                <a:solidFill>
                  <a:schemeClr val="tx1"/>
                </a:solidFill>
                <a:effectLst/>
                <a:latin typeface="+mn-lt"/>
                <a:ea typeface="+mn-ea"/>
                <a:cs typeface="+mn-cs"/>
              </a:rPr>
              <a:t> notes: </a:t>
            </a:r>
            <a:r>
              <a:rPr lang="en-GB" sz="1200" b="1" i="1" kern="1200" dirty="0" smtClean="0">
                <a:solidFill>
                  <a:schemeClr val="tx1"/>
                </a:solidFill>
                <a:effectLst/>
                <a:latin typeface="+mn-lt"/>
                <a:ea typeface="+mn-ea"/>
                <a:cs typeface="+mn-cs"/>
              </a:rPr>
              <a:t>If carried out in small groups:</a:t>
            </a:r>
            <a:r>
              <a:rPr lang="en-GB" sz="1200" kern="1200" dirty="0" smtClean="0">
                <a:solidFill>
                  <a:schemeClr val="tx1"/>
                </a:solidFill>
                <a:effectLst/>
                <a:latin typeface="+mn-lt"/>
                <a:ea typeface="+mn-ea"/>
                <a:cs typeface="+mn-cs"/>
              </a:rPr>
              <a:t> ask groups to note down any criteria that they come up with for deciding whether an action is non-violent or not and ask them to feed these back at the end.</a:t>
            </a:r>
          </a:p>
          <a:p>
            <a:r>
              <a:rPr lang="en-GB" sz="1200" b="1" i="1" kern="1200" dirty="0" smtClean="0">
                <a:solidFill>
                  <a:schemeClr val="tx1"/>
                </a:solidFill>
                <a:effectLst/>
                <a:latin typeface="+mn-lt"/>
                <a:ea typeface="+mn-ea"/>
                <a:cs typeface="+mn-cs"/>
              </a:rPr>
              <a:t>If carried out as a whole class:</a:t>
            </a:r>
            <a:r>
              <a:rPr lang="en-GB" sz="1200" kern="1200" dirty="0" smtClean="0">
                <a:solidFill>
                  <a:schemeClr val="tx1"/>
                </a:solidFill>
                <a:effectLst/>
                <a:latin typeface="+mn-lt"/>
                <a:ea typeface="+mn-ea"/>
                <a:cs typeface="+mn-cs"/>
              </a:rPr>
              <a:t> label each end with ‘violent’ and ‘non-violent’, read out each example and ask learners to move to a position on the spectrum line depending on whether they think the action is more or less violent/non-violent. Allow learners who are near to each other to tell each other their reasons and then ask for some reasons from different parts of the spectrum. If they hear an argument that they find convincing, learners can change their mind and move any time they wish.</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Points of disagreement might be about: </a:t>
            </a:r>
          </a:p>
          <a:p>
            <a:pPr lvl="0"/>
            <a:r>
              <a:rPr lang="en-GB" sz="1200" kern="1200" dirty="0" smtClean="0">
                <a:solidFill>
                  <a:schemeClr val="tx1"/>
                </a:solidFill>
                <a:effectLst/>
                <a:latin typeface="+mn-lt"/>
                <a:ea typeface="+mn-ea"/>
                <a:cs typeface="+mn-cs"/>
              </a:rPr>
              <a:t>Property damage </a:t>
            </a:r>
            <a:r>
              <a:rPr lang="en-GB" sz="1200" kern="1200" dirty="0" err="1" smtClean="0">
                <a:solidFill>
                  <a:schemeClr val="tx1"/>
                </a:solidFill>
                <a:effectLst/>
                <a:latin typeface="+mn-lt"/>
                <a:ea typeface="+mn-ea"/>
                <a:cs typeface="+mn-cs"/>
              </a:rPr>
              <a:t>vs</a:t>
            </a:r>
            <a:r>
              <a:rPr lang="en-GB" sz="1200" kern="1200" dirty="0" smtClean="0">
                <a:solidFill>
                  <a:schemeClr val="tx1"/>
                </a:solidFill>
                <a:effectLst/>
                <a:latin typeface="+mn-lt"/>
                <a:ea typeface="+mn-ea"/>
                <a:cs typeface="+mn-cs"/>
              </a:rPr>
              <a:t> damage to living beings</a:t>
            </a:r>
          </a:p>
          <a:p>
            <a:pPr lvl="0"/>
            <a:r>
              <a:rPr lang="en-GB" sz="1200" kern="1200" dirty="0" smtClean="0">
                <a:solidFill>
                  <a:schemeClr val="tx1"/>
                </a:solidFill>
                <a:effectLst/>
                <a:latin typeface="+mn-lt"/>
                <a:ea typeface="+mn-ea"/>
                <a:cs typeface="+mn-cs"/>
              </a:rPr>
              <a:t>Deception </a:t>
            </a:r>
            <a:r>
              <a:rPr lang="en-GB" sz="1200" kern="1200" dirty="0" err="1" smtClean="0">
                <a:solidFill>
                  <a:schemeClr val="tx1"/>
                </a:solidFill>
                <a:effectLst/>
                <a:latin typeface="+mn-lt"/>
                <a:ea typeface="+mn-ea"/>
                <a:cs typeface="+mn-cs"/>
              </a:rPr>
              <a:t>vs</a:t>
            </a:r>
            <a:r>
              <a:rPr lang="en-GB" sz="1200" kern="1200" dirty="0" smtClean="0">
                <a:solidFill>
                  <a:schemeClr val="tx1"/>
                </a:solidFill>
                <a:effectLst/>
                <a:latin typeface="+mn-lt"/>
                <a:ea typeface="+mn-ea"/>
                <a:cs typeface="+mn-cs"/>
              </a:rPr>
              <a:t> openness</a:t>
            </a:r>
          </a:p>
          <a:p>
            <a:pPr lvl="0"/>
            <a:r>
              <a:rPr lang="en-GB" sz="1200" kern="1200" dirty="0" smtClean="0">
                <a:solidFill>
                  <a:schemeClr val="tx1"/>
                </a:solidFill>
                <a:effectLst/>
                <a:latin typeface="+mn-lt"/>
                <a:ea typeface="+mn-ea"/>
                <a:cs typeface="+mn-cs"/>
              </a:rPr>
              <a:t>Intention </a:t>
            </a:r>
            <a:r>
              <a:rPr lang="en-GB" sz="1200" kern="1200" dirty="0" err="1" smtClean="0">
                <a:solidFill>
                  <a:schemeClr val="tx1"/>
                </a:solidFill>
                <a:effectLst/>
                <a:latin typeface="+mn-lt"/>
                <a:ea typeface="+mn-ea"/>
                <a:cs typeface="+mn-cs"/>
              </a:rPr>
              <a:t>vs</a:t>
            </a:r>
            <a:r>
              <a:rPr lang="en-GB" sz="1200" kern="1200" dirty="0" smtClean="0">
                <a:solidFill>
                  <a:schemeClr val="tx1"/>
                </a:solidFill>
                <a:effectLst/>
                <a:latin typeface="+mn-lt"/>
                <a:ea typeface="+mn-ea"/>
                <a:cs typeface="+mn-cs"/>
              </a:rPr>
              <a:t> outcome</a:t>
            </a:r>
          </a:p>
          <a:p>
            <a:endParaRPr lang="en-US" dirty="0" smtClean="0"/>
          </a:p>
          <a:p>
            <a:r>
              <a:rPr lang="en-US" dirty="0" smtClean="0"/>
              <a:t>The next few slides contain the examples.</a:t>
            </a:r>
            <a:endParaRPr lang="en-US" dirty="0"/>
          </a:p>
        </p:txBody>
      </p:sp>
      <p:sp>
        <p:nvSpPr>
          <p:cNvPr id="4" name="Slide Number Placeholder 3"/>
          <p:cNvSpPr>
            <a:spLocks noGrp="1"/>
          </p:cNvSpPr>
          <p:nvPr>
            <p:ph type="sldNum" sz="quarter" idx="10"/>
          </p:nvPr>
        </p:nvSpPr>
        <p:spPr/>
        <p:txBody>
          <a:bodyPr/>
          <a:lstStyle/>
          <a:p>
            <a:fld id="{CC1B242F-E153-C24F-9DAD-259178CBCB94}" type="slidenum">
              <a:rPr lang="en-US" smtClean="0"/>
              <a:t>3</a:t>
            </a:fld>
            <a:endParaRPr lang="en-US"/>
          </a:p>
        </p:txBody>
      </p:sp>
    </p:spTree>
    <p:extLst>
      <p:ext uri="{BB962C8B-B14F-4D97-AF65-F5344CB8AC3E}">
        <p14:creationId xmlns:p14="http://schemas.microsoft.com/office/powerpoint/2010/main" val="40569957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1B242F-E153-C24F-9DAD-259178CBCB94}" type="slidenum">
              <a:rPr lang="en-US" smtClean="0"/>
              <a:t>4</a:t>
            </a:fld>
            <a:endParaRPr lang="en-US"/>
          </a:p>
        </p:txBody>
      </p:sp>
    </p:spTree>
    <p:extLst>
      <p:ext uri="{BB962C8B-B14F-4D97-AF65-F5344CB8AC3E}">
        <p14:creationId xmlns:p14="http://schemas.microsoft.com/office/powerpoint/2010/main" val="2848844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1B242F-E153-C24F-9DAD-259178CBCB94}" type="slidenum">
              <a:rPr lang="en-US" smtClean="0"/>
              <a:t>6</a:t>
            </a:fld>
            <a:endParaRPr lang="en-US"/>
          </a:p>
        </p:txBody>
      </p:sp>
    </p:spTree>
    <p:extLst>
      <p:ext uri="{BB962C8B-B14F-4D97-AF65-F5344CB8AC3E}">
        <p14:creationId xmlns:p14="http://schemas.microsoft.com/office/powerpoint/2010/main" val="15911151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Optional</a:t>
            </a:r>
            <a:r>
              <a:rPr lang="en-US" baseline="0" dirty="0" smtClean="0"/>
              <a:t> animated slide to use with examples </a:t>
            </a:r>
            <a:r>
              <a:rPr lang="mr-IN" baseline="0" dirty="0" smtClean="0"/>
              <a:t>–</a:t>
            </a:r>
            <a:r>
              <a:rPr lang="en-US" baseline="0" dirty="0" smtClean="0"/>
              <a:t> display one-by-one and ask learners to move. NB these are not necessarily placed appropriately already but are grouped with each other with </a:t>
            </a:r>
            <a:r>
              <a:rPr lang="en-US" baseline="0" smtClean="0"/>
              <a:t>slight differences.</a:t>
            </a:r>
            <a:endParaRPr lang="en-US" dirty="0"/>
          </a:p>
        </p:txBody>
      </p:sp>
      <p:sp>
        <p:nvSpPr>
          <p:cNvPr id="4" name="Slide Number Placeholder 3"/>
          <p:cNvSpPr>
            <a:spLocks noGrp="1"/>
          </p:cNvSpPr>
          <p:nvPr>
            <p:ph type="sldNum" sz="quarter" idx="10"/>
          </p:nvPr>
        </p:nvSpPr>
        <p:spPr/>
        <p:txBody>
          <a:bodyPr/>
          <a:lstStyle/>
          <a:p>
            <a:fld id="{CC1B242F-E153-C24F-9DAD-259178CBCB94}" type="slidenum">
              <a:rPr lang="en-US" smtClean="0"/>
              <a:t>8</a:t>
            </a:fld>
            <a:endParaRPr lang="en-US"/>
          </a:p>
        </p:txBody>
      </p:sp>
    </p:spTree>
    <p:extLst>
      <p:ext uri="{BB962C8B-B14F-4D97-AF65-F5344CB8AC3E}">
        <p14:creationId xmlns:p14="http://schemas.microsoft.com/office/powerpoint/2010/main" val="19672750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OPTIONAL 2 slides</a:t>
            </a:r>
            <a:r>
              <a:rPr lang="en-US" baseline="0" dirty="0" smtClean="0"/>
              <a:t> which introduce a vertical axis for a more nuanced definition of non-violence</a:t>
            </a:r>
            <a:endParaRPr lang="en-US" dirty="0"/>
          </a:p>
        </p:txBody>
      </p:sp>
      <p:sp>
        <p:nvSpPr>
          <p:cNvPr id="4" name="Slide Number Placeholder 3"/>
          <p:cNvSpPr>
            <a:spLocks noGrp="1"/>
          </p:cNvSpPr>
          <p:nvPr>
            <p:ph type="sldNum" sz="quarter" idx="10"/>
          </p:nvPr>
        </p:nvSpPr>
        <p:spPr/>
        <p:txBody>
          <a:bodyPr/>
          <a:lstStyle/>
          <a:p>
            <a:fld id="{CC1B242F-E153-C24F-9DAD-259178CBCB94}" type="slidenum">
              <a:rPr lang="en-US" smtClean="0"/>
              <a:t>9</a:t>
            </a:fld>
            <a:endParaRPr lang="en-US"/>
          </a:p>
        </p:txBody>
      </p:sp>
    </p:spTree>
    <p:extLst>
      <p:ext uri="{BB962C8B-B14F-4D97-AF65-F5344CB8AC3E}">
        <p14:creationId xmlns:p14="http://schemas.microsoft.com/office/powerpoint/2010/main" val="554881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Optional</a:t>
            </a:r>
            <a:r>
              <a:rPr lang="en-US" baseline="0" dirty="0" smtClean="0"/>
              <a:t> for more advanced groups. Ask for suggestions of where an action might go before showing these suggested placements of the actions. </a:t>
            </a:r>
          </a:p>
          <a:p>
            <a:r>
              <a:rPr lang="en-US" baseline="0" dirty="0" smtClean="0"/>
              <a:t>These are not necessarily right answers </a:t>
            </a:r>
            <a:r>
              <a:rPr lang="mr-IN" baseline="0" dirty="0" smtClean="0"/>
              <a:t>–</a:t>
            </a:r>
            <a:r>
              <a:rPr lang="en-US" baseline="0" dirty="0" smtClean="0"/>
              <a:t> the definitions of ‘violence’ and ‘non-violence’ are contestable</a:t>
            </a:r>
            <a:endParaRPr lang="en-US" dirty="0"/>
          </a:p>
        </p:txBody>
      </p:sp>
      <p:sp>
        <p:nvSpPr>
          <p:cNvPr id="4" name="Slide Number Placeholder 3"/>
          <p:cNvSpPr>
            <a:spLocks noGrp="1"/>
          </p:cNvSpPr>
          <p:nvPr>
            <p:ph type="sldNum" sz="quarter" idx="10"/>
          </p:nvPr>
        </p:nvSpPr>
        <p:spPr/>
        <p:txBody>
          <a:bodyPr/>
          <a:lstStyle/>
          <a:p>
            <a:fld id="{CC1B242F-E153-C24F-9DAD-259178CBCB94}" type="slidenum">
              <a:rPr lang="en-US" smtClean="0"/>
              <a:t>10</a:t>
            </a:fld>
            <a:endParaRPr lang="en-US"/>
          </a:p>
        </p:txBody>
      </p:sp>
    </p:spTree>
    <p:extLst>
      <p:ext uri="{BB962C8B-B14F-4D97-AF65-F5344CB8AC3E}">
        <p14:creationId xmlns:p14="http://schemas.microsoft.com/office/powerpoint/2010/main" val="1048226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Teacher notes:</a:t>
            </a:r>
            <a:r>
              <a:rPr lang="en-GB" sz="1200" b="1"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Distribute different quotes on non-violence to each group (Resource Sheet 5) and ask them to discuss them, identifying any questions of clarification or words that they don’t understand and ask them to come up with a way of explaining the meaning of the quote so that others in their class will understand. (Select quotes according to age/reading ability of learners.)</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Ask each group to explain their quote. </a:t>
            </a:r>
          </a:p>
          <a:p>
            <a:endParaRPr lang="en-US" dirty="0"/>
          </a:p>
        </p:txBody>
      </p:sp>
      <p:sp>
        <p:nvSpPr>
          <p:cNvPr id="4" name="Slide Number Placeholder 3"/>
          <p:cNvSpPr>
            <a:spLocks noGrp="1"/>
          </p:cNvSpPr>
          <p:nvPr>
            <p:ph type="sldNum" sz="quarter" idx="10"/>
          </p:nvPr>
        </p:nvSpPr>
        <p:spPr/>
        <p:txBody>
          <a:bodyPr/>
          <a:lstStyle/>
          <a:p>
            <a:fld id="{CC1B242F-E153-C24F-9DAD-259178CBCB94}" type="slidenum">
              <a:rPr lang="en-US" smtClean="0"/>
              <a:t>11</a:t>
            </a:fld>
            <a:endParaRPr lang="en-US"/>
          </a:p>
        </p:txBody>
      </p:sp>
    </p:spTree>
    <p:extLst>
      <p:ext uri="{BB962C8B-B14F-4D97-AF65-F5344CB8AC3E}">
        <p14:creationId xmlns:p14="http://schemas.microsoft.com/office/powerpoint/2010/main" val="743864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7/19/23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63729737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7/19/23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419929243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7/19/23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425637191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54359899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7/19/23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359362422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7/19/23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66534692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7/19/23</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428711149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7/19/23</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28279806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7/19/23</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281513820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7/19/23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153100221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7/19/23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139134301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82134"/>
            <a:ext cx="8229600" cy="835504"/>
          </a:xfrm>
          <a:prstGeom prst="rect">
            <a:avLst/>
          </a:prstGeom>
        </p:spPr>
        <p:txBody>
          <a:bodyPr vert="horz" lIns="91440" tIns="45720" rIns="91440" bIns="45720" rtlCol="0" anchor="ctr">
            <a:normAutofit/>
          </a:bodyPr>
          <a:lstStyle/>
          <a:p>
            <a:r>
              <a:rPr lang="en-GB"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pic>
        <p:nvPicPr>
          <p:cNvPr id="4" name="Picture 3" descr="lower case banner.psd"/>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6109042"/>
            <a:ext cx="9144000" cy="748958"/>
          </a:xfrm>
          <a:prstGeom prst="rect">
            <a:avLst/>
          </a:prstGeom>
        </p:spPr>
      </p:pic>
    </p:spTree>
    <p:extLst>
      <p:ext uri="{BB962C8B-B14F-4D97-AF65-F5344CB8AC3E}">
        <p14:creationId xmlns:p14="http://schemas.microsoft.com/office/powerpoint/2010/main" val="3554167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urningtide.org.uk/"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turningtide.org.uk/"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4531"/>
            <a:ext cx="7772400" cy="1849348"/>
          </a:xfrm>
        </p:spPr>
        <p:txBody>
          <a:bodyPr/>
          <a:lstStyle/>
          <a:p>
            <a:r>
              <a:rPr lang="en-US" dirty="0"/>
              <a:t>N</a:t>
            </a:r>
            <a:r>
              <a:rPr lang="en-US" dirty="0" smtClean="0"/>
              <a:t>on-violent Action: A Force for Change</a:t>
            </a:r>
            <a:endParaRPr lang="en-US" dirty="0"/>
          </a:p>
        </p:txBody>
      </p:sp>
      <p:sp>
        <p:nvSpPr>
          <p:cNvPr id="3" name="Subtitle 2"/>
          <p:cNvSpPr>
            <a:spLocks noGrp="1"/>
          </p:cNvSpPr>
          <p:nvPr>
            <p:ph type="subTitle" idx="1"/>
          </p:nvPr>
        </p:nvSpPr>
        <p:spPr/>
        <p:txBody>
          <a:bodyPr>
            <a:normAutofit/>
          </a:bodyPr>
          <a:lstStyle/>
          <a:p>
            <a:r>
              <a:rPr lang="en-US" dirty="0" smtClean="0"/>
              <a:t>Lesson 2: Enquiring into violence and non-violence</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4643" y="2387071"/>
            <a:ext cx="1003300" cy="100330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06830" y="1674454"/>
            <a:ext cx="1660453" cy="2346220"/>
          </a:xfrm>
          <a:prstGeom prst="rect">
            <a:avLst/>
          </a:prstGeom>
        </p:spPr>
      </p:pic>
    </p:spTree>
    <p:extLst>
      <p:ext uri="{BB962C8B-B14F-4D97-AF65-F5344CB8AC3E}">
        <p14:creationId xmlns:p14="http://schemas.microsoft.com/office/powerpoint/2010/main" val="185469344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H="1">
            <a:off x="4227616" y="646331"/>
            <a:ext cx="11875" cy="4950813"/>
          </a:xfrm>
          <a:prstGeom prst="line">
            <a:avLst/>
          </a:prstGeom>
          <a:ln>
            <a:solidFill>
              <a:srgbClr val="1419F0"/>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1282534" y="3010993"/>
            <a:ext cx="6121730" cy="20046"/>
          </a:xfrm>
          <a:prstGeom prst="line">
            <a:avLst/>
          </a:prstGeom>
          <a:ln>
            <a:solidFill>
              <a:srgbClr val="1419F0"/>
            </a:solidFill>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142504" y="2736446"/>
            <a:ext cx="1134094" cy="646331"/>
          </a:xfrm>
          <a:prstGeom prst="rect">
            <a:avLst/>
          </a:prstGeom>
          <a:noFill/>
        </p:spPr>
        <p:txBody>
          <a:bodyPr wrap="square" rtlCol="0">
            <a:spAutoFit/>
          </a:bodyPr>
          <a:lstStyle/>
          <a:p>
            <a:r>
              <a:rPr lang="en-US" dirty="0"/>
              <a:t>w</a:t>
            </a:r>
            <a:r>
              <a:rPr lang="en-US" dirty="0" smtClean="0"/>
              <a:t>ith violence</a:t>
            </a:r>
            <a:endParaRPr lang="en-US" dirty="0"/>
          </a:p>
        </p:txBody>
      </p:sp>
      <p:sp>
        <p:nvSpPr>
          <p:cNvPr id="11" name="TextBox 10"/>
          <p:cNvSpPr txBox="1"/>
          <p:nvPr/>
        </p:nvSpPr>
        <p:spPr>
          <a:xfrm>
            <a:off x="7391193" y="2707873"/>
            <a:ext cx="1629316" cy="646331"/>
          </a:xfrm>
          <a:prstGeom prst="rect">
            <a:avLst/>
          </a:prstGeom>
          <a:noFill/>
        </p:spPr>
        <p:txBody>
          <a:bodyPr wrap="square" rtlCol="0">
            <a:spAutoFit/>
          </a:bodyPr>
          <a:lstStyle/>
          <a:p>
            <a:r>
              <a:rPr lang="en-US" dirty="0" smtClean="0"/>
              <a:t> without violence</a:t>
            </a:r>
            <a:endParaRPr lang="en-US" dirty="0"/>
          </a:p>
        </p:txBody>
      </p:sp>
      <p:sp>
        <p:nvSpPr>
          <p:cNvPr id="12" name="TextBox 11"/>
          <p:cNvSpPr txBox="1"/>
          <p:nvPr/>
        </p:nvSpPr>
        <p:spPr>
          <a:xfrm>
            <a:off x="3788229" y="0"/>
            <a:ext cx="1199406" cy="646331"/>
          </a:xfrm>
          <a:prstGeom prst="rect">
            <a:avLst/>
          </a:prstGeom>
          <a:noFill/>
        </p:spPr>
        <p:txBody>
          <a:bodyPr wrap="square" rtlCol="0">
            <a:spAutoFit/>
          </a:bodyPr>
          <a:lstStyle/>
          <a:p>
            <a:r>
              <a:rPr lang="en-US" dirty="0"/>
              <a:t>a</a:t>
            </a:r>
            <a:r>
              <a:rPr lang="en-US" dirty="0" smtClean="0"/>
              <a:t>gainst violence</a:t>
            </a:r>
            <a:endParaRPr lang="en-US" dirty="0"/>
          </a:p>
        </p:txBody>
      </p:sp>
      <p:sp>
        <p:nvSpPr>
          <p:cNvPr id="13" name="TextBox 12"/>
          <p:cNvSpPr txBox="1"/>
          <p:nvPr/>
        </p:nvSpPr>
        <p:spPr>
          <a:xfrm>
            <a:off x="3616036" y="5597144"/>
            <a:ext cx="1543792" cy="369332"/>
          </a:xfrm>
          <a:prstGeom prst="rect">
            <a:avLst/>
          </a:prstGeom>
          <a:noFill/>
        </p:spPr>
        <p:txBody>
          <a:bodyPr wrap="square" rtlCol="0">
            <a:spAutoFit/>
          </a:bodyPr>
          <a:lstStyle/>
          <a:p>
            <a:r>
              <a:rPr lang="en-US" dirty="0"/>
              <a:t>f</a:t>
            </a:r>
            <a:r>
              <a:rPr lang="en-US" dirty="0" smtClean="0"/>
              <a:t>or violence</a:t>
            </a:r>
            <a:endParaRPr lang="en-US" dirty="0"/>
          </a:p>
        </p:txBody>
      </p:sp>
      <p:sp>
        <p:nvSpPr>
          <p:cNvPr id="17" name="TextBox 16"/>
          <p:cNvSpPr txBox="1"/>
          <p:nvPr/>
        </p:nvSpPr>
        <p:spPr>
          <a:xfrm rot="3863735">
            <a:off x="7934960" y="544907"/>
            <a:ext cx="1436914" cy="369332"/>
          </a:xfrm>
          <a:prstGeom prst="rect">
            <a:avLst/>
          </a:prstGeom>
          <a:noFill/>
        </p:spPr>
        <p:txBody>
          <a:bodyPr wrap="square" rtlCol="0">
            <a:spAutoFit/>
          </a:bodyPr>
          <a:lstStyle/>
          <a:p>
            <a:r>
              <a:rPr lang="en-US" dirty="0" smtClean="0">
                <a:solidFill>
                  <a:srgbClr val="FF0000"/>
                </a:solidFill>
              </a:rPr>
              <a:t>Non-violent</a:t>
            </a:r>
            <a:endParaRPr lang="en-US" dirty="0">
              <a:solidFill>
                <a:srgbClr val="FF0000"/>
              </a:solidFill>
            </a:endParaRPr>
          </a:p>
        </p:txBody>
      </p:sp>
      <p:sp>
        <p:nvSpPr>
          <p:cNvPr id="18" name="TextBox 17"/>
          <p:cNvSpPr txBox="1"/>
          <p:nvPr/>
        </p:nvSpPr>
        <p:spPr>
          <a:xfrm>
            <a:off x="3817917" y="2736446"/>
            <a:ext cx="1454728" cy="369332"/>
          </a:xfrm>
          <a:prstGeom prst="rect">
            <a:avLst/>
          </a:prstGeom>
          <a:noFill/>
        </p:spPr>
        <p:txBody>
          <a:bodyPr wrap="square" rtlCol="0">
            <a:spAutoFit/>
          </a:bodyPr>
          <a:lstStyle/>
          <a:p>
            <a:r>
              <a:rPr lang="en-US" dirty="0" smtClean="0">
                <a:solidFill>
                  <a:srgbClr val="1419F0"/>
                </a:solidFill>
              </a:rPr>
              <a:t>ACTION</a:t>
            </a:r>
            <a:endParaRPr lang="en-US" dirty="0">
              <a:solidFill>
                <a:srgbClr val="1419F0"/>
              </a:solidFill>
            </a:endParaRPr>
          </a:p>
        </p:txBody>
      </p:sp>
      <p:sp>
        <p:nvSpPr>
          <p:cNvPr id="19" name="TextBox 18"/>
          <p:cNvSpPr txBox="1"/>
          <p:nvPr/>
        </p:nvSpPr>
        <p:spPr>
          <a:xfrm rot="5400000">
            <a:off x="3531873" y="1456660"/>
            <a:ext cx="1253720" cy="369332"/>
          </a:xfrm>
          <a:prstGeom prst="rect">
            <a:avLst/>
          </a:prstGeom>
          <a:noFill/>
        </p:spPr>
        <p:txBody>
          <a:bodyPr wrap="square" rtlCol="0">
            <a:spAutoFit/>
          </a:bodyPr>
          <a:lstStyle/>
          <a:p>
            <a:r>
              <a:rPr lang="en-US" dirty="0" smtClean="0">
                <a:solidFill>
                  <a:srgbClr val="1419F0"/>
                </a:solidFill>
              </a:rPr>
              <a:t>INTENTION</a:t>
            </a:r>
            <a:endParaRPr lang="en-US" dirty="0">
              <a:solidFill>
                <a:srgbClr val="1419F0"/>
              </a:solidFill>
            </a:endParaRPr>
          </a:p>
        </p:txBody>
      </p:sp>
      <p:sp>
        <p:nvSpPr>
          <p:cNvPr id="22" name="Rectangle 21"/>
          <p:cNvSpPr/>
          <p:nvPr/>
        </p:nvSpPr>
        <p:spPr>
          <a:xfrm>
            <a:off x="6399136" y="810951"/>
            <a:ext cx="1790561"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200" dirty="0"/>
              <a:t>Blocking a road to stop traffic to protest against pollution </a:t>
            </a:r>
            <a:endParaRPr lang="en-US" sz="1200" dirty="0"/>
          </a:p>
        </p:txBody>
      </p:sp>
      <p:sp>
        <p:nvSpPr>
          <p:cNvPr id="23" name="Rectangle 22"/>
          <p:cNvSpPr/>
          <p:nvPr/>
        </p:nvSpPr>
        <p:spPr>
          <a:xfrm>
            <a:off x="284275" y="5395701"/>
            <a:ext cx="1172116" cy="276999"/>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r>
              <a:rPr lang="en-GB" sz="1200" dirty="0"/>
              <a:t>Bombing a city</a:t>
            </a:r>
          </a:p>
        </p:txBody>
      </p:sp>
      <p:sp>
        <p:nvSpPr>
          <p:cNvPr id="24" name="Rectangle 23"/>
          <p:cNvSpPr/>
          <p:nvPr/>
        </p:nvSpPr>
        <p:spPr>
          <a:xfrm>
            <a:off x="5159827" y="729337"/>
            <a:ext cx="1161391" cy="101566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200" dirty="0"/>
              <a:t>Breaking the window of a bank investing in the arms trade</a:t>
            </a:r>
          </a:p>
        </p:txBody>
      </p:sp>
      <p:sp>
        <p:nvSpPr>
          <p:cNvPr id="26" name="Rectangle 25"/>
          <p:cNvSpPr/>
          <p:nvPr/>
        </p:nvSpPr>
        <p:spPr>
          <a:xfrm>
            <a:off x="1798499" y="810329"/>
            <a:ext cx="2101616" cy="8309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200" dirty="0"/>
              <a:t>Putting a bomb through a letterbox in an unoccupied house as part of a campaign to win votes for women</a:t>
            </a:r>
          </a:p>
        </p:txBody>
      </p:sp>
      <p:sp>
        <p:nvSpPr>
          <p:cNvPr id="27" name="Rectangle 26"/>
          <p:cNvSpPr/>
          <p:nvPr/>
        </p:nvSpPr>
        <p:spPr>
          <a:xfrm>
            <a:off x="2014822" y="3059611"/>
            <a:ext cx="882758" cy="46166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200" dirty="0"/>
              <a:t>Destroying a forest</a:t>
            </a:r>
          </a:p>
        </p:txBody>
      </p:sp>
      <p:sp>
        <p:nvSpPr>
          <p:cNvPr id="28" name="TextBox 27"/>
          <p:cNvSpPr txBox="1"/>
          <p:nvPr/>
        </p:nvSpPr>
        <p:spPr>
          <a:xfrm>
            <a:off x="5750350" y="1585747"/>
            <a:ext cx="1841979"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200" dirty="0"/>
              <a:t>Shouting on a march </a:t>
            </a:r>
            <a:r>
              <a:rPr lang="en-GB" sz="1200" i="1" dirty="0" smtClean="0"/>
              <a:t>to protest against racism</a:t>
            </a:r>
            <a:endParaRPr lang="en-US" sz="1200" i="1" dirty="0"/>
          </a:p>
        </p:txBody>
      </p:sp>
      <p:sp>
        <p:nvSpPr>
          <p:cNvPr id="29" name="Rectangle 28"/>
          <p:cNvSpPr/>
          <p:nvPr/>
        </p:nvSpPr>
        <p:spPr>
          <a:xfrm>
            <a:off x="5625103" y="37370"/>
            <a:ext cx="2626347"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200" dirty="0"/>
              <a:t>Handing out leaflets that say things that are </a:t>
            </a:r>
            <a:r>
              <a:rPr lang="en-GB" sz="1200" dirty="0" smtClean="0"/>
              <a:t>true </a:t>
            </a:r>
            <a:r>
              <a:rPr lang="en-GB" sz="1200" i="1" dirty="0" smtClean="0"/>
              <a:t>to persuade people to act against climate change </a:t>
            </a:r>
            <a:endParaRPr lang="en-US" sz="1200" i="1" dirty="0"/>
          </a:p>
        </p:txBody>
      </p:sp>
      <p:sp>
        <p:nvSpPr>
          <p:cNvPr id="30" name="Rectangle 29"/>
          <p:cNvSpPr/>
          <p:nvPr/>
        </p:nvSpPr>
        <p:spPr>
          <a:xfrm>
            <a:off x="234100" y="2108416"/>
            <a:ext cx="1133650"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200" dirty="0"/>
              <a:t>Bombing a weapons depot </a:t>
            </a:r>
            <a:endParaRPr lang="en-US" sz="1200" dirty="0"/>
          </a:p>
        </p:txBody>
      </p:sp>
      <p:sp>
        <p:nvSpPr>
          <p:cNvPr id="31" name="Rectangle 30"/>
          <p:cNvSpPr/>
          <p:nvPr/>
        </p:nvSpPr>
        <p:spPr>
          <a:xfrm>
            <a:off x="5159827" y="3197706"/>
            <a:ext cx="1672028" cy="101566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200" dirty="0"/>
              <a:t>Handing out </a:t>
            </a:r>
            <a:r>
              <a:rPr lang="en-GB" sz="1200" i="1" dirty="0" smtClean="0"/>
              <a:t>advertising</a:t>
            </a:r>
            <a:r>
              <a:rPr lang="en-GB" sz="1200" dirty="0" smtClean="0"/>
              <a:t> leaflets </a:t>
            </a:r>
            <a:r>
              <a:rPr lang="en-GB" sz="1200" dirty="0"/>
              <a:t>that say things that are not </a:t>
            </a:r>
            <a:r>
              <a:rPr lang="en-GB" sz="1200" dirty="0" smtClean="0"/>
              <a:t>true </a:t>
            </a:r>
            <a:r>
              <a:rPr lang="en-GB" sz="1200" i="1" dirty="0" smtClean="0"/>
              <a:t>about a product</a:t>
            </a:r>
            <a:endParaRPr lang="en-GB" sz="1200" i="1" dirty="0"/>
          </a:p>
        </p:txBody>
      </p:sp>
    </p:spTree>
    <p:extLst>
      <p:ext uri="{BB962C8B-B14F-4D97-AF65-F5344CB8AC3E}">
        <p14:creationId xmlns:p14="http://schemas.microsoft.com/office/powerpoint/2010/main" val="170723967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7" grpId="0"/>
      <p:bldP spid="18" grpId="0"/>
      <p:bldP spid="19" grpId="0"/>
      <p:bldP spid="22" grpId="0" animBg="1"/>
      <p:bldP spid="23" grpId="0" animBg="1"/>
      <p:bldP spid="24" grpId="0" animBg="1"/>
      <p:bldP spid="26" grpId="0" animBg="1"/>
      <p:bldP spid="27" grpId="0" animBg="1"/>
      <p:bldP spid="28" grpId="0" animBg="1"/>
      <p:bldP spid="29" grpId="0" animBg="1"/>
      <p:bldP spid="30" grpId="0" animBg="1"/>
      <p:bldP spid="3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non-violence</a:t>
            </a:r>
            <a:endParaRPr lang="en-US" dirty="0"/>
          </a:p>
        </p:txBody>
      </p:sp>
      <p:sp>
        <p:nvSpPr>
          <p:cNvPr id="3" name="Content Placeholder 2"/>
          <p:cNvSpPr>
            <a:spLocks noGrp="1"/>
          </p:cNvSpPr>
          <p:nvPr>
            <p:ph idx="1"/>
          </p:nvPr>
        </p:nvSpPr>
        <p:spPr/>
        <p:txBody>
          <a:bodyPr/>
          <a:lstStyle/>
          <a:p>
            <a:r>
              <a:rPr lang="en-US" dirty="0" smtClean="0"/>
              <a:t>In groups discuss one quote each about non-violence. </a:t>
            </a:r>
          </a:p>
          <a:p>
            <a:r>
              <a:rPr lang="en-US" dirty="0" smtClean="0"/>
              <a:t>Identify any questions of clarification or words you don’t understand.</a:t>
            </a:r>
          </a:p>
          <a:p>
            <a:r>
              <a:rPr lang="en-US" dirty="0" smtClean="0"/>
              <a:t>Find a way of explaining the quote so that other learners will understand it.</a:t>
            </a:r>
            <a:endParaRPr lang="en-US" dirty="0"/>
          </a:p>
        </p:txBody>
      </p:sp>
    </p:spTree>
    <p:extLst>
      <p:ext uri="{BB962C8B-B14F-4D97-AF65-F5344CB8AC3E}">
        <p14:creationId xmlns:p14="http://schemas.microsoft.com/office/powerpoint/2010/main" val="214194230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07818"/>
          </a:xfrm>
        </p:spPr>
        <p:txBody>
          <a:bodyPr>
            <a:noAutofit/>
          </a:bodyPr>
          <a:lstStyle/>
          <a:p>
            <a:pPr algn="l"/>
            <a:r>
              <a:rPr lang="en-GB" sz="1800" dirty="0"/>
              <a:t>The principles of </a:t>
            </a:r>
            <a:r>
              <a:rPr lang="en-GB" sz="1800" dirty="0" smtClean="0"/>
              <a:t>non-violence </a:t>
            </a:r>
            <a:r>
              <a:rPr lang="en-GB" sz="1800" dirty="0"/>
              <a:t>(used as a basis for Turning the Tide’s  </a:t>
            </a:r>
            <a:r>
              <a:rPr lang="en-GB" sz="1800" u="sng" dirty="0">
                <a:hlinkClick r:id="rId3"/>
              </a:rPr>
              <a:t>https://turningtide.org.uk/</a:t>
            </a:r>
            <a:r>
              <a:rPr lang="en-GB" sz="1800" dirty="0"/>
              <a:t> work in the UK and in East Africa) are:</a:t>
            </a:r>
          </a:p>
        </p:txBody>
      </p:sp>
      <p:sp>
        <p:nvSpPr>
          <p:cNvPr id="3" name="Content Placeholder 2"/>
          <p:cNvSpPr>
            <a:spLocks noGrp="1"/>
          </p:cNvSpPr>
          <p:nvPr>
            <p:ph idx="1"/>
          </p:nvPr>
        </p:nvSpPr>
        <p:spPr>
          <a:xfrm>
            <a:off x="457200" y="999738"/>
            <a:ext cx="8229600" cy="5126425"/>
          </a:xfrm>
        </p:spPr>
        <p:txBody>
          <a:bodyPr>
            <a:normAutofit fontScale="25000" lnSpcReduction="20000"/>
          </a:bodyPr>
          <a:lstStyle/>
          <a:p>
            <a:pPr marL="0" indent="0" fontAlgn="auto">
              <a:buNone/>
            </a:pPr>
            <a:endParaRPr lang="en-GB" dirty="0"/>
          </a:p>
          <a:p>
            <a:pPr lvl="0" fontAlgn="auto"/>
            <a:r>
              <a:rPr lang="en-GB" sz="5600" dirty="0"/>
              <a:t>Respect and care for everyone involved in a conflict, including our opponent.</a:t>
            </a:r>
          </a:p>
          <a:p>
            <a:pPr marL="0" indent="0" fontAlgn="auto">
              <a:buNone/>
            </a:pPr>
            <a:r>
              <a:rPr lang="en-GB" sz="5600" dirty="0"/>
              <a:t> </a:t>
            </a:r>
          </a:p>
          <a:p>
            <a:pPr lvl="0" fontAlgn="auto"/>
            <a:r>
              <a:rPr lang="en-GB" sz="5600" dirty="0"/>
              <a:t>A willingness to take action for justice without giving into or responding with violence.</a:t>
            </a:r>
          </a:p>
          <a:p>
            <a:endParaRPr lang="en-GB" sz="5600" dirty="0"/>
          </a:p>
          <a:p>
            <a:pPr lvl="0" fontAlgn="auto"/>
            <a:r>
              <a:rPr lang="en-GB" sz="5600" dirty="0"/>
              <a:t>A refusal to harm, damage or degrade people / living things / the earth as a means of achieving goals.</a:t>
            </a:r>
          </a:p>
          <a:p>
            <a:pPr fontAlgn="auto"/>
            <a:endParaRPr lang="en-GB" sz="5600" dirty="0"/>
          </a:p>
          <a:p>
            <a:pPr lvl="0" fontAlgn="auto"/>
            <a:r>
              <a:rPr lang="en-GB" sz="5600" dirty="0"/>
              <a:t>If suffering is inevitable, a willingness to take it on oneself rather than inflict on others.</a:t>
            </a:r>
          </a:p>
          <a:p>
            <a:pPr marL="0" indent="0">
              <a:buNone/>
            </a:pPr>
            <a:r>
              <a:rPr lang="en-GB" sz="5600" dirty="0"/>
              <a:t> </a:t>
            </a:r>
          </a:p>
          <a:p>
            <a:pPr lvl="0" fontAlgn="auto"/>
            <a:r>
              <a:rPr lang="en-GB" sz="5600" dirty="0"/>
              <a:t>A belief that everyone is capable of change and that the ‘opponent’s’ basic humanity can be reached.</a:t>
            </a:r>
          </a:p>
          <a:p>
            <a:endParaRPr lang="en-GB" sz="5600" dirty="0"/>
          </a:p>
          <a:p>
            <a:pPr lvl="0" fontAlgn="auto"/>
            <a:r>
              <a:rPr lang="en-GB" sz="5600" dirty="0"/>
              <a:t>A recognition that no one has a monopoly of the truth, aiming to bring together ‘our </a:t>
            </a:r>
            <a:r>
              <a:rPr lang="en-GB" sz="5600" dirty="0" smtClean="0"/>
              <a:t>truth’ </a:t>
            </a:r>
            <a:r>
              <a:rPr lang="en-GB" sz="5600" dirty="0"/>
              <a:t>and the ‘</a:t>
            </a:r>
            <a:r>
              <a:rPr lang="en-GB" sz="5600" dirty="0" smtClean="0"/>
              <a:t>other’s</a:t>
            </a:r>
            <a:r>
              <a:rPr lang="en-GB" sz="5600" dirty="0"/>
              <a:t>’ truth.</a:t>
            </a:r>
          </a:p>
          <a:p>
            <a:endParaRPr lang="en-GB" sz="5600" dirty="0"/>
          </a:p>
          <a:p>
            <a:pPr lvl="0" fontAlgn="auto"/>
            <a:r>
              <a:rPr lang="en-GB" sz="5600" dirty="0"/>
              <a:t>A belief that the means are the ends in the making, so the means have to be consistent with the ends.</a:t>
            </a:r>
          </a:p>
          <a:p>
            <a:endParaRPr lang="en-GB" sz="5600" dirty="0"/>
          </a:p>
          <a:p>
            <a:pPr lvl="0" fontAlgn="auto"/>
            <a:r>
              <a:rPr lang="en-GB" sz="5600" dirty="0"/>
              <a:t>Openness rather than secrecy.</a:t>
            </a:r>
          </a:p>
          <a:p>
            <a:pPr marL="0" indent="0">
              <a:buNone/>
            </a:pPr>
            <a:endParaRPr lang="en-GB" sz="5600" dirty="0"/>
          </a:p>
          <a:p>
            <a:pPr lvl="0" fontAlgn="auto"/>
            <a:r>
              <a:rPr lang="en-GB" sz="5600" dirty="0"/>
              <a:t>Recognising the importance of training/practice so that </a:t>
            </a:r>
            <a:r>
              <a:rPr lang="en-GB" sz="5600" dirty="0" smtClean="0"/>
              <a:t>non-violence </a:t>
            </a:r>
            <a:r>
              <a:rPr lang="en-GB" sz="5600" dirty="0"/>
              <a:t>thinking and behaviour become part of everyday life.</a:t>
            </a:r>
          </a:p>
          <a:p>
            <a:endParaRPr lang="en-GB" dirty="0"/>
          </a:p>
          <a:p>
            <a:endParaRPr lang="en-US" dirty="0"/>
          </a:p>
        </p:txBody>
      </p:sp>
    </p:spTree>
    <p:extLst>
      <p:ext uri="{BB962C8B-B14F-4D97-AF65-F5344CB8AC3E}">
        <p14:creationId xmlns:p14="http://schemas.microsoft.com/office/powerpoint/2010/main" val="306407932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7219"/>
            <a:ext cx="8229600" cy="810599"/>
          </a:xfrm>
        </p:spPr>
        <p:txBody>
          <a:bodyPr>
            <a:noAutofit/>
          </a:bodyPr>
          <a:lstStyle/>
          <a:p>
            <a:pPr algn="l"/>
            <a:r>
              <a:rPr lang="en-GB" sz="2000" dirty="0"/>
              <a:t>The principles of </a:t>
            </a:r>
            <a:r>
              <a:rPr lang="en-GB" sz="2000" dirty="0" smtClean="0"/>
              <a:t>non-violence </a:t>
            </a:r>
            <a:r>
              <a:rPr lang="en-GB" sz="2000" dirty="0"/>
              <a:t>(used as a basis for Turning the Tide’s  </a:t>
            </a:r>
            <a:r>
              <a:rPr lang="en-GB" sz="2000" u="sng" dirty="0">
                <a:hlinkClick r:id="rId2"/>
              </a:rPr>
              <a:t>https://turningtide.org.uk/</a:t>
            </a:r>
            <a:r>
              <a:rPr lang="en-GB" sz="2000" dirty="0"/>
              <a:t> work in the UK and in East Africa) </a:t>
            </a:r>
            <a:r>
              <a:rPr lang="en-GB" sz="2000" dirty="0" smtClean="0"/>
              <a:t>are (simplified version):</a:t>
            </a:r>
            <a:endParaRPr lang="en-US" sz="2000" dirty="0"/>
          </a:p>
        </p:txBody>
      </p:sp>
      <p:sp>
        <p:nvSpPr>
          <p:cNvPr id="3" name="Content Placeholder 2"/>
          <p:cNvSpPr>
            <a:spLocks noGrp="1"/>
          </p:cNvSpPr>
          <p:nvPr>
            <p:ph idx="1"/>
          </p:nvPr>
        </p:nvSpPr>
        <p:spPr>
          <a:xfrm>
            <a:off x="457200" y="1296958"/>
            <a:ext cx="8229600" cy="4829206"/>
          </a:xfrm>
        </p:spPr>
        <p:txBody>
          <a:bodyPr>
            <a:normAutofit fontScale="47500" lnSpcReduction="20000"/>
          </a:bodyPr>
          <a:lstStyle/>
          <a:p>
            <a:pPr lvl="0"/>
            <a:r>
              <a:rPr lang="en-GB" dirty="0"/>
              <a:t>We respect and care for everyone in a conflict, including the people we are against.</a:t>
            </a:r>
          </a:p>
          <a:p>
            <a:pPr marL="0" indent="0">
              <a:buNone/>
            </a:pPr>
            <a:r>
              <a:rPr lang="en-GB" dirty="0"/>
              <a:t> </a:t>
            </a:r>
          </a:p>
          <a:p>
            <a:pPr lvl="0"/>
            <a:r>
              <a:rPr lang="en-GB" dirty="0"/>
              <a:t>We take action to make things fairer without using violence.</a:t>
            </a:r>
          </a:p>
          <a:p>
            <a:pPr marL="0" indent="0">
              <a:buNone/>
            </a:pPr>
            <a:endParaRPr lang="en-GB" dirty="0"/>
          </a:p>
          <a:p>
            <a:pPr lvl="0"/>
            <a:r>
              <a:rPr lang="en-GB" dirty="0"/>
              <a:t>We will not harm people, living things or the earth.</a:t>
            </a:r>
          </a:p>
          <a:p>
            <a:pPr marL="0" indent="0">
              <a:buNone/>
            </a:pPr>
            <a:endParaRPr lang="en-GB" dirty="0"/>
          </a:p>
          <a:p>
            <a:pPr lvl="0"/>
            <a:r>
              <a:rPr lang="en-GB" dirty="0"/>
              <a:t>We will not make other people suffer but be willing to suffer ourselves if necessary.</a:t>
            </a:r>
          </a:p>
          <a:p>
            <a:pPr marL="0" indent="0">
              <a:buNone/>
            </a:pPr>
            <a:endParaRPr lang="en-GB" dirty="0"/>
          </a:p>
          <a:p>
            <a:pPr lvl="0"/>
            <a:r>
              <a:rPr lang="en-GB" dirty="0"/>
              <a:t>We believe that everyone can change and it’s possible to reach anybody’s humanity.</a:t>
            </a:r>
          </a:p>
          <a:p>
            <a:pPr marL="0" indent="0">
              <a:buNone/>
            </a:pPr>
            <a:endParaRPr lang="en-GB" dirty="0"/>
          </a:p>
          <a:p>
            <a:pPr lvl="0"/>
            <a:r>
              <a:rPr lang="en-GB" dirty="0"/>
              <a:t>We know that there is not always one right answer to problems and that we may be mistaken.</a:t>
            </a:r>
          </a:p>
          <a:p>
            <a:pPr marL="0" indent="0">
              <a:buNone/>
            </a:pPr>
            <a:endParaRPr lang="en-GB" dirty="0"/>
          </a:p>
          <a:p>
            <a:pPr lvl="0"/>
            <a:r>
              <a:rPr lang="en-GB" dirty="0"/>
              <a:t>We believe that the way we do something should be consistent with what we want to achieve (e.g. not behaving violently to bring about peace).</a:t>
            </a:r>
          </a:p>
          <a:p>
            <a:pPr marL="0" indent="0">
              <a:buNone/>
            </a:pPr>
            <a:endParaRPr lang="en-GB" dirty="0"/>
          </a:p>
          <a:p>
            <a:pPr lvl="0"/>
            <a:r>
              <a:rPr lang="en-GB" dirty="0"/>
              <a:t>We try to be open in what we do rather than keeping secrets.</a:t>
            </a:r>
          </a:p>
          <a:p>
            <a:pPr marL="0" indent="0">
              <a:buNone/>
            </a:pPr>
            <a:endParaRPr lang="en-GB" dirty="0"/>
          </a:p>
          <a:p>
            <a:pPr lvl="0"/>
            <a:r>
              <a:rPr lang="en-GB" dirty="0"/>
              <a:t>We know it is important to learn and practice how to be </a:t>
            </a:r>
            <a:r>
              <a:rPr lang="en-GB" dirty="0" smtClean="0"/>
              <a:t>non-violent </a:t>
            </a:r>
            <a:r>
              <a:rPr lang="en-GB" dirty="0"/>
              <a:t>so that </a:t>
            </a:r>
            <a:r>
              <a:rPr lang="en-GB" dirty="0" smtClean="0"/>
              <a:t>non-violence </a:t>
            </a:r>
            <a:r>
              <a:rPr lang="en-GB" dirty="0"/>
              <a:t>can become part of everyday life.</a:t>
            </a:r>
          </a:p>
          <a:p>
            <a:pPr marL="0" indent="0">
              <a:buNone/>
            </a:pPr>
            <a:endParaRPr lang="en-GB" dirty="0"/>
          </a:p>
          <a:p>
            <a:endParaRPr lang="en-US" dirty="0"/>
          </a:p>
        </p:txBody>
      </p:sp>
    </p:spTree>
    <p:extLst>
      <p:ext uri="{BB962C8B-B14F-4D97-AF65-F5344CB8AC3E}">
        <p14:creationId xmlns:p14="http://schemas.microsoft.com/office/powerpoint/2010/main" val="174717424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What would these principles of non-violence mean in practice if they were used in: </a:t>
            </a:r>
          </a:p>
          <a:p>
            <a:r>
              <a:rPr lang="en-US" dirty="0" smtClean="0"/>
              <a:t>School</a:t>
            </a:r>
          </a:p>
          <a:p>
            <a:r>
              <a:rPr lang="en-US" dirty="0" smtClean="0"/>
              <a:t>Our local community</a:t>
            </a:r>
          </a:p>
          <a:p>
            <a:r>
              <a:rPr lang="en-US" dirty="0" smtClean="0"/>
              <a:t>Our national community</a:t>
            </a:r>
          </a:p>
          <a:p>
            <a:r>
              <a:rPr lang="en-US" dirty="0" smtClean="0"/>
              <a:t>Our global community?</a:t>
            </a:r>
          </a:p>
          <a:p>
            <a:endParaRPr lang="en-US" dirty="0"/>
          </a:p>
        </p:txBody>
      </p:sp>
    </p:spTree>
    <p:extLst>
      <p:ext uri="{BB962C8B-B14F-4D97-AF65-F5344CB8AC3E}">
        <p14:creationId xmlns:p14="http://schemas.microsoft.com/office/powerpoint/2010/main" val="10700059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8610"/>
            <a:ext cx="8229600" cy="918678"/>
          </a:xfrm>
        </p:spPr>
        <p:txBody>
          <a:bodyPr>
            <a:normAutofit/>
          </a:bodyPr>
          <a:lstStyle/>
          <a:p>
            <a:r>
              <a:rPr lang="en-US" sz="3200" dirty="0" smtClean="0"/>
              <a:t>Starter Activity: Concept ‘SPEC’ on ‘violence’</a:t>
            </a:r>
            <a:endParaRPr lang="en-US" sz="3200" dirty="0"/>
          </a:p>
        </p:txBody>
      </p:sp>
      <p:pic>
        <p:nvPicPr>
          <p:cNvPr id="4" name="Content Placeholder 3" descr="Screen Shot 2020-07-07 at 16.39.33.png"/>
          <p:cNvPicPr>
            <a:picLocks noGrp="1" noChangeAspect="1"/>
          </p:cNvPicPr>
          <p:nvPr>
            <p:ph idx="1"/>
          </p:nvPr>
        </p:nvPicPr>
        <p:blipFill>
          <a:blip r:embed="rId3">
            <a:extLst>
              <a:ext uri="{28A0092B-C50C-407E-A947-70E740481C1C}">
                <a14:useLocalDpi xmlns:a14="http://schemas.microsoft.com/office/drawing/2010/main" val="0"/>
              </a:ext>
            </a:extLst>
          </a:blip>
          <a:srcRect l="-40915" r="-40915"/>
          <a:stretch>
            <a:fillRect/>
          </a:stretch>
        </p:blipFill>
        <p:spPr>
          <a:xfrm>
            <a:off x="457200" y="1038289"/>
            <a:ext cx="8229600" cy="4525962"/>
          </a:xfrm>
        </p:spPr>
      </p:pic>
    </p:spTree>
    <p:extLst>
      <p:ext uri="{BB962C8B-B14F-4D97-AF65-F5344CB8AC3E}">
        <p14:creationId xmlns:p14="http://schemas.microsoft.com/office/powerpoint/2010/main" val="109133796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
            </a:r>
            <a:r>
              <a:rPr lang="en-US" dirty="0" smtClean="0"/>
              <a:t>on-violent</a:t>
            </a:r>
            <a:r>
              <a:rPr lang="mr-IN" dirty="0" smtClean="0"/>
              <a:t>……</a:t>
            </a:r>
            <a:r>
              <a:rPr lang="en-GB" dirty="0"/>
              <a:t>V</a:t>
            </a:r>
            <a:r>
              <a:rPr lang="en-GB" dirty="0" smtClean="0"/>
              <a:t>iolent Spectrum</a:t>
            </a:r>
            <a:endParaRPr lang="en-US" dirty="0"/>
          </a:p>
        </p:txBody>
      </p:sp>
      <p:sp>
        <p:nvSpPr>
          <p:cNvPr id="3" name="Content Placeholder 2"/>
          <p:cNvSpPr>
            <a:spLocks noGrp="1"/>
          </p:cNvSpPr>
          <p:nvPr>
            <p:ph idx="1"/>
          </p:nvPr>
        </p:nvSpPr>
        <p:spPr/>
        <p:txBody>
          <a:bodyPr>
            <a:normAutofit/>
          </a:bodyPr>
          <a:lstStyle/>
          <a:p>
            <a:r>
              <a:rPr lang="en-US" sz="2800" dirty="0" smtClean="0"/>
              <a:t>Read the examples of violent or non-violent actions and decide where to place them on the spectrum</a:t>
            </a:r>
          </a:p>
          <a:p>
            <a:r>
              <a:rPr lang="en-US" sz="2800" dirty="0" smtClean="0"/>
              <a:t>Be prepared to give your reasons</a:t>
            </a:r>
          </a:p>
        </p:txBody>
      </p:sp>
      <p:cxnSp>
        <p:nvCxnSpPr>
          <p:cNvPr id="5" name="Straight Connector 4"/>
          <p:cNvCxnSpPr/>
          <p:nvPr/>
        </p:nvCxnSpPr>
        <p:spPr>
          <a:xfrm>
            <a:off x="1189024" y="4714981"/>
            <a:ext cx="6363981" cy="0"/>
          </a:xfrm>
          <a:prstGeom prst="line">
            <a:avLst/>
          </a:prstGeom>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254526" y="4530315"/>
            <a:ext cx="1218243" cy="369332"/>
          </a:xfrm>
          <a:prstGeom prst="rect">
            <a:avLst/>
          </a:prstGeom>
          <a:noFill/>
        </p:spPr>
        <p:txBody>
          <a:bodyPr wrap="square" rtlCol="0">
            <a:spAutoFit/>
          </a:bodyPr>
          <a:lstStyle/>
          <a:p>
            <a:r>
              <a:rPr lang="en-US" dirty="0" smtClean="0"/>
              <a:t>Violent</a:t>
            </a:r>
            <a:endParaRPr lang="en-US" dirty="0"/>
          </a:p>
        </p:txBody>
      </p:sp>
      <p:sp>
        <p:nvSpPr>
          <p:cNvPr id="11" name="TextBox 10"/>
          <p:cNvSpPr txBox="1"/>
          <p:nvPr/>
        </p:nvSpPr>
        <p:spPr>
          <a:xfrm>
            <a:off x="7553005" y="4521368"/>
            <a:ext cx="1364674" cy="369332"/>
          </a:xfrm>
          <a:prstGeom prst="rect">
            <a:avLst/>
          </a:prstGeom>
          <a:noFill/>
        </p:spPr>
        <p:txBody>
          <a:bodyPr wrap="square" rtlCol="0">
            <a:spAutoFit/>
          </a:bodyPr>
          <a:lstStyle/>
          <a:p>
            <a:r>
              <a:rPr lang="en-US" dirty="0"/>
              <a:t>N</a:t>
            </a:r>
            <a:r>
              <a:rPr lang="en-US" dirty="0" smtClean="0"/>
              <a:t>on-violent</a:t>
            </a:r>
            <a:endParaRPr lang="en-US" dirty="0"/>
          </a:p>
        </p:txBody>
      </p:sp>
    </p:spTree>
    <p:extLst>
      <p:ext uri="{BB962C8B-B14F-4D97-AF65-F5344CB8AC3E}">
        <p14:creationId xmlns:p14="http://schemas.microsoft.com/office/powerpoint/2010/main" val="191637583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6690"/>
            <a:ext cx="8229600" cy="5869474"/>
          </a:xfrm>
        </p:spPr>
        <p:txBody>
          <a:bodyPr>
            <a:normAutofit fontScale="92500" lnSpcReduction="20000"/>
          </a:bodyPr>
          <a:lstStyle/>
          <a:p>
            <a:pPr marL="0" indent="0">
              <a:buNone/>
            </a:pPr>
            <a:r>
              <a:rPr lang="en-GB" dirty="0"/>
              <a:t>1. Hitting someone back </a:t>
            </a:r>
          </a:p>
          <a:p>
            <a:pPr marL="0" indent="0">
              <a:buNone/>
            </a:pPr>
            <a:r>
              <a:rPr lang="en-GB" dirty="0"/>
              <a:t> </a:t>
            </a:r>
          </a:p>
          <a:p>
            <a:pPr marL="0" indent="0">
              <a:buNone/>
            </a:pPr>
            <a:r>
              <a:rPr lang="en-GB" dirty="0"/>
              <a:t>2. Getting hold of somebody to stop them hurting someone </a:t>
            </a:r>
            <a:r>
              <a:rPr lang="en-GB" dirty="0" smtClean="0"/>
              <a:t>else</a:t>
            </a:r>
          </a:p>
          <a:p>
            <a:pPr marL="0" indent="0">
              <a:buNone/>
            </a:pPr>
            <a:endParaRPr lang="en-GB" dirty="0" smtClean="0"/>
          </a:p>
          <a:p>
            <a:pPr marL="0" indent="0">
              <a:buNone/>
            </a:pPr>
            <a:r>
              <a:rPr lang="en-GB" dirty="0" smtClean="0"/>
              <a:t>3</a:t>
            </a:r>
            <a:r>
              <a:rPr lang="en-GB" dirty="0"/>
              <a:t>. Shouting at politicians</a:t>
            </a:r>
          </a:p>
          <a:p>
            <a:pPr marL="0" indent="0">
              <a:buNone/>
            </a:pPr>
            <a:r>
              <a:rPr lang="en-GB" dirty="0"/>
              <a:t> </a:t>
            </a:r>
          </a:p>
          <a:p>
            <a:pPr marL="0" indent="0">
              <a:buNone/>
            </a:pPr>
            <a:r>
              <a:rPr lang="en-GB" dirty="0"/>
              <a:t>4. Shouting on a </a:t>
            </a:r>
            <a:r>
              <a:rPr lang="en-GB" dirty="0" smtClean="0"/>
              <a:t>march to protest agains</a:t>
            </a:r>
            <a:r>
              <a:rPr lang="en-GB" dirty="0" smtClean="0"/>
              <a:t>t racism</a:t>
            </a:r>
            <a:endParaRPr lang="en-GB" dirty="0"/>
          </a:p>
          <a:p>
            <a:pPr marL="0" indent="0">
              <a:buNone/>
            </a:pPr>
            <a:r>
              <a:rPr lang="en-GB" dirty="0"/>
              <a:t> </a:t>
            </a:r>
          </a:p>
          <a:p>
            <a:pPr marL="0" indent="0">
              <a:buNone/>
            </a:pPr>
            <a:r>
              <a:rPr lang="en-GB" dirty="0"/>
              <a:t>5. </a:t>
            </a:r>
            <a:r>
              <a:rPr lang="en-GB" dirty="0" smtClean="0"/>
              <a:t>Killing </a:t>
            </a:r>
            <a:r>
              <a:rPr lang="en-GB" dirty="0"/>
              <a:t>animals for sport</a:t>
            </a:r>
          </a:p>
          <a:p>
            <a:pPr marL="0" indent="0">
              <a:buNone/>
            </a:pPr>
            <a:r>
              <a:rPr lang="en-GB" dirty="0"/>
              <a:t> </a:t>
            </a:r>
          </a:p>
          <a:p>
            <a:pPr marL="0" indent="0">
              <a:buNone/>
            </a:pPr>
            <a:r>
              <a:rPr lang="en-GB" dirty="0"/>
              <a:t>6. </a:t>
            </a:r>
            <a:r>
              <a:rPr lang="en-GB" dirty="0" smtClean="0"/>
              <a:t>Killing </a:t>
            </a:r>
            <a:r>
              <a:rPr lang="en-GB" dirty="0"/>
              <a:t>animals to eat</a:t>
            </a:r>
          </a:p>
          <a:p>
            <a:pPr marL="0" indent="0">
              <a:buNone/>
            </a:pPr>
            <a:endParaRPr lang="en-US" dirty="0"/>
          </a:p>
        </p:txBody>
      </p:sp>
    </p:spTree>
    <p:extLst>
      <p:ext uri="{BB962C8B-B14F-4D97-AF65-F5344CB8AC3E}">
        <p14:creationId xmlns:p14="http://schemas.microsoft.com/office/powerpoint/2010/main" val="46443059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160"/>
            <a:ext cx="8229600" cy="5910003"/>
          </a:xfrm>
        </p:spPr>
        <p:txBody>
          <a:bodyPr>
            <a:normAutofit fontScale="85000" lnSpcReduction="20000"/>
          </a:bodyPr>
          <a:lstStyle/>
          <a:p>
            <a:pPr marL="0" indent="0">
              <a:buNone/>
            </a:pPr>
            <a:r>
              <a:rPr lang="en-GB" dirty="0"/>
              <a:t>7. Destroying or damaging a military weapon as part of a peace campaign</a:t>
            </a:r>
          </a:p>
          <a:p>
            <a:pPr marL="0" indent="0">
              <a:buNone/>
            </a:pPr>
            <a:r>
              <a:rPr lang="en-GB" dirty="0"/>
              <a:t> </a:t>
            </a:r>
          </a:p>
          <a:p>
            <a:pPr marL="0" indent="0">
              <a:buNone/>
            </a:pPr>
            <a:r>
              <a:rPr lang="en-GB" dirty="0"/>
              <a:t>8. Destroying a work of art</a:t>
            </a:r>
          </a:p>
          <a:p>
            <a:pPr marL="0" indent="0">
              <a:buNone/>
            </a:pPr>
            <a:r>
              <a:rPr lang="en-GB" dirty="0"/>
              <a:t> </a:t>
            </a:r>
          </a:p>
          <a:p>
            <a:pPr marL="0" indent="0">
              <a:buNone/>
            </a:pPr>
            <a:r>
              <a:rPr lang="en-GB" dirty="0"/>
              <a:t>9. An artist destroying their own work of art</a:t>
            </a:r>
          </a:p>
          <a:p>
            <a:pPr marL="0" indent="0">
              <a:buNone/>
            </a:pPr>
            <a:r>
              <a:rPr lang="en-GB" dirty="0"/>
              <a:t> </a:t>
            </a:r>
          </a:p>
          <a:p>
            <a:pPr marL="0" indent="0">
              <a:buNone/>
            </a:pPr>
            <a:r>
              <a:rPr lang="en-GB" dirty="0"/>
              <a:t>10. Destroying a forest</a:t>
            </a:r>
          </a:p>
          <a:p>
            <a:pPr marL="0" indent="0">
              <a:buNone/>
            </a:pPr>
            <a:r>
              <a:rPr lang="en-GB" dirty="0"/>
              <a:t> </a:t>
            </a:r>
          </a:p>
          <a:p>
            <a:pPr marL="0" indent="0">
              <a:buNone/>
            </a:pPr>
            <a:r>
              <a:rPr lang="en-GB" dirty="0"/>
              <a:t>11. Breaking a window of a house to steal the TV</a:t>
            </a:r>
          </a:p>
          <a:p>
            <a:pPr marL="0" indent="0">
              <a:buNone/>
            </a:pPr>
            <a:r>
              <a:rPr lang="en-GB" dirty="0"/>
              <a:t> </a:t>
            </a:r>
          </a:p>
          <a:p>
            <a:pPr marL="0" indent="0">
              <a:buNone/>
            </a:pPr>
            <a:r>
              <a:rPr lang="en-GB" dirty="0"/>
              <a:t>12. Breaking the window of a bank investing in the arms trade</a:t>
            </a:r>
          </a:p>
          <a:p>
            <a:pPr marL="0" indent="0">
              <a:buNone/>
            </a:pPr>
            <a:r>
              <a:rPr lang="en-GB" dirty="0"/>
              <a:t> </a:t>
            </a:r>
          </a:p>
          <a:p>
            <a:endParaRPr lang="en-US" dirty="0"/>
          </a:p>
        </p:txBody>
      </p:sp>
    </p:spTree>
    <p:extLst>
      <p:ext uri="{BB962C8B-B14F-4D97-AF65-F5344CB8AC3E}">
        <p14:creationId xmlns:p14="http://schemas.microsoft.com/office/powerpoint/2010/main" val="238204975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9140"/>
            <a:ext cx="8229600" cy="5937023"/>
          </a:xfrm>
        </p:spPr>
        <p:txBody>
          <a:bodyPr>
            <a:normAutofit fontScale="85000" lnSpcReduction="10000"/>
          </a:bodyPr>
          <a:lstStyle/>
          <a:p>
            <a:pPr marL="0" indent="0">
              <a:buNone/>
            </a:pPr>
            <a:r>
              <a:rPr lang="en-GB" dirty="0"/>
              <a:t>13. Bombing a city</a:t>
            </a:r>
          </a:p>
          <a:p>
            <a:pPr marL="0" indent="0">
              <a:buNone/>
            </a:pPr>
            <a:r>
              <a:rPr lang="en-GB" dirty="0"/>
              <a:t> </a:t>
            </a:r>
          </a:p>
          <a:p>
            <a:pPr marL="0" indent="0">
              <a:buNone/>
            </a:pPr>
            <a:r>
              <a:rPr lang="en-GB" dirty="0"/>
              <a:t>14. Bombing a weapons depot</a:t>
            </a:r>
          </a:p>
          <a:p>
            <a:pPr marL="0" indent="0">
              <a:buNone/>
            </a:pPr>
            <a:r>
              <a:rPr lang="en-GB" dirty="0"/>
              <a:t> </a:t>
            </a:r>
          </a:p>
          <a:p>
            <a:pPr marL="0" indent="0">
              <a:buNone/>
            </a:pPr>
            <a:r>
              <a:rPr lang="en-GB" dirty="0"/>
              <a:t>15. Putting a bomb through a letterbox in an unoccupied house as part of a campaign to win votes for </a:t>
            </a:r>
            <a:r>
              <a:rPr lang="en-GB" dirty="0" smtClean="0"/>
              <a:t>women</a:t>
            </a:r>
            <a:endParaRPr lang="en-GB" dirty="0"/>
          </a:p>
          <a:p>
            <a:pPr marL="0" indent="0">
              <a:buNone/>
            </a:pPr>
            <a:r>
              <a:rPr lang="en-GB" dirty="0"/>
              <a:t> </a:t>
            </a:r>
          </a:p>
          <a:p>
            <a:pPr marL="0" indent="0">
              <a:buNone/>
            </a:pPr>
            <a:r>
              <a:rPr lang="en-GB" dirty="0" smtClean="0"/>
              <a:t>16. </a:t>
            </a:r>
            <a:r>
              <a:rPr lang="en-GB" dirty="0"/>
              <a:t>Handing out leaflets that say things that are not </a:t>
            </a:r>
            <a:r>
              <a:rPr lang="en-GB" dirty="0" smtClean="0"/>
              <a:t>true to persuade people to act against climate change</a:t>
            </a:r>
            <a:endParaRPr lang="en-GB" dirty="0"/>
          </a:p>
          <a:p>
            <a:pPr marL="0" indent="0">
              <a:buNone/>
            </a:pPr>
            <a:r>
              <a:rPr lang="en-GB" dirty="0"/>
              <a:t> </a:t>
            </a:r>
          </a:p>
          <a:p>
            <a:pPr marL="0" indent="0">
              <a:buNone/>
            </a:pPr>
            <a:r>
              <a:rPr lang="en-GB" dirty="0" smtClean="0"/>
              <a:t>17. </a:t>
            </a:r>
            <a:r>
              <a:rPr lang="en-GB" dirty="0"/>
              <a:t>Handing out leaflets that say things that are </a:t>
            </a:r>
            <a:r>
              <a:rPr lang="en-GB" dirty="0" smtClean="0"/>
              <a:t>true to persuade people to act against climate change</a:t>
            </a:r>
            <a:endParaRPr lang="en-GB" dirty="0"/>
          </a:p>
          <a:p>
            <a:pPr marL="0" indent="0">
              <a:buNone/>
            </a:pPr>
            <a:endParaRPr lang="en-US" dirty="0"/>
          </a:p>
        </p:txBody>
      </p:sp>
    </p:spTree>
    <p:extLst>
      <p:ext uri="{BB962C8B-B14F-4D97-AF65-F5344CB8AC3E}">
        <p14:creationId xmlns:p14="http://schemas.microsoft.com/office/powerpoint/2010/main" val="135632775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9670"/>
            <a:ext cx="8229600" cy="5896493"/>
          </a:xfrm>
        </p:spPr>
        <p:txBody>
          <a:bodyPr>
            <a:normAutofit lnSpcReduction="10000"/>
          </a:bodyPr>
          <a:lstStyle/>
          <a:p>
            <a:pPr marL="0" indent="0">
              <a:buNone/>
            </a:pPr>
            <a:r>
              <a:rPr lang="en-GB" dirty="0" smtClean="0"/>
              <a:t>18. </a:t>
            </a:r>
            <a:r>
              <a:rPr lang="en-GB" dirty="0"/>
              <a:t>Swearing at someone on social media</a:t>
            </a:r>
          </a:p>
          <a:p>
            <a:pPr marL="0" indent="0">
              <a:buNone/>
            </a:pPr>
            <a:r>
              <a:rPr lang="en-GB" dirty="0"/>
              <a:t> </a:t>
            </a:r>
          </a:p>
          <a:p>
            <a:pPr marL="0" indent="0">
              <a:buNone/>
            </a:pPr>
            <a:r>
              <a:rPr lang="en-GB" dirty="0" smtClean="0"/>
              <a:t>19</a:t>
            </a:r>
            <a:r>
              <a:rPr lang="en-GB" dirty="0" smtClean="0"/>
              <a:t>. </a:t>
            </a:r>
            <a:r>
              <a:rPr lang="en-GB" dirty="0"/>
              <a:t>Swearing at someone in real life (face to face)</a:t>
            </a:r>
          </a:p>
          <a:p>
            <a:pPr marL="0" indent="0">
              <a:buNone/>
            </a:pPr>
            <a:r>
              <a:rPr lang="en-GB" dirty="0"/>
              <a:t> </a:t>
            </a:r>
          </a:p>
          <a:p>
            <a:pPr marL="0" indent="0">
              <a:buNone/>
            </a:pPr>
            <a:r>
              <a:rPr lang="en-GB" dirty="0" smtClean="0"/>
              <a:t>20. </a:t>
            </a:r>
            <a:r>
              <a:rPr lang="en-GB" dirty="0"/>
              <a:t>Blocking a road to stop traffic to protest against pollution</a:t>
            </a:r>
          </a:p>
          <a:p>
            <a:pPr marL="0" indent="0">
              <a:buNone/>
            </a:pPr>
            <a:r>
              <a:rPr lang="en-GB" dirty="0"/>
              <a:t> </a:t>
            </a:r>
          </a:p>
          <a:p>
            <a:pPr marL="0" indent="0">
              <a:buNone/>
            </a:pPr>
            <a:r>
              <a:rPr lang="en-GB" dirty="0" smtClean="0"/>
              <a:t>21. </a:t>
            </a:r>
            <a:r>
              <a:rPr lang="en-GB" dirty="0"/>
              <a:t>Blocking a road to stop traffic to protest against pollution which might stop ambulances from getting to a hospital.</a:t>
            </a:r>
          </a:p>
          <a:p>
            <a:endParaRPr lang="en-US" dirty="0"/>
          </a:p>
        </p:txBody>
      </p:sp>
    </p:spTree>
    <p:extLst>
      <p:ext uri="{BB962C8B-B14F-4D97-AF65-F5344CB8AC3E}">
        <p14:creationId xmlns:p14="http://schemas.microsoft.com/office/powerpoint/2010/main" val="233064441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V="1">
            <a:off x="901257" y="3128710"/>
            <a:ext cx="7018986" cy="1"/>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1" y="2922074"/>
            <a:ext cx="901256"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Violent</a:t>
            </a:r>
            <a:endParaRPr lang="en-US" dirty="0"/>
          </a:p>
        </p:txBody>
      </p:sp>
      <p:sp>
        <p:nvSpPr>
          <p:cNvPr id="8" name="TextBox 7"/>
          <p:cNvSpPr txBox="1"/>
          <p:nvPr/>
        </p:nvSpPr>
        <p:spPr>
          <a:xfrm>
            <a:off x="7644985" y="2960344"/>
            <a:ext cx="1499018"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Non-violent</a:t>
            </a:r>
            <a:endParaRPr lang="en-US" dirty="0"/>
          </a:p>
        </p:txBody>
      </p:sp>
      <p:sp>
        <p:nvSpPr>
          <p:cNvPr id="19" name="Rectangle 18"/>
          <p:cNvSpPr/>
          <p:nvPr/>
        </p:nvSpPr>
        <p:spPr>
          <a:xfrm>
            <a:off x="2929983" y="1163852"/>
            <a:ext cx="1071780" cy="8309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200" dirty="0"/>
              <a:t>Shouting at </a:t>
            </a:r>
            <a:r>
              <a:rPr lang="en-GB" sz="1200" dirty="0" smtClean="0"/>
              <a:t>someone you are </a:t>
            </a:r>
            <a:r>
              <a:rPr lang="en-GB" sz="1200" smtClean="0"/>
              <a:t>angry with</a:t>
            </a:r>
            <a:endParaRPr lang="en-GB" sz="1200" dirty="0"/>
          </a:p>
        </p:txBody>
      </p:sp>
      <p:sp>
        <p:nvSpPr>
          <p:cNvPr id="20" name="Rectangle 19"/>
          <p:cNvSpPr/>
          <p:nvPr/>
        </p:nvSpPr>
        <p:spPr>
          <a:xfrm>
            <a:off x="1185589" y="189507"/>
            <a:ext cx="1178074" cy="46166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200" dirty="0" smtClean="0"/>
              <a:t>Killing animals </a:t>
            </a:r>
            <a:r>
              <a:rPr lang="en-GB" sz="1200" dirty="0"/>
              <a:t>for sport </a:t>
            </a:r>
          </a:p>
        </p:txBody>
      </p:sp>
      <p:sp>
        <p:nvSpPr>
          <p:cNvPr id="21" name="Rectangle 20"/>
          <p:cNvSpPr/>
          <p:nvPr/>
        </p:nvSpPr>
        <p:spPr>
          <a:xfrm>
            <a:off x="170096" y="954837"/>
            <a:ext cx="1241691" cy="101566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200" dirty="0"/>
              <a:t>Getting hold of somebody to stop them hurting someone else</a:t>
            </a:r>
          </a:p>
        </p:txBody>
      </p:sp>
      <p:sp>
        <p:nvSpPr>
          <p:cNvPr id="22" name="TextBox 21"/>
          <p:cNvSpPr txBox="1"/>
          <p:nvPr/>
        </p:nvSpPr>
        <p:spPr>
          <a:xfrm>
            <a:off x="1701075" y="972592"/>
            <a:ext cx="986549" cy="101566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200" dirty="0"/>
              <a:t>Shouting on a </a:t>
            </a:r>
            <a:r>
              <a:rPr lang="en-GB" sz="1200" dirty="0" smtClean="0"/>
              <a:t>march to protest against racism </a:t>
            </a:r>
            <a:endParaRPr lang="en-US" sz="1200" dirty="0"/>
          </a:p>
        </p:txBody>
      </p:sp>
      <p:sp>
        <p:nvSpPr>
          <p:cNvPr id="24" name="Rectangle 23"/>
          <p:cNvSpPr/>
          <p:nvPr/>
        </p:nvSpPr>
        <p:spPr>
          <a:xfrm>
            <a:off x="2643347" y="308036"/>
            <a:ext cx="1096432"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lvl="0"/>
            <a:r>
              <a:rPr lang="en-GB" sz="1200" dirty="0" smtClean="0">
                <a:solidFill>
                  <a:prstClr val="black"/>
                </a:solidFill>
              </a:rPr>
              <a:t>Killing animals </a:t>
            </a:r>
            <a:r>
              <a:rPr lang="en-GB" sz="1200" dirty="0">
                <a:solidFill>
                  <a:prstClr val="black"/>
                </a:solidFill>
              </a:rPr>
              <a:t>to eat</a:t>
            </a:r>
          </a:p>
        </p:txBody>
      </p:sp>
      <p:sp>
        <p:nvSpPr>
          <p:cNvPr id="27" name="Rectangle 26"/>
          <p:cNvSpPr/>
          <p:nvPr/>
        </p:nvSpPr>
        <p:spPr>
          <a:xfrm>
            <a:off x="3940140" y="411926"/>
            <a:ext cx="1506993"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200" dirty="0"/>
              <a:t>Breaking a window of a house to steal the TV</a:t>
            </a:r>
          </a:p>
        </p:txBody>
      </p:sp>
      <p:sp>
        <p:nvSpPr>
          <p:cNvPr id="28" name="Rectangle 27"/>
          <p:cNvSpPr/>
          <p:nvPr/>
        </p:nvSpPr>
        <p:spPr>
          <a:xfrm>
            <a:off x="5275238" y="370681"/>
            <a:ext cx="1338077" cy="8309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200" dirty="0"/>
              <a:t>Breaking the window of a bank investing in the arms trade</a:t>
            </a:r>
          </a:p>
        </p:txBody>
      </p:sp>
      <p:sp>
        <p:nvSpPr>
          <p:cNvPr id="29" name="Rectangle 28"/>
          <p:cNvSpPr/>
          <p:nvPr/>
        </p:nvSpPr>
        <p:spPr>
          <a:xfrm>
            <a:off x="132961" y="165961"/>
            <a:ext cx="885592"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200" dirty="0"/>
              <a:t>Hitting someone </a:t>
            </a:r>
            <a:r>
              <a:rPr lang="en-GB" sz="1200" dirty="0" smtClean="0"/>
              <a:t>back</a:t>
            </a:r>
            <a:endParaRPr lang="en-GB" sz="1200" dirty="0"/>
          </a:p>
        </p:txBody>
      </p:sp>
      <p:sp>
        <p:nvSpPr>
          <p:cNvPr id="30" name="Rectangle 29"/>
          <p:cNvSpPr/>
          <p:nvPr/>
        </p:nvSpPr>
        <p:spPr>
          <a:xfrm>
            <a:off x="1662609" y="5713823"/>
            <a:ext cx="1172116" cy="276999"/>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r>
              <a:rPr lang="en-GB" sz="1200" dirty="0"/>
              <a:t>Bombing a city</a:t>
            </a:r>
          </a:p>
        </p:txBody>
      </p:sp>
      <p:sp>
        <p:nvSpPr>
          <p:cNvPr id="31" name="Rectangle 30"/>
          <p:cNvSpPr/>
          <p:nvPr/>
        </p:nvSpPr>
        <p:spPr>
          <a:xfrm>
            <a:off x="1701075" y="4925270"/>
            <a:ext cx="1133650"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200" dirty="0"/>
              <a:t>Bombing a weapons depot </a:t>
            </a:r>
            <a:endParaRPr lang="en-US" sz="1200" dirty="0"/>
          </a:p>
        </p:txBody>
      </p:sp>
      <p:sp>
        <p:nvSpPr>
          <p:cNvPr id="32" name="Rectangle 31"/>
          <p:cNvSpPr/>
          <p:nvPr/>
        </p:nvSpPr>
        <p:spPr>
          <a:xfrm>
            <a:off x="3546429" y="5021326"/>
            <a:ext cx="2101616" cy="8309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200" dirty="0"/>
              <a:t>Putting a bomb through a letterbox in an unoccupied house as part of a campaign to win votes for women</a:t>
            </a:r>
          </a:p>
        </p:txBody>
      </p:sp>
      <p:sp>
        <p:nvSpPr>
          <p:cNvPr id="34" name="Rectangle 33"/>
          <p:cNvSpPr/>
          <p:nvPr/>
        </p:nvSpPr>
        <p:spPr>
          <a:xfrm>
            <a:off x="170096" y="3404855"/>
            <a:ext cx="1217946" cy="156966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200" dirty="0"/>
              <a:t>Handing out leaflets that say things that </a:t>
            </a:r>
            <a:r>
              <a:rPr lang="en-GB" sz="1200" b="1" dirty="0"/>
              <a:t>are not </a:t>
            </a:r>
            <a:r>
              <a:rPr lang="en-GB" sz="1200" b="1" dirty="0" smtClean="0"/>
              <a:t>true </a:t>
            </a:r>
            <a:r>
              <a:rPr lang="en-GB" sz="1200" dirty="0" smtClean="0"/>
              <a:t>to persuade people to act against climate change </a:t>
            </a:r>
            <a:endParaRPr lang="en-GB" sz="1200" dirty="0"/>
          </a:p>
        </p:txBody>
      </p:sp>
      <p:sp>
        <p:nvSpPr>
          <p:cNvPr id="35" name="Rectangle 34"/>
          <p:cNvSpPr/>
          <p:nvPr/>
        </p:nvSpPr>
        <p:spPr>
          <a:xfrm>
            <a:off x="1545404" y="3550802"/>
            <a:ext cx="1444991"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200" dirty="0"/>
              <a:t>Handing out leaflets that say things that </a:t>
            </a:r>
            <a:r>
              <a:rPr lang="en-GB" sz="1200" b="1" dirty="0"/>
              <a:t>are </a:t>
            </a:r>
            <a:r>
              <a:rPr lang="en-GB" sz="1200" b="1" dirty="0" smtClean="0"/>
              <a:t>true </a:t>
            </a:r>
            <a:r>
              <a:rPr lang="en-GB" sz="1200" dirty="0" smtClean="0"/>
              <a:t>to persuade people to act against climate change </a:t>
            </a:r>
            <a:endParaRPr lang="en-US" sz="1200" dirty="0"/>
          </a:p>
        </p:txBody>
      </p:sp>
      <p:sp>
        <p:nvSpPr>
          <p:cNvPr id="36" name="Rectangle 35"/>
          <p:cNvSpPr/>
          <p:nvPr/>
        </p:nvSpPr>
        <p:spPr>
          <a:xfrm>
            <a:off x="6782231" y="244313"/>
            <a:ext cx="1116832"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200" dirty="0"/>
              <a:t>Swearing at someone on social media </a:t>
            </a:r>
            <a:endParaRPr lang="en-US" sz="1200" dirty="0"/>
          </a:p>
        </p:txBody>
      </p:sp>
      <p:sp>
        <p:nvSpPr>
          <p:cNvPr id="37" name="Rectangle 36"/>
          <p:cNvSpPr/>
          <p:nvPr/>
        </p:nvSpPr>
        <p:spPr>
          <a:xfrm>
            <a:off x="6643018" y="3969312"/>
            <a:ext cx="1790561"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200" dirty="0"/>
              <a:t>Blocking a road to stop traffic to protest against pollution </a:t>
            </a:r>
            <a:endParaRPr lang="en-US" sz="1200" dirty="0"/>
          </a:p>
        </p:txBody>
      </p:sp>
      <p:sp>
        <p:nvSpPr>
          <p:cNvPr id="39" name="Rectangle 38"/>
          <p:cNvSpPr/>
          <p:nvPr/>
        </p:nvSpPr>
        <p:spPr>
          <a:xfrm>
            <a:off x="6385958" y="4842448"/>
            <a:ext cx="2047621" cy="101566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200" dirty="0"/>
              <a:t>Blocking a road to stop traffic to protest against pollution which might stop ambulances from getting to a hospital </a:t>
            </a:r>
            <a:endParaRPr lang="en-US" sz="1200" dirty="0"/>
          </a:p>
        </p:txBody>
      </p:sp>
      <p:sp>
        <p:nvSpPr>
          <p:cNvPr id="42" name="Rectangle 41"/>
          <p:cNvSpPr/>
          <p:nvPr/>
        </p:nvSpPr>
        <p:spPr>
          <a:xfrm>
            <a:off x="6803158" y="1186830"/>
            <a:ext cx="1212462" cy="8309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200" dirty="0"/>
              <a:t>Swearing at someone in real life (face to face)</a:t>
            </a:r>
          </a:p>
        </p:txBody>
      </p:sp>
    </p:spTree>
    <p:extLst>
      <p:ext uri="{BB962C8B-B14F-4D97-AF65-F5344CB8AC3E}">
        <p14:creationId xmlns:p14="http://schemas.microsoft.com/office/powerpoint/2010/main" val="63093318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7"/>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22" grpId="0" animBg="1"/>
      <p:bldP spid="24" grpId="0" animBg="1"/>
      <p:bldP spid="27" grpId="0" animBg="1"/>
      <p:bldP spid="28" grpId="0" animBg="1"/>
      <p:bldP spid="29" grpId="0" animBg="1"/>
      <p:bldP spid="30" grpId="0" animBg="1"/>
      <p:bldP spid="31" grpId="0" animBg="1"/>
      <p:bldP spid="32" grpId="0" animBg="1"/>
      <p:bldP spid="34" grpId="0" animBg="1"/>
      <p:bldP spid="35" grpId="0" animBg="1"/>
      <p:bldP spid="36" grpId="0" animBg="1"/>
      <p:bldP spid="37" grpId="0" animBg="1"/>
      <p:bldP spid="39" grpId="0" animBg="1"/>
      <p:bldP spid="4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
            </a:r>
            <a:r>
              <a:rPr lang="en-US" dirty="0" smtClean="0"/>
              <a:t>Optional slide) </a:t>
            </a:r>
            <a:br>
              <a:rPr lang="en-US" dirty="0" smtClean="0"/>
            </a:br>
            <a:r>
              <a:rPr lang="en-US" dirty="0" smtClean="0"/>
              <a:t>One </a:t>
            </a:r>
            <a:r>
              <a:rPr lang="en-US" dirty="0" smtClean="0"/>
              <a:t>definition of non-violence</a:t>
            </a:r>
            <a:endParaRPr lang="en-US" dirty="0"/>
          </a:p>
        </p:txBody>
      </p:sp>
      <p:sp>
        <p:nvSpPr>
          <p:cNvPr id="3" name="Content Placeholder 2"/>
          <p:cNvSpPr>
            <a:spLocks noGrp="1"/>
          </p:cNvSpPr>
          <p:nvPr>
            <p:ph idx="1"/>
          </p:nvPr>
        </p:nvSpPr>
        <p:spPr>
          <a:xfrm>
            <a:off x="457200" y="1600201"/>
            <a:ext cx="5456712" cy="4123706"/>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4000" dirty="0" smtClean="0">
                <a:latin typeface="Calibri" charset="0"/>
                <a:ea typeface="Calibri" charset="0"/>
                <a:cs typeface="Calibri" charset="0"/>
              </a:rPr>
              <a:t>“Without violence </a:t>
            </a:r>
          </a:p>
          <a:p>
            <a:pPr marL="0" marR="0" lvl="0" indent="0" defTabSz="914400" eaLnBrk="1" fontAlgn="auto" latinLnBrk="0" hangingPunct="1">
              <a:lnSpc>
                <a:spcPct val="100000"/>
              </a:lnSpc>
              <a:spcBef>
                <a:spcPts val="0"/>
              </a:spcBef>
              <a:spcAft>
                <a:spcPts val="0"/>
              </a:spcAft>
              <a:buClrTx/>
              <a:buSzTx/>
              <a:buFontTx/>
              <a:buNone/>
              <a:tabLst/>
              <a:defRPr/>
            </a:pPr>
            <a:r>
              <a:rPr lang="en-US" sz="4000" dirty="0" smtClean="0">
                <a:latin typeface="Calibri" charset="0"/>
                <a:ea typeface="Calibri" charset="0"/>
                <a:cs typeface="Calibri" charset="0"/>
              </a:rPr>
              <a:t>+ against violence </a:t>
            </a:r>
          </a:p>
          <a:p>
            <a:pPr marL="0" marR="0" lvl="0" indent="0" defTabSz="914400" eaLnBrk="1" fontAlgn="auto" latinLnBrk="0" hangingPunct="1">
              <a:lnSpc>
                <a:spcPct val="100000"/>
              </a:lnSpc>
              <a:spcBef>
                <a:spcPts val="0"/>
              </a:spcBef>
              <a:spcAft>
                <a:spcPts val="0"/>
              </a:spcAft>
              <a:buClrTx/>
              <a:buSzTx/>
              <a:buFontTx/>
              <a:buNone/>
              <a:tabLst/>
              <a:defRPr/>
            </a:pPr>
            <a:r>
              <a:rPr lang="en-US" sz="4000" dirty="0" smtClean="0">
                <a:latin typeface="Calibri" charset="0"/>
                <a:ea typeface="Calibri" charset="0"/>
                <a:cs typeface="Calibri" charset="0"/>
              </a:rPr>
              <a:t>= non-violence”</a:t>
            </a:r>
          </a:p>
          <a:p>
            <a:pPr marL="0" marR="0" lvl="0" indent="0" defTabSz="914400" eaLnBrk="1" fontAlgn="auto" latinLnBrk="0" hangingPunct="1">
              <a:lnSpc>
                <a:spcPct val="100000"/>
              </a:lnSpc>
              <a:spcBef>
                <a:spcPts val="0"/>
              </a:spcBef>
              <a:spcAft>
                <a:spcPts val="0"/>
              </a:spcAft>
              <a:buClrTx/>
              <a:buSzTx/>
              <a:buFontTx/>
              <a:buNone/>
              <a:tabLst/>
              <a:defRPr/>
            </a:pPr>
            <a:endParaRPr lang="en-US" sz="4000" dirty="0">
              <a:latin typeface="Calibri" charset="0"/>
              <a:ea typeface="Calibri" charset="0"/>
              <a:cs typeface="Calibri" charset="0"/>
            </a:endParaRPr>
          </a:p>
          <a:p>
            <a:pPr marL="0" marR="0" lvl="0" indent="0" defTabSz="914400" eaLnBrk="1" fontAlgn="auto" latinLnBrk="0" hangingPunct="1">
              <a:lnSpc>
                <a:spcPct val="100000"/>
              </a:lnSpc>
              <a:spcBef>
                <a:spcPts val="0"/>
              </a:spcBef>
              <a:spcAft>
                <a:spcPts val="0"/>
              </a:spcAft>
              <a:buClrTx/>
              <a:buSzTx/>
              <a:buFontTx/>
              <a:buNone/>
              <a:tabLst/>
              <a:defRPr/>
            </a:pPr>
            <a:r>
              <a:rPr lang="en-US" sz="2400" dirty="0" err="1" smtClean="0">
                <a:latin typeface="Calibri" charset="0"/>
                <a:ea typeface="Calibri" charset="0"/>
                <a:cs typeface="Calibri" charset="0"/>
              </a:rPr>
              <a:t>Vinthagen</a:t>
            </a:r>
            <a:r>
              <a:rPr lang="en-US" sz="2400" dirty="0" smtClean="0">
                <a:latin typeface="Calibri" charset="0"/>
                <a:ea typeface="Calibri" charset="0"/>
                <a:cs typeface="Calibri" charset="0"/>
              </a:rPr>
              <a:t>, S. 2015, </a:t>
            </a:r>
            <a:r>
              <a:rPr lang="en-US" sz="2400" b="1" i="1" dirty="0" smtClean="0">
                <a:latin typeface="Calibri" charset="0"/>
                <a:ea typeface="Calibri" charset="0"/>
                <a:cs typeface="Calibri" charset="0"/>
              </a:rPr>
              <a:t>A Theory of Nonviolent Action, </a:t>
            </a:r>
            <a:r>
              <a:rPr lang="en-US" sz="2400" dirty="0" smtClean="0">
                <a:latin typeface="Calibri" charset="0"/>
                <a:ea typeface="Calibri" charset="0"/>
                <a:cs typeface="Calibri" charset="0"/>
              </a:rPr>
              <a:t>London, Zed</a:t>
            </a:r>
            <a:endParaRPr lang="en-US" sz="2400" b="1" i="1" dirty="0">
              <a:latin typeface="Calibri" charset="0"/>
              <a:ea typeface="Calibri" charset="0"/>
              <a:cs typeface="Calibri"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44539" y="1701305"/>
            <a:ext cx="2375065" cy="3641766"/>
          </a:xfrm>
          <a:prstGeom prst="rect">
            <a:avLst/>
          </a:prstGeom>
        </p:spPr>
      </p:pic>
    </p:spTree>
    <p:extLst>
      <p:ext uri="{BB962C8B-B14F-4D97-AF65-F5344CB8AC3E}">
        <p14:creationId xmlns:p14="http://schemas.microsoft.com/office/powerpoint/2010/main" val="144042868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739</TotalTime>
  <Words>1040</Words>
  <Application>Microsoft Macintosh PowerPoint</Application>
  <PresentationFormat>On-screen Show (4:3)</PresentationFormat>
  <Paragraphs>167</Paragraphs>
  <Slides>14</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Franklin Gothic Medium</vt:lpstr>
      <vt:lpstr>Mangal</vt:lpstr>
      <vt:lpstr>Arial</vt:lpstr>
      <vt:lpstr>Office Theme</vt:lpstr>
      <vt:lpstr>Non-violent Action: A Force for Change</vt:lpstr>
      <vt:lpstr>Starter Activity: Concept ‘SPEC’ on ‘violence’</vt:lpstr>
      <vt:lpstr>Non-violent……Violent Spectrum</vt:lpstr>
      <vt:lpstr>PowerPoint Presentation</vt:lpstr>
      <vt:lpstr>PowerPoint Presentation</vt:lpstr>
      <vt:lpstr>PowerPoint Presentation</vt:lpstr>
      <vt:lpstr>PowerPoint Presentation</vt:lpstr>
      <vt:lpstr>PowerPoint Presentation</vt:lpstr>
      <vt:lpstr>(Optional slide)  One definition of non-violence</vt:lpstr>
      <vt:lpstr>PowerPoint Presentation</vt:lpstr>
      <vt:lpstr>Principles of non-violence</vt:lpstr>
      <vt:lpstr>The principles of non-violence (used as a basis for Turning the Tide’s  https://turningtide.org.uk/ work in the UK and in East Africa) are:</vt:lpstr>
      <vt:lpstr>The principles of non-violence (used as a basis for Turning the Tide’s  https://turningtide.org.uk/ work in the UK and in East Africa) are (simplified version):</vt:lpstr>
      <vt:lpstr>PowerPoint Presentation</vt:lpstr>
    </vt:vector>
  </TitlesOfParts>
  <Company>user</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 user</dc:creator>
  <cp:lastModifiedBy>Microsoft Office User</cp:lastModifiedBy>
  <cp:revision>75</cp:revision>
  <cp:lastPrinted>2019-03-04T15:01:28Z</cp:lastPrinted>
  <dcterms:created xsi:type="dcterms:W3CDTF">2016-04-27T09:46:12Z</dcterms:created>
  <dcterms:modified xsi:type="dcterms:W3CDTF">2023-07-19T14:45:28Z</dcterms:modified>
</cp:coreProperties>
</file>