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65" r:id="rId4"/>
    <p:sldId id="266" r:id="rId5"/>
    <p:sldId id="267" r:id="rId6"/>
    <p:sldId id="268" r:id="rId7"/>
    <p:sldId id="258" r:id="rId8"/>
    <p:sldId id="259" r:id="rId9"/>
    <p:sldId id="260" r:id="rId10"/>
    <p:sldId id="261" r:id="rId11"/>
    <p:sldId id="262" r:id="rId12"/>
    <p:sldId id="263"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1"/>
    <p:restoredTop sz="84314" autoAdjust="0"/>
  </p:normalViewPr>
  <p:slideViewPr>
    <p:cSldViewPr snapToGrid="0" snapToObjects="1">
      <p:cViewPr>
        <p:scale>
          <a:sx n="94" d="100"/>
          <a:sy n="94" d="100"/>
        </p:scale>
        <p:origin x="1480"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7A2E-9751-4B4D-858B-B947134C0DCD}" type="datetimeFigureOut">
              <a:rPr lang="en-US" smtClean="0"/>
              <a:t>7/19/23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F80F3-8C97-834F-B533-6590D00846AB}" type="datetimeFigureOut">
              <a:rPr lang="en-US" smtClean="0"/>
              <a:t>7/19/23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hyperlink" Target="https://www.geograph.org.uk/profile/11136" TargetMode="External"/><Relationship Id="rId5" Type="http://schemas.openxmlformats.org/officeDocument/2006/relationships/hyperlink" Target="https://www.geograph.org.uk/photo/4469000"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wheatfields/446145795" TargetMode="External"/><Relationship Id="rId4" Type="http://schemas.openxmlformats.org/officeDocument/2006/relationships/hyperlink" Target="https://www.flickr.com/photos/wheatfields/" TargetMode="External"/><Relationship Id="rId5" Type="http://schemas.openxmlformats.org/officeDocument/2006/relationships/hyperlink" Target="https://pixabay.com/photos/protest-black-lives-matter-sign-1567063/"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maxpixel.net/Fight-Demonstration-Girls-Fists-Protest-Communism-15592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ndex.php?curid=1682523" TargetMode="External"/><Relationship Id="rId4" Type="http://schemas.openxmlformats.org/officeDocument/2006/relationships/hyperlink" Target="https://upload.wikimedia.org/wikipedia/commons/3/36/London_Brexit_pro-EU_protest_March_25_2017_45.jp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82105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credits</a:t>
            </a:r>
            <a:r>
              <a:rPr lang="en-US" dirty="0" smtClean="0"/>
              <a:t> from top</a:t>
            </a:r>
            <a:r>
              <a:rPr lang="en-US" baseline="0" dirty="0" smtClean="0"/>
              <a:t> left clockwise: </a:t>
            </a:r>
          </a:p>
          <a:p>
            <a:r>
              <a:rPr lang="en-GB" sz="1200" b="1" kern="1200" dirty="0" smtClean="0">
                <a:solidFill>
                  <a:schemeClr val="tx1"/>
                </a:solidFill>
                <a:effectLst/>
                <a:latin typeface="+mn-lt"/>
                <a:ea typeface="+mn-ea"/>
                <a:cs typeface="+mn-cs"/>
              </a:rPr>
              <a:t>Protected </a:t>
            </a:r>
            <a:r>
              <a:rPr lang="en-GB" sz="1200" b="1" kern="1200" dirty="0" err="1" smtClean="0">
                <a:solidFill>
                  <a:schemeClr val="tx1"/>
                </a:solidFill>
                <a:effectLst/>
                <a:latin typeface="+mn-lt"/>
                <a:ea typeface="+mn-ea"/>
                <a:cs typeface="+mn-cs"/>
              </a:rPr>
              <a:t>Banksy</a:t>
            </a:r>
            <a:r>
              <a:rPr lang="en-GB" sz="1200" b="1" kern="1200" dirty="0" smtClean="0">
                <a:solidFill>
                  <a:schemeClr val="tx1"/>
                </a:solidFill>
                <a:effectLst/>
                <a:latin typeface="+mn-lt"/>
                <a:ea typeface="+mn-ea"/>
                <a:cs typeface="+mn-cs"/>
              </a:rPr>
              <a:t> artwork, Cleveland Street, London W1</a:t>
            </a:r>
            <a:r>
              <a:rPr lang="en-GB" sz="1200" b="0"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cc-by-sa/2.0</a:t>
            </a:r>
            <a:r>
              <a:rPr lang="en-GB" sz="1200" kern="1200" dirty="0" smtClean="0">
                <a:solidFill>
                  <a:schemeClr val="tx1"/>
                </a:solidFill>
                <a:effectLst/>
                <a:latin typeface="+mn-lt"/>
                <a:ea typeface="+mn-ea"/>
                <a:cs typeface="+mn-cs"/>
              </a:rPr>
              <a:t> - © </a:t>
            </a:r>
            <a:r>
              <a:rPr lang="en-GB" sz="1200" u="sng" kern="1200" dirty="0" smtClean="0">
                <a:solidFill>
                  <a:schemeClr val="tx1"/>
                </a:solidFill>
                <a:effectLst/>
                <a:latin typeface="+mn-lt"/>
                <a:ea typeface="+mn-ea"/>
                <a:cs typeface="+mn-cs"/>
                <a:hlinkClick r:id="rId4" tooltip="View profile"/>
              </a:rPr>
              <a:t>Julian Osley</a:t>
            </a:r>
            <a:r>
              <a:rPr lang="en-GB" sz="1200" kern="1200" dirty="0" smtClean="0">
                <a:solidFill>
                  <a:schemeClr val="tx1"/>
                </a:solidFill>
                <a:effectLst/>
                <a:latin typeface="+mn-lt"/>
                <a:ea typeface="+mn-ea"/>
                <a:cs typeface="+mn-cs"/>
              </a:rPr>
              <a:t> - </a:t>
            </a:r>
            <a:r>
              <a:rPr lang="en-GB" sz="1200" u="sng" kern="1200" dirty="0" smtClean="0">
                <a:solidFill>
                  <a:schemeClr val="tx1"/>
                </a:solidFill>
                <a:effectLst/>
                <a:latin typeface="+mn-lt"/>
                <a:ea typeface="+mn-ea"/>
                <a:cs typeface="+mn-cs"/>
                <a:hlinkClick r:id="rId5"/>
              </a:rPr>
              <a:t>geograph.org.uk/p/4469000</a:t>
            </a:r>
            <a:r>
              <a:rPr lang="en-GB" dirty="0" smtClean="0">
                <a:effectLst/>
              </a:rPr>
              <a:t> </a:t>
            </a:r>
          </a:p>
          <a:p>
            <a:r>
              <a:rPr lang="en-US" dirty="0" smtClean="0"/>
              <a:t>Gun </a:t>
            </a:r>
            <a:r>
              <a:rPr lang="mr-IN" dirty="0" smtClean="0"/>
              <a:t>–</a:t>
            </a:r>
            <a:r>
              <a:rPr lang="en-US" dirty="0" smtClean="0"/>
              <a:t> public domain, no attribution</a:t>
            </a:r>
            <a:r>
              <a:rPr lang="en-US" baseline="0" dirty="0" smtClean="0"/>
              <a:t>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Loudspeaker - </a:t>
            </a:r>
            <a:r>
              <a:rPr lang="en-US" dirty="0" smtClean="0"/>
              <a:t>public domain, no attribution</a:t>
            </a:r>
            <a:r>
              <a:rPr lang="en-US" baseline="0" dirty="0" smtClean="0"/>
              <a:t>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Miniature people (use</a:t>
            </a:r>
            <a:r>
              <a:rPr lang="en-GB" sz="1200" kern="1200" baseline="0" dirty="0" smtClean="0">
                <a:solidFill>
                  <a:schemeClr val="tx1"/>
                </a:solidFill>
                <a:effectLst/>
                <a:latin typeface="+mn-lt"/>
                <a:ea typeface="+mn-ea"/>
                <a:cs typeface="+mn-cs"/>
              </a:rPr>
              <a:t> of humour) </a:t>
            </a:r>
            <a:r>
              <a:rPr lang="en-GB" sz="1200" kern="1200" dirty="0" err="1" smtClean="0">
                <a:solidFill>
                  <a:schemeClr val="tx1"/>
                </a:solidFill>
                <a:effectLst/>
                <a:latin typeface="+mn-lt"/>
                <a:ea typeface="+mn-ea"/>
                <a:cs typeface="+mn-cs"/>
              </a:rPr>
              <a:t>Pixaby</a:t>
            </a:r>
            <a:r>
              <a:rPr lang="en-GB" sz="1200" kern="1200" dirty="0" smtClean="0">
                <a:solidFill>
                  <a:schemeClr val="tx1"/>
                </a:solidFill>
                <a:effectLst/>
                <a:latin typeface="+mn-lt"/>
                <a:ea typeface="+mn-ea"/>
                <a:cs typeface="+mn-cs"/>
              </a:rPr>
              <a:t> Licence Free for commercial use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No attribution required </a:t>
            </a: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10</a:t>
            </a:fld>
            <a:endParaRPr lang="en-US"/>
          </a:p>
        </p:txBody>
      </p:sp>
    </p:spTree>
    <p:extLst>
      <p:ext uri="{BB962C8B-B14F-4D97-AF65-F5344CB8AC3E}">
        <p14:creationId xmlns:p14="http://schemas.microsoft.com/office/powerpoint/2010/main" val="214631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credits</a:t>
            </a:r>
            <a:r>
              <a:rPr lang="en-US" dirty="0" smtClean="0"/>
              <a:t> from top</a:t>
            </a:r>
            <a:r>
              <a:rPr lang="en-US" baseline="0" dirty="0" smtClean="0"/>
              <a:t> left clockwise: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E-petition</a:t>
            </a:r>
            <a:r>
              <a:rPr lang="en-US" baseline="0" dirty="0" smtClean="0"/>
              <a:t> - </a:t>
            </a:r>
            <a:r>
              <a:rPr lang="en-GB" sz="1200" u="sng" kern="1200" dirty="0" smtClean="0">
                <a:solidFill>
                  <a:schemeClr val="tx1"/>
                </a:solidFill>
                <a:effectLst/>
                <a:latin typeface="+mn-lt"/>
                <a:ea typeface="+mn-ea"/>
                <a:cs typeface="+mn-cs"/>
                <a:hlinkClick r:id="rId3"/>
              </a:rPr>
              <a:t>https://www.flickr.com/photos/wheatfields/446145795</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photographer </a:t>
            </a:r>
            <a:r>
              <a:rPr lang="en-GB" sz="1200" u="sng" kern="1200" dirty="0" smtClean="0">
                <a:solidFill>
                  <a:schemeClr val="tx1"/>
                </a:solidFill>
                <a:effectLst/>
                <a:latin typeface="+mn-lt"/>
                <a:ea typeface="+mn-ea"/>
                <a:cs typeface="+mn-cs"/>
                <a:hlinkClick r:id="rId4" tooltip="Go to allispossible.org.uk's photostream"/>
              </a:rPr>
              <a:t>allispossible.org.uk</a:t>
            </a:r>
            <a:r>
              <a:rPr lang="en-GB" sz="1200" kern="1200" dirty="0" smtClean="0">
                <a:solidFill>
                  <a:schemeClr val="tx1"/>
                </a:solidFill>
                <a:effectLst/>
                <a:latin typeface="+mn-lt"/>
                <a:ea typeface="+mn-ea"/>
                <a:cs typeface="+mn-cs"/>
              </a:rPr>
              <a:t>  https://</a:t>
            </a:r>
            <a:r>
              <a:rPr lang="en-GB" sz="1200" kern="1200" dirty="0" err="1" smtClean="0">
                <a:solidFill>
                  <a:schemeClr val="tx1"/>
                </a:solidFill>
                <a:effectLst/>
                <a:latin typeface="+mn-lt"/>
                <a:ea typeface="+mn-ea"/>
                <a:cs typeface="+mn-cs"/>
              </a:rPr>
              <a:t>creativecommons.org</a:t>
            </a:r>
            <a:r>
              <a:rPr lang="en-GB" sz="1200" kern="1200" dirty="0" smtClean="0">
                <a:solidFill>
                  <a:schemeClr val="tx1"/>
                </a:solidFill>
                <a:effectLst/>
                <a:latin typeface="+mn-lt"/>
                <a:ea typeface="+mn-ea"/>
                <a:cs typeface="+mn-cs"/>
              </a:rPr>
              <a:t>/licenses/by-</a:t>
            </a:r>
            <a:r>
              <a:rPr lang="en-GB" sz="1200" kern="1200" dirty="0" err="1" smtClean="0">
                <a:solidFill>
                  <a:schemeClr val="tx1"/>
                </a:solidFill>
                <a:effectLst/>
                <a:latin typeface="+mn-lt"/>
                <a:ea typeface="+mn-ea"/>
                <a:cs typeface="+mn-cs"/>
              </a:rPr>
              <a:t>nc</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sa</a:t>
            </a:r>
            <a:r>
              <a:rPr lang="en-GB" sz="1200" kern="1200" dirty="0" smtClean="0">
                <a:solidFill>
                  <a:schemeClr val="tx1"/>
                </a:solidFill>
                <a:effectLst/>
                <a:latin typeface="+mn-lt"/>
                <a:ea typeface="+mn-ea"/>
                <a:cs typeface="+mn-cs"/>
              </a:rPr>
              <a:t>/2.0/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Pots and pans </a:t>
            </a:r>
            <a:r>
              <a:rPr lang="mr-IN"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public domain,</a:t>
            </a:r>
            <a:r>
              <a:rPr lang="en-GB" sz="1200" kern="1200" baseline="0" dirty="0" smtClean="0">
                <a:solidFill>
                  <a:schemeClr val="tx1"/>
                </a:solidFill>
                <a:effectLst/>
                <a:latin typeface="+mn-lt"/>
                <a:ea typeface="+mn-ea"/>
                <a:cs typeface="+mn-cs"/>
              </a:rPr>
              <a:t> no attribution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Singing children - public domain,</a:t>
            </a:r>
            <a:r>
              <a:rPr lang="en-GB" sz="1200" kern="1200" baseline="0" dirty="0" smtClean="0">
                <a:solidFill>
                  <a:schemeClr val="tx1"/>
                </a:solidFill>
                <a:effectLst/>
                <a:latin typeface="+mn-lt"/>
                <a:ea typeface="+mn-ea"/>
                <a:cs typeface="+mn-cs"/>
              </a:rPr>
              <a:t> no attribution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Black Lives Matter sit down protest </a:t>
            </a:r>
            <a:r>
              <a:rPr lang="en-GB" sz="1200" u="sng" kern="1200" dirty="0" smtClean="0">
                <a:solidFill>
                  <a:schemeClr val="tx1"/>
                </a:solidFill>
                <a:effectLst/>
                <a:latin typeface="+mn-lt"/>
                <a:ea typeface="+mn-ea"/>
                <a:cs typeface="+mn-cs"/>
                <a:hlinkClick r:id="rId5"/>
              </a:rPr>
              <a:t>https://pixabay.com/photos/protest-black-lives-matter-sign-1567063/</a:t>
            </a:r>
            <a:r>
              <a:rPr lang="en-GB" sz="1200" u="none"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Free download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11</a:t>
            </a:fld>
            <a:endParaRPr lang="en-US"/>
          </a:p>
        </p:txBody>
      </p:sp>
    </p:spTree>
    <p:extLst>
      <p:ext uri="{BB962C8B-B14F-4D97-AF65-F5344CB8AC3E}">
        <p14:creationId xmlns:p14="http://schemas.microsoft.com/office/powerpoint/2010/main" val="228119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credits</a:t>
            </a:r>
            <a:r>
              <a:rPr lang="en-US" dirty="0" smtClean="0"/>
              <a:t> from top</a:t>
            </a:r>
            <a:r>
              <a:rPr lang="en-US" baseline="0" dirty="0" smtClean="0"/>
              <a:t> left clockwise: </a:t>
            </a:r>
          </a:p>
          <a:p>
            <a:r>
              <a:rPr lang="en-US" dirty="0" smtClean="0"/>
              <a:t>Social Media logos, public domain,</a:t>
            </a:r>
            <a:r>
              <a:rPr lang="en-US" baseline="0" dirty="0" smtClean="0"/>
              <a:t> no attribution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of meal, public domain,</a:t>
            </a:r>
            <a:r>
              <a:rPr lang="en-US" baseline="0" dirty="0" smtClean="0"/>
              <a:t> no attribution required</a:t>
            </a:r>
          </a:p>
          <a:p>
            <a:r>
              <a:rPr lang="en-GB" sz="1200" kern="1200" dirty="0" smtClean="0">
                <a:solidFill>
                  <a:schemeClr val="tx1"/>
                </a:solidFill>
                <a:effectLst/>
                <a:latin typeface="+mn-lt"/>
                <a:ea typeface="+mn-ea"/>
                <a:cs typeface="+mn-cs"/>
              </a:rPr>
              <a:t>Fight Demonstration Girls Fists Protest Communism Creative Commons commercial use </a:t>
            </a:r>
            <a:r>
              <a:rPr lang="en-GB" sz="1200" u="sng" kern="1200" dirty="0" smtClean="0">
                <a:solidFill>
                  <a:schemeClr val="tx1"/>
                </a:solidFill>
                <a:effectLst/>
                <a:latin typeface="+mn-lt"/>
                <a:ea typeface="+mn-ea"/>
                <a:cs typeface="+mn-cs"/>
                <a:hlinkClick r:id="rId3"/>
              </a:rPr>
              <a:t>https://www.maxpixel.net/Fight-Demonstration-Girls-Fists-Protest-Communism-155927</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C1B242F-E153-C24F-9DAD-259178CBCB94}" type="slidenum">
              <a:rPr lang="en-US" smtClean="0"/>
              <a:t>12</a:t>
            </a:fld>
            <a:endParaRPr lang="en-US"/>
          </a:p>
        </p:txBody>
      </p:sp>
    </p:spTree>
    <p:extLst>
      <p:ext uri="{BB962C8B-B14F-4D97-AF65-F5344CB8AC3E}">
        <p14:creationId xmlns:p14="http://schemas.microsoft.com/office/powerpoint/2010/main" val="70258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GB" sz="1200" kern="1200" dirty="0" smtClean="0">
                <a:solidFill>
                  <a:schemeClr val="tx1"/>
                </a:solidFill>
                <a:effectLst/>
                <a:latin typeface="+mn-lt"/>
                <a:ea typeface="+mn-ea"/>
                <a:cs typeface="+mn-cs"/>
              </a:rPr>
              <a:t>Place the 4 different cartoon storyboards on each table, one per person (all with potential to turn violent), and everyone on same table should have same storyboard.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learners fill in the next two blank boxes with their version of what might happen next. Ask each table to pick one of their outcomes that is negative or one that is positive (aiming for an equal negative/positive outcome across the class per story) and share with rest of class.</a:t>
            </a:r>
          </a:p>
          <a:p>
            <a:r>
              <a:rPr lang="en-GB" sz="1200" i="1" kern="1200" dirty="0" smtClean="0">
                <a:solidFill>
                  <a:schemeClr val="tx1"/>
                </a:solidFill>
                <a:effectLst/>
                <a:latin typeface="+mn-lt"/>
                <a:ea typeface="+mn-ea"/>
                <a:cs typeface="+mn-cs"/>
              </a:rPr>
              <a:t>i.e. “Table 1 choose one of your positive outcomes and one negative outcome for your story. Table 2 choose one positive and one negative outcome for your  story etc.”</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71420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Illustrations: Brogan </a:t>
            </a:r>
            <a:r>
              <a:rPr lang="en-US" dirty="0" err="1" smtClean="0"/>
              <a:t>Nicholl</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3</a:t>
            </a:fld>
            <a:endParaRPr lang="en-US"/>
          </a:p>
        </p:txBody>
      </p:sp>
    </p:spTree>
    <p:extLst>
      <p:ext uri="{BB962C8B-B14F-4D97-AF65-F5344CB8AC3E}">
        <p14:creationId xmlns:p14="http://schemas.microsoft.com/office/powerpoint/2010/main" val="57375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Illustrations: Brogan </a:t>
            </a:r>
            <a:r>
              <a:rPr lang="en-US" dirty="0" err="1" smtClean="0"/>
              <a:t>Nicholl</a:t>
            </a: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4</a:t>
            </a:fld>
            <a:endParaRPr lang="en-US"/>
          </a:p>
        </p:txBody>
      </p:sp>
    </p:spTree>
    <p:extLst>
      <p:ext uri="{BB962C8B-B14F-4D97-AF65-F5344CB8AC3E}">
        <p14:creationId xmlns:p14="http://schemas.microsoft.com/office/powerpoint/2010/main" val="308184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Illustrations: Brogan </a:t>
            </a:r>
            <a:r>
              <a:rPr lang="en-US" dirty="0" err="1" smtClean="0"/>
              <a:t>Nicholl</a:t>
            </a: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5</a:t>
            </a:fld>
            <a:endParaRPr lang="en-US"/>
          </a:p>
        </p:txBody>
      </p:sp>
    </p:spTree>
    <p:extLst>
      <p:ext uri="{BB962C8B-B14F-4D97-AF65-F5344CB8AC3E}">
        <p14:creationId xmlns:p14="http://schemas.microsoft.com/office/powerpoint/2010/main" val="123223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Illustrations: Brogan </a:t>
            </a:r>
            <a:r>
              <a:rPr lang="en-US" dirty="0" err="1" smtClean="0"/>
              <a:t>Nicholl</a:t>
            </a: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6</a:t>
            </a:fld>
            <a:endParaRPr lang="en-US"/>
          </a:p>
        </p:txBody>
      </p:sp>
    </p:spTree>
    <p:extLst>
      <p:ext uri="{BB962C8B-B14F-4D97-AF65-F5344CB8AC3E}">
        <p14:creationId xmlns:p14="http://schemas.microsoft.com/office/powerpoint/2010/main" val="295201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r>
              <a:rPr lang="en-GB" sz="1200" kern="1200" dirty="0" smtClean="0">
                <a:solidFill>
                  <a:schemeClr val="tx1"/>
                </a:solidFill>
                <a:effectLst/>
                <a:latin typeface="+mn-lt"/>
                <a:ea typeface="+mn-ea"/>
                <a:cs typeface="+mn-cs"/>
              </a:rPr>
              <a:t>Ask each group to choose a storyboard on their table that they would like to act out (you can prompt in order to get a balance of negative and positive outcomes).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Ask each group to create a drama piece and pause at different points during the performance to ask the class the following questions: </a:t>
            </a:r>
          </a:p>
          <a:p>
            <a:r>
              <a:rPr lang="en-GB" sz="1200" b="1" kern="1200" dirty="0" smtClean="0">
                <a:solidFill>
                  <a:schemeClr val="tx1"/>
                </a:solidFill>
                <a:effectLst/>
                <a:latin typeface="+mn-lt"/>
                <a:ea typeface="+mn-ea"/>
                <a:cs typeface="+mn-cs"/>
              </a:rPr>
              <a:t>What do you think might happen?</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How do the characters feel?</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would make a good ending / bad ending etc…?</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would you change about what just happened?</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consequences might this action/decision have?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Can you relate this point in the story to your personal experience?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Was what happened violent or nonviolent?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7</a:t>
            </a:fld>
            <a:endParaRPr lang="en-US"/>
          </a:p>
        </p:txBody>
      </p:sp>
    </p:spTree>
    <p:extLst>
      <p:ext uri="{BB962C8B-B14F-4D97-AF65-F5344CB8AC3E}">
        <p14:creationId xmlns:p14="http://schemas.microsoft.com/office/powerpoint/2010/main" val="402982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a:t>
            </a:r>
            <a:r>
              <a:rPr lang="en-GB" sz="1200" b="1" kern="1200" baseline="0" dirty="0" smtClean="0">
                <a:solidFill>
                  <a:schemeClr val="tx1"/>
                </a:solidFill>
                <a:effectLst/>
                <a:latin typeface="+mn-lt"/>
                <a:ea typeface="+mn-ea"/>
                <a:cs typeface="+mn-cs"/>
              </a:rPr>
              <a:t> notes: </a:t>
            </a:r>
            <a:r>
              <a:rPr lang="en-GB" sz="1200" kern="1200" dirty="0" smtClean="0">
                <a:solidFill>
                  <a:schemeClr val="tx1"/>
                </a:solidFill>
                <a:effectLst/>
                <a:latin typeface="+mn-lt"/>
                <a:ea typeface="+mn-ea"/>
                <a:cs typeface="+mn-cs"/>
              </a:rPr>
              <a:t>Laminated pictures</a:t>
            </a:r>
          </a:p>
          <a:p>
            <a:pPr lvl="0"/>
            <a:r>
              <a:rPr lang="en-GB" sz="1200" kern="1200" dirty="0" smtClean="0">
                <a:solidFill>
                  <a:schemeClr val="tx1"/>
                </a:solidFill>
                <a:effectLst/>
                <a:latin typeface="+mn-lt"/>
                <a:ea typeface="+mn-ea"/>
                <a:cs typeface="+mn-cs"/>
              </a:rPr>
              <a:t>Banner</a:t>
            </a:r>
          </a:p>
          <a:p>
            <a:pPr lvl="0"/>
            <a:r>
              <a:rPr lang="en-GB" sz="1200" kern="1200" dirty="0" smtClean="0">
                <a:solidFill>
                  <a:schemeClr val="tx1"/>
                </a:solidFill>
                <a:effectLst/>
                <a:latin typeface="+mn-lt"/>
                <a:ea typeface="+mn-ea"/>
                <a:cs typeface="+mn-cs"/>
              </a:rPr>
              <a:t>Symbols (XR, Otpor)</a:t>
            </a:r>
          </a:p>
          <a:p>
            <a:pPr lvl="0"/>
            <a:r>
              <a:rPr lang="en-GB" sz="1200" kern="1200" dirty="0" smtClean="0">
                <a:solidFill>
                  <a:schemeClr val="tx1"/>
                </a:solidFill>
                <a:effectLst/>
                <a:latin typeface="+mn-lt"/>
                <a:ea typeface="+mn-ea"/>
                <a:cs typeface="+mn-cs"/>
              </a:rPr>
              <a:t>Mobile Phone</a:t>
            </a:r>
          </a:p>
          <a:p>
            <a:pPr lvl="0"/>
            <a:r>
              <a:rPr lang="en-GB" sz="1200" kern="1200" dirty="0" smtClean="0">
                <a:solidFill>
                  <a:schemeClr val="tx1"/>
                </a:solidFill>
                <a:effectLst/>
                <a:latin typeface="+mn-lt"/>
                <a:ea typeface="+mn-ea"/>
                <a:cs typeface="+mn-cs"/>
              </a:rPr>
              <a:t>Drum</a:t>
            </a:r>
          </a:p>
          <a:p>
            <a:pPr lvl="0"/>
            <a:r>
              <a:rPr lang="en-GB" sz="1200" kern="1200" dirty="0" smtClean="0">
                <a:solidFill>
                  <a:schemeClr val="tx1"/>
                </a:solidFill>
                <a:effectLst/>
                <a:latin typeface="+mn-lt"/>
                <a:ea typeface="+mn-ea"/>
                <a:cs typeface="+mn-cs"/>
              </a:rPr>
              <a:t>Graffiti/artwork</a:t>
            </a:r>
          </a:p>
          <a:p>
            <a:pPr lvl="0"/>
            <a:r>
              <a:rPr lang="en-GB" sz="1200" kern="1200" dirty="0" smtClean="0">
                <a:solidFill>
                  <a:schemeClr val="tx1"/>
                </a:solidFill>
                <a:effectLst/>
                <a:latin typeface="+mn-lt"/>
                <a:ea typeface="+mn-ea"/>
                <a:cs typeface="+mn-cs"/>
              </a:rPr>
              <a:t>Gun</a:t>
            </a:r>
          </a:p>
          <a:p>
            <a:pPr lvl="0"/>
            <a:r>
              <a:rPr lang="en-GB" sz="1200" kern="1200" dirty="0" smtClean="0">
                <a:solidFill>
                  <a:schemeClr val="tx1"/>
                </a:solidFill>
                <a:effectLst/>
                <a:latin typeface="+mn-lt"/>
                <a:ea typeface="+mn-ea"/>
                <a:cs typeface="+mn-cs"/>
              </a:rPr>
              <a:t>Megaphone</a:t>
            </a:r>
          </a:p>
          <a:p>
            <a:pPr lvl="0"/>
            <a:r>
              <a:rPr lang="en-GB" sz="1200" kern="1200" dirty="0" smtClean="0">
                <a:solidFill>
                  <a:schemeClr val="tx1"/>
                </a:solidFill>
                <a:effectLst/>
                <a:latin typeface="+mn-lt"/>
                <a:ea typeface="+mn-ea"/>
                <a:cs typeface="+mn-cs"/>
              </a:rPr>
              <a:t>Humour (miniature people)</a:t>
            </a:r>
          </a:p>
          <a:p>
            <a:pPr lvl="0"/>
            <a:r>
              <a:rPr lang="en-GB" sz="1200" kern="1200" dirty="0" smtClean="0">
                <a:solidFill>
                  <a:schemeClr val="tx1"/>
                </a:solidFill>
                <a:effectLst/>
                <a:latin typeface="+mn-lt"/>
                <a:ea typeface="+mn-ea"/>
                <a:cs typeface="+mn-cs"/>
              </a:rPr>
              <a:t>Petition</a:t>
            </a:r>
          </a:p>
          <a:p>
            <a:pPr lvl="0"/>
            <a:r>
              <a:rPr lang="en-GB" sz="1200" kern="1200" dirty="0" smtClean="0">
                <a:solidFill>
                  <a:schemeClr val="tx1"/>
                </a:solidFill>
                <a:effectLst/>
                <a:latin typeface="+mn-lt"/>
                <a:ea typeface="+mn-ea"/>
                <a:cs typeface="+mn-cs"/>
              </a:rPr>
              <a:t>Pots and pans</a:t>
            </a:r>
          </a:p>
          <a:p>
            <a:pPr lvl="0"/>
            <a:r>
              <a:rPr lang="en-GB" sz="1200" kern="1200" dirty="0" smtClean="0">
                <a:solidFill>
                  <a:schemeClr val="tx1"/>
                </a:solidFill>
                <a:effectLst/>
                <a:latin typeface="+mn-lt"/>
                <a:ea typeface="+mn-ea"/>
                <a:cs typeface="+mn-cs"/>
              </a:rPr>
              <a:t>Children singing</a:t>
            </a:r>
          </a:p>
          <a:p>
            <a:pPr lvl="0"/>
            <a:r>
              <a:rPr lang="en-GB" sz="1200" kern="1200" dirty="0" smtClean="0">
                <a:solidFill>
                  <a:schemeClr val="tx1"/>
                </a:solidFill>
                <a:effectLst/>
                <a:latin typeface="+mn-lt"/>
                <a:ea typeface="+mn-ea"/>
                <a:cs typeface="+mn-cs"/>
              </a:rPr>
              <a:t>Sitting peacefully/peaceful protest</a:t>
            </a:r>
          </a:p>
          <a:p>
            <a:pPr lvl="0"/>
            <a:r>
              <a:rPr lang="en-GB" sz="1200" kern="1200" dirty="0" smtClean="0">
                <a:solidFill>
                  <a:schemeClr val="tx1"/>
                </a:solidFill>
                <a:effectLst/>
                <a:latin typeface="+mn-lt"/>
                <a:ea typeface="+mn-ea"/>
                <a:cs typeface="+mn-cs"/>
              </a:rPr>
              <a:t>Social media symbols</a:t>
            </a:r>
          </a:p>
          <a:p>
            <a:pPr lvl="0"/>
            <a:r>
              <a:rPr lang="en-GB" sz="1200" kern="1200" dirty="0" smtClean="0">
                <a:solidFill>
                  <a:schemeClr val="tx1"/>
                </a:solidFill>
                <a:effectLst/>
                <a:latin typeface="+mn-lt"/>
                <a:ea typeface="+mn-ea"/>
                <a:cs typeface="+mn-cs"/>
              </a:rPr>
              <a:t>Food</a:t>
            </a:r>
          </a:p>
          <a:p>
            <a:pPr lvl="0"/>
            <a:r>
              <a:rPr lang="en-GB" sz="1200" kern="1200" dirty="0" smtClean="0">
                <a:solidFill>
                  <a:schemeClr val="tx1"/>
                </a:solidFill>
                <a:effectLst/>
                <a:latin typeface="+mn-lt"/>
                <a:ea typeface="+mn-ea"/>
                <a:cs typeface="+mn-cs"/>
              </a:rPr>
              <a:t>Gesture</a:t>
            </a:r>
          </a:p>
          <a:p>
            <a:r>
              <a:rPr lang="en-GB" sz="1200" kern="1200" dirty="0" smtClean="0">
                <a:solidFill>
                  <a:schemeClr val="tx1"/>
                </a:solidFill>
                <a:effectLst/>
                <a:latin typeface="+mn-lt"/>
                <a:ea typeface="+mn-ea"/>
                <a:cs typeface="+mn-cs"/>
              </a:rPr>
              <a:t>Ask each group to bring one picture back to their table. Ask learners to look at their storyboard again and then look at how the object/action could be introduced. </a:t>
            </a: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8</a:t>
            </a:fld>
            <a:endParaRPr lang="en-US"/>
          </a:p>
        </p:txBody>
      </p:sp>
    </p:spTree>
    <p:extLst>
      <p:ext uri="{BB962C8B-B14F-4D97-AF65-F5344CB8AC3E}">
        <p14:creationId xmlns:p14="http://schemas.microsoft.com/office/powerpoint/2010/main" val="92563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credits</a:t>
            </a:r>
            <a:r>
              <a:rPr lang="en-US" dirty="0" smtClean="0"/>
              <a:t> from top</a:t>
            </a:r>
            <a:r>
              <a:rPr lang="en-US" baseline="0" dirty="0" smtClean="0"/>
              <a:t> left clockwise: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DECSY’s own photo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Extinction Rebellion logo (public domain </a:t>
            </a:r>
            <a:r>
              <a:rPr lang="en-US" sz="1200" kern="1200" baseline="0" dirty="0" smtClean="0">
                <a:solidFill>
                  <a:schemeClr val="tx1"/>
                </a:solidFill>
                <a:effectLst/>
                <a:latin typeface="+mn-lt"/>
                <a:ea typeface="+mn-ea"/>
                <a:cs typeface="+mn-cs"/>
              </a:rPr>
              <a:t>https://</a:t>
            </a:r>
            <a:r>
              <a:rPr lang="en-US" sz="1200" kern="1200" baseline="0" dirty="0" err="1" smtClean="0">
                <a:solidFill>
                  <a:schemeClr val="tx1"/>
                </a:solidFill>
                <a:effectLst/>
                <a:latin typeface="+mn-lt"/>
                <a:ea typeface="+mn-ea"/>
                <a:cs typeface="+mn-cs"/>
              </a:rPr>
              <a:t>www.flickr.com</a:t>
            </a:r>
            <a:r>
              <a:rPr lang="en-US" sz="1200" kern="1200" baseline="0" dirty="0" smtClean="0">
                <a:solidFill>
                  <a:schemeClr val="tx1"/>
                </a:solidFill>
                <a:effectLst/>
                <a:latin typeface="+mn-lt"/>
                <a:ea typeface="+mn-ea"/>
                <a:cs typeface="+mn-cs"/>
              </a:rPr>
              <a:t>/photos/50079371@N08/15474433797/</a:t>
            </a:r>
            <a:r>
              <a:rPr lang="en-GB" sz="1200" kern="1200" baseline="0" dirty="0" smtClean="0">
                <a:solidFill>
                  <a:schemeClr val="tx1"/>
                </a:solidFill>
                <a:effectLst/>
                <a:latin typeface="+mn-lt"/>
                <a:ea typeface="+mn-ea"/>
                <a:cs typeface="+mn-cs"/>
              </a:rPr>
              <a:t>) and Otpor fist (</a:t>
            </a:r>
            <a:r>
              <a:rPr lang="en-GB" sz="1200" kern="1200" dirty="0" smtClean="0">
                <a:solidFill>
                  <a:schemeClr val="tx1"/>
                </a:solidFill>
                <a:effectLst/>
                <a:latin typeface="+mn-lt"/>
                <a:ea typeface="+mn-ea"/>
                <a:cs typeface="+mn-cs"/>
              </a:rPr>
              <a:t>By Created by </a:t>
            </a:r>
            <a:r>
              <a:rPr lang="en-GB" sz="1200" kern="1200" dirty="0" err="1" smtClean="0">
                <a:solidFill>
                  <a:schemeClr val="tx1"/>
                </a:solidFill>
                <a:effectLst/>
                <a:latin typeface="+mn-lt"/>
                <a:ea typeface="+mn-ea"/>
                <a:cs typeface="+mn-cs"/>
              </a:rPr>
              <a:t>User:KeithTyler</a:t>
            </a:r>
            <a:r>
              <a:rPr lang="en-GB" sz="1200" kern="1200" dirty="0" smtClean="0">
                <a:solidFill>
                  <a:schemeClr val="tx1"/>
                </a:solidFill>
                <a:effectLst/>
                <a:latin typeface="+mn-lt"/>
                <a:ea typeface="+mn-ea"/>
                <a:cs typeface="+mn-cs"/>
              </a:rPr>
              <a:t>. It is a variant of the clenched fist motif which has been widely used by leftist, workers, and liberationist groups since the nineteenth century. The motif itself is not under copyright. - Uploaded by </a:t>
            </a:r>
            <a:r>
              <a:rPr lang="en-GB" sz="1200" kern="1200" dirty="0" err="1" smtClean="0">
                <a:solidFill>
                  <a:schemeClr val="tx1"/>
                </a:solidFill>
                <a:effectLst/>
                <a:latin typeface="+mn-lt"/>
                <a:ea typeface="+mn-ea"/>
                <a:cs typeface="+mn-cs"/>
              </a:rPr>
              <a:t>User:KeithTyler</a:t>
            </a:r>
            <a:r>
              <a:rPr lang="en-GB" sz="1200" kern="1200" dirty="0" smtClean="0">
                <a:solidFill>
                  <a:schemeClr val="tx1"/>
                </a:solidFill>
                <a:effectLst/>
                <a:latin typeface="+mn-lt"/>
                <a:ea typeface="+mn-ea"/>
                <a:cs typeface="+mn-cs"/>
              </a:rPr>
              <a:t>, who created this image., Public Domain, </a:t>
            </a:r>
            <a:r>
              <a:rPr lang="en-GB" sz="1200" u="sng" kern="1200" dirty="0" smtClean="0">
                <a:solidFill>
                  <a:schemeClr val="tx1"/>
                </a:solidFill>
                <a:effectLst/>
                <a:latin typeface="+mn-lt"/>
                <a:ea typeface="+mn-ea"/>
                <a:cs typeface="+mn-cs"/>
                <a:hlinkClick r:id="rId3"/>
              </a:rPr>
              <a:t>https://commons.wikimedia.org/w/index.php?curid=1682523</a:t>
            </a:r>
            <a:r>
              <a:rPr lang="en-GB" sz="1200" u="sng" kern="1200" dirty="0" smtClean="0">
                <a:solidFill>
                  <a:schemeClr val="tx1"/>
                </a:solidFill>
                <a:effectLst/>
                <a:latin typeface="+mn-lt"/>
                <a:ea typeface="+mn-ea"/>
                <a:cs typeface="+mn-cs"/>
              </a:rPr>
              <a:t>)</a:t>
            </a:r>
          </a:p>
          <a:p>
            <a:r>
              <a:rPr lang="en-GB" sz="1200" u="sng" kern="1200" dirty="0" smtClean="0">
                <a:solidFill>
                  <a:schemeClr val="tx1"/>
                </a:solidFill>
                <a:effectLst/>
                <a:latin typeface="+mn-lt"/>
                <a:ea typeface="+mn-ea"/>
                <a:cs typeface="+mn-cs"/>
              </a:rPr>
              <a:t>Mobile phone public domain, no attribution</a:t>
            </a:r>
            <a:r>
              <a:rPr lang="en-GB" sz="1200" u="sng" kern="1200" baseline="0" dirty="0" smtClean="0">
                <a:solidFill>
                  <a:schemeClr val="tx1"/>
                </a:solidFill>
                <a:effectLst/>
                <a:latin typeface="+mn-lt"/>
                <a:ea typeface="+mn-ea"/>
                <a:cs typeface="+mn-cs"/>
              </a:rPr>
              <a:t> required</a:t>
            </a:r>
          </a:p>
          <a:p>
            <a:r>
              <a:rPr lang="en-GB" sz="1200" u="none" kern="1200" baseline="0" dirty="0" smtClean="0">
                <a:solidFill>
                  <a:schemeClr val="tx1"/>
                </a:solidFill>
                <a:effectLst/>
                <a:latin typeface="+mn-lt"/>
                <a:ea typeface="+mn-ea"/>
                <a:cs typeface="+mn-cs"/>
              </a:rPr>
              <a:t>Drummer  </a:t>
            </a:r>
            <a:r>
              <a:rPr lang="en-GB" sz="1200" u="sng" kern="1200" dirty="0" smtClean="0">
                <a:solidFill>
                  <a:schemeClr val="tx1"/>
                </a:solidFill>
                <a:effectLst/>
                <a:latin typeface="+mn-lt"/>
                <a:ea typeface="+mn-ea"/>
                <a:cs typeface="+mn-cs"/>
                <a:hlinkClick r:id="rId4"/>
              </a:rPr>
              <a:t>https://upload.wikimedia.org/wikipedia/commons/3/36/London_Brexit_pro-EU_protest_March_25_2017_45.jpg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English:</a:t>
            </a:r>
            <a:r>
              <a:rPr lang="en-GB" sz="1200" kern="1200" dirty="0" smtClean="0">
                <a:solidFill>
                  <a:schemeClr val="tx1"/>
                </a:solidFill>
                <a:effectLst/>
                <a:latin typeface="+mn-lt"/>
                <a:ea typeface="+mn-ea"/>
                <a:cs typeface="+mn-cs"/>
              </a:rPr>
              <a:t> The pro-EU march from Hyde Park to Westminster in London on March 25, 2017, to mark 60 years since the EU's founding agreement, the Treaty of Rome.</a:t>
            </a:r>
          </a:p>
          <a:p>
            <a:endParaRPr lang="en-GB" sz="1200" u="sng"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9</a:t>
            </a:fld>
            <a:endParaRPr lang="en-US"/>
          </a:p>
        </p:txBody>
      </p:sp>
    </p:spTree>
    <p:extLst>
      <p:ext uri="{BB962C8B-B14F-4D97-AF65-F5344CB8AC3E}">
        <p14:creationId xmlns:p14="http://schemas.microsoft.com/office/powerpoint/2010/main" val="298226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wer case banner.psd"/>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lstStyle/>
          <a:p>
            <a:r>
              <a:rPr lang="en-US" dirty="0" smtClean="0"/>
              <a:t>Non-violent Action: A Force for Change</a:t>
            </a:r>
            <a:endParaRPr lang="en-US" dirty="0"/>
          </a:p>
        </p:txBody>
      </p:sp>
      <p:sp>
        <p:nvSpPr>
          <p:cNvPr id="3" name="Subtitle 2"/>
          <p:cNvSpPr>
            <a:spLocks noGrp="1"/>
          </p:cNvSpPr>
          <p:nvPr>
            <p:ph type="subTitle" idx="1"/>
          </p:nvPr>
        </p:nvSpPr>
        <p:spPr/>
        <p:txBody>
          <a:bodyPr>
            <a:normAutofit/>
          </a:bodyPr>
          <a:lstStyle/>
          <a:p>
            <a:r>
              <a:rPr lang="en-US" dirty="0" smtClean="0"/>
              <a:t>Lesson 1: Introduction to </a:t>
            </a:r>
          </a:p>
          <a:p>
            <a:r>
              <a:rPr lang="en-US" dirty="0" smtClean="0"/>
              <a:t>Non-violent Actions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4891" y="2393879"/>
            <a:ext cx="1003300" cy="1003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982" y="1818823"/>
            <a:ext cx="1524000" cy="2153412"/>
          </a:xfrm>
          <a:prstGeom prst="rect">
            <a:avLst/>
          </a:prstGeom>
        </p:spPr>
      </p:pic>
    </p:spTree>
    <p:extLst>
      <p:ext uri="{BB962C8B-B14F-4D97-AF65-F5344CB8AC3E}">
        <p14:creationId xmlns:p14="http://schemas.microsoft.com/office/powerpoint/2010/main" val="185469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of objects/actions</a:t>
            </a:r>
            <a:endParaRPr lang="en-US" dirty="0"/>
          </a:p>
        </p:txBody>
      </p:sp>
      <p:pic>
        <p:nvPicPr>
          <p:cNvPr id="4" name="Content Placeholder 3" descr="graffitti geograph-4469000-by-Julian-Osley.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1" y="1600200"/>
            <a:ext cx="4018520" cy="2210031"/>
          </a:xfrm>
        </p:spPr>
      </p:pic>
      <p:pic>
        <p:nvPicPr>
          <p:cNvPr id="5" name="Picture 4" descr="guns_gun_metal_black_pistole_weapons_dust_danger-1189094.jpg!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9530" y="1600200"/>
            <a:ext cx="3263112" cy="2175408"/>
          </a:xfrm>
          <a:prstGeom prst="rect">
            <a:avLst/>
          </a:prstGeom>
        </p:spPr>
      </p:pic>
      <p:pic>
        <p:nvPicPr>
          <p:cNvPr id="6" name="Picture 5" descr="Humou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7440" y="3993411"/>
            <a:ext cx="3581357" cy="2238348"/>
          </a:xfrm>
          <a:prstGeom prst="rect">
            <a:avLst/>
          </a:prstGeom>
        </p:spPr>
      </p:pic>
      <p:pic>
        <p:nvPicPr>
          <p:cNvPr id="7" name="Picture 6" descr="megaphone-2335573_128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9854" y="3993411"/>
            <a:ext cx="2872788" cy="2125415"/>
          </a:xfrm>
          <a:prstGeom prst="rect">
            <a:avLst/>
          </a:prstGeom>
        </p:spPr>
      </p:pic>
    </p:spTree>
    <p:extLst>
      <p:ext uri="{BB962C8B-B14F-4D97-AF65-F5344CB8AC3E}">
        <p14:creationId xmlns:p14="http://schemas.microsoft.com/office/powerpoint/2010/main" val="415914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392"/>
            <a:ext cx="8229600" cy="687102"/>
          </a:xfrm>
        </p:spPr>
        <p:txBody>
          <a:bodyPr>
            <a:normAutofit fontScale="90000"/>
          </a:bodyPr>
          <a:lstStyle/>
          <a:p>
            <a:r>
              <a:rPr lang="en-US" dirty="0" smtClean="0"/>
              <a:t>Pictures of objects/actions</a:t>
            </a:r>
            <a:endParaRPr lang="en-US" dirty="0"/>
          </a:p>
        </p:txBody>
      </p:sp>
      <p:pic>
        <p:nvPicPr>
          <p:cNvPr id="4" name="Content Placeholder 3" descr="petition.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602921" y="1079669"/>
            <a:ext cx="4039337" cy="2221480"/>
          </a:xfrm>
        </p:spPr>
      </p:pic>
      <p:pic>
        <p:nvPicPr>
          <p:cNvPr id="5" name="Picture 4" descr="pots-and-pan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436" y="1079669"/>
            <a:ext cx="3596188" cy="2397459"/>
          </a:xfrm>
          <a:prstGeom prst="rect">
            <a:avLst/>
          </a:prstGeom>
        </p:spPr>
      </p:pic>
      <p:pic>
        <p:nvPicPr>
          <p:cNvPr id="6" name="Picture 5" descr="singing-children-1306544613r1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436" y="3815097"/>
            <a:ext cx="3516652" cy="2181424"/>
          </a:xfrm>
          <a:prstGeom prst="rect">
            <a:avLst/>
          </a:prstGeom>
        </p:spPr>
      </p:pic>
      <p:pic>
        <p:nvPicPr>
          <p:cNvPr id="7" name="Picture 6" descr="sitting protes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921" y="3531387"/>
            <a:ext cx="2804828" cy="2580442"/>
          </a:xfrm>
          <a:prstGeom prst="rect">
            <a:avLst/>
          </a:prstGeom>
        </p:spPr>
      </p:pic>
    </p:spTree>
    <p:extLst>
      <p:ext uri="{BB962C8B-B14F-4D97-AF65-F5344CB8AC3E}">
        <p14:creationId xmlns:p14="http://schemas.microsoft.com/office/powerpoint/2010/main" val="82647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ocial-network-2267333_1280.png"/>
          <p:cNvPicPr>
            <a:picLocks noGrp="1" noChangeAspect="1"/>
          </p:cNvPicPr>
          <p:nvPr>
            <p:ph idx="1"/>
          </p:nvPr>
        </p:nvPicPr>
        <p:blipFill>
          <a:blip r:embed="rId3" cstate="screen">
            <a:extLst>
              <a:ext uri="{28A0092B-C50C-407E-A947-70E740481C1C}">
                <a14:useLocalDpi xmlns:a14="http://schemas.microsoft.com/office/drawing/2010/main"/>
              </a:ext>
            </a:extLst>
          </a:blip>
          <a:srcRect l="-25907" r="-25907"/>
          <a:stretch>
            <a:fillRect/>
          </a:stretch>
        </p:blipFill>
        <p:spPr>
          <a:xfrm>
            <a:off x="457200" y="1161046"/>
            <a:ext cx="3055937" cy="2012950"/>
          </a:xfrm>
        </p:spPr>
      </p:pic>
      <p:sp>
        <p:nvSpPr>
          <p:cNvPr id="10" name="Title 1"/>
          <p:cNvSpPr>
            <a:spLocks noGrp="1"/>
          </p:cNvSpPr>
          <p:nvPr>
            <p:ph type="title"/>
          </p:nvPr>
        </p:nvSpPr>
        <p:spPr>
          <a:xfrm>
            <a:off x="457200" y="187392"/>
            <a:ext cx="8229600" cy="687102"/>
          </a:xfrm>
        </p:spPr>
        <p:txBody>
          <a:bodyPr>
            <a:normAutofit fontScale="90000"/>
          </a:bodyPr>
          <a:lstStyle/>
          <a:p>
            <a:r>
              <a:rPr lang="en-US" dirty="0" smtClean="0"/>
              <a:t>Pictures of objects/actions</a:t>
            </a:r>
            <a:endParaRPr lang="en-US" dirty="0"/>
          </a:p>
        </p:txBody>
      </p:sp>
      <p:pic>
        <p:nvPicPr>
          <p:cNvPr id="11" name="Picture 10" descr="Vegan_meal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5330" y="1205959"/>
            <a:ext cx="3440624" cy="2293749"/>
          </a:xfrm>
          <a:prstGeom prst="rect">
            <a:avLst/>
          </a:prstGeom>
        </p:spPr>
      </p:pic>
      <p:pic>
        <p:nvPicPr>
          <p:cNvPr id="12" name="Picture 11" descr="GestureFight-Demonstration-Girls-Fists-Protest-Communism-15592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5943" y="3391005"/>
            <a:ext cx="2830757" cy="2688789"/>
          </a:xfrm>
          <a:prstGeom prst="rect">
            <a:avLst/>
          </a:prstGeom>
        </p:spPr>
      </p:pic>
    </p:spTree>
    <p:extLst>
      <p:ext uri="{BB962C8B-B14F-4D97-AF65-F5344CB8AC3E}">
        <p14:creationId xmlns:p14="http://schemas.microsoft.com/office/powerpoint/2010/main" val="59094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 these questions in your group</a:t>
            </a:r>
            <a:endParaRPr lang="en-US" dirty="0"/>
          </a:p>
        </p:txBody>
      </p:sp>
      <p:sp>
        <p:nvSpPr>
          <p:cNvPr id="3" name="Content Placeholder 2"/>
          <p:cNvSpPr>
            <a:spLocks noGrp="1"/>
          </p:cNvSpPr>
          <p:nvPr>
            <p:ph idx="1"/>
          </p:nvPr>
        </p:nvSpPr>
        <p:spPr>
          <a:xfrm>
            <a:off x="457200" y="2053516"/>
            <a:ext cx="8229600" cy="4072647"/>
          </a:xfrm>
        </p:spPr>
        <p:txBody>
          <a:bodyPr/>
          <a:lstStyle/>
          <a:p>
            <a:r>
              <a:rPr lang="en-GB" b="1" dirty="0"/>
              <a:t>Would it be violent </a:t>
            </a:r>
            <a:r>
              <a:rPr lang="en-GB" b="1"/>
              <a:t>or </a:t>
            </a:r>
            <a:r>
              <a:rPr lang="en-GB" b="1" smtClean="0"/>
              <a:t>non-violent</a:t>
            </a:r>
            <a:r>
              <a:rPr lang="en-GB" b="1" dirty="0"/>
              <a:t>? </a:t>
            </a:r>
            <a:endParaRPr lang="en-GB" dirty="0"/>
          </a:p>
          <a:p>
            <a:r>
              <a:rPr lang="en-GB" b="1" dirty="0"/>
              <a:t>Could the </a:t>
            </a:r>
            <a:r>
              <a:rPr lang="en-GB" b="1" dirty="0" smtClean="0"/>
              <a:t>object/action </a:t>
            </a:r>
            <a:r>
              <a:rPr lang="en-GB" b="1" dirty="0"/>
              <a:t>help </a:t>
            </a:r>
            <a:r>
              <a:rPr lang="en-GB" b="1" dirty="0" smtClean="0"/>
              <a:t>change </a:t>
            </a:r>
            <a:r>
              <a:rPr lang="en-GB" b="1" dirty="0"/>
              <a:t>the situation?</a:t>
            </a:r>
            <a:endParaRPr lang="en-GB" dirty="0"/>
          </a:p>
          <a:p>
            <a:endParaRPr lang="en-US" dirty="0"/>
          </a:p>
        </p:txBody>
      </p:sp>
    </p:spTree>
    <p:extLst>
      <p:ext uri="{BB962C8B-B14F-4D97-AF65-F5344CB8AC3E}">
        <p14:creationId xmlns:p14="http://schemas.microsoft.com/office/powerpoint/2010/main" val="250944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Storyboards</a:t>
            </a:r>
            <a:endParaRPr lang="en-US" dirty="0"/>
          </a:p>
        </p:txBody>
      </p:sp>
      <p:sp>
        <p:nvSpPr>
          <p:cNvPr id="3" name="Content Placeholder 2"/>
          <p:cNvSpPr>
            <a:spLocks noGrp="1"/>
          </p:cNvSpPr>
          <p:nvPr>
            <p:ph idx="1"/>
          </p:nvPr>
        </p:nvSpPr>
        <p:spPr/>
        <p:txBody>
          <a:bodyPr/>
          <a:lstStyle/>
          <a:p>
            <a:r>
              <a:rPr lang="en-US" dirty="0" smtClean="0"/>
              <a:t>Look at your storyboard. Decide what might happen next and draw this in the blank boxes.</a:t>
            </a:r>
          </a:p>
          <a:p>
            <a:r>
              <a:rPr lang="en-US" dirty="0" smtClean="0"/>
              <a:t>As a group share your storyboards and choose one of the outcomes that is negative and one that is positive to share with the rest of the class.</a:t>
            </a:r>
            <a:endParaRPr lang="en-US" dirty="0"/>
          </a:p>
        </p:txBody>
      </p:sp>
    </p:spTree>
    <p:extLst>
      <p:ext uri="{BB962C8B-B14F-4D97-AF65-F5344CB8AC3E}">
        <p14:creationId xmlns:p14="http://schemas.microsoft.com/office/powerpoint/2010/main" val="27542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28.09.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668012"/>
            <a:ext cx="8229600" cy="4525963"/>
          </a:xfrm>
        </p:spPr>
      </p:pic>
    </p:spTree>
    <p:extLst>
      <p:ext uri="{BB962C8B-B14F-4D97-AF65-F5344CB8AC3E}">
        <p14:creationId xmlns:p14="http://schemas.microsoft.com/office/powerpoint/2010/main" val="4138794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29.32.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392113"/>
            <a:ext cx="8229600" cy="5734050"/>
          </a:xfrm>
        </p:spPr>
      </p:pic>
    </p:spTree>
    <p:extLst>
      <p:ext uri="{BB962C8B-B14F-4D97-AF65-F5344CB8AC3E}">
        <p14:creationId xmlns:p14="http://schemas.microsoft.com/office/powerpoint/2010/main" val="378365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29.50.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338138"/>
            <a:ext cx="8229600" cy="5788025"/>
          </a:xfrm>
        </p:spPr>
      </p:pic>
    </p:spTree>
    <p:extLst>
      <p:ext uri="{BB962C8B-B14F-4D97-AF65-F5344CB8AC3E}">
        <p14:creationId xmlns:p14="http://schemas.microsoft.com/office/powerpoint/2010/main" val="79096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5-27 at 12.30.06.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473075"/>
            <a:ext cx="8229600" cy="5653088"/>
          </a:xfrm>
        </p:spPr>
      </p:pic>
    </p:spTree>
    <p:extLst>
      <p:ext uri="{BB962C8B-B14F-4D97-AF65-F5344CB8AC3E}">
        <p14:creationId xmlns:p14="http://schemas.microsoft.com/office/powerpoint/2010/main" val="1482260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a group, choose one of the storyboards to act out.</a:t>
            </a:r>
          </a:p>
          <a:p>
            <a:r>
              <a:rPr lang="en-US" dirty="0" smtClean="0"/>
              <a:t>Create the drama piece together ready to perform to the rest of the class.</a:t>
            </a:r>
            <a:endParaRPr lang="en-US" dirty="0"/>
          </a:p>
        </p:txBody>
      </p:sp>
    </p:spTree>
    <p:extLst>
      <p:ext uri="{BB962C8B-B14F-4D97-AF65-F5344CB8AC3E}">
        <p14:creationId xmlns:p14="http://schemas.microsoft.com/office/powerpoint/2010/main" val="2855576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activity</a:t>
            </a:r>
            <a:endParaRPr lang="en-US" dirty="0"/>
          </a:p>
        </p:txBody>
      </p:sp>
      <p:sp>
        <p:nvSpPr>
          <p:cNvPr id="3" name="Content Placeholder 2"/>
          <p:cNvSpPr>
            <a:spLocks noGrp="1"/>
          </p:cNvSpPr>
          <p:nvPr>
            <p:ph idx="1"/>
          </p:nvPr>
        </p:nvSpPr>
        <p:spPr/>
        <p:txBody>
          <a:bodyPr/>
          <a:lstStyle/>
          <a:p>
            <a:r>
              <a:rPr lang="en-US" dirty="0" smtClean="0"/>
              <a:t>Chose one picture of an object or action and decide as a group how the object/action could be introduced to the storyboard.</a:t>
            </a:r>
            <a:endParaRPr lang="en-US" dirty="0"/>
          </a:p>
        </p:txBody>
      </p:sp>
    </p:spTree>
    <p:extLst>
      <p:ext uri="{BB962C8B-B14F-4D97-AF65-F5344CB8AC3E}">
        <p14:creationId xmlns:p14="http://schemas.microsoft.com/office/powerpoint/2010/main" val="95254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68" y="582134"/>
            <a:ext cx="8229600" cy="835504"/>
          </a:xfrm>
        </p:spPr>
        <p:txBody>
          <a:bodyPr/>
          <a:lstStyle/>
          <a:p>
            <a:r>
              <a:rPr lang="en-US" dirty="0" smtClean="0"/>
              <a:t>Pictures of objects/actions</a:t>
            </a:r>
            <a:endParaRPr lang="en-US" dirty="0"/>
          </a:p>
        </p:txBody>
      </p:sp>
      <p:pic>
        <p:nvPicPr>
          <p:cNvPr id="6" name="Picture 5" descr="2000px-Extinction_Symbol.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8412" y="1777046"/>
            <a:ext cx="1686520" cy="1686520"/>
          </a:xfrm>
          <a:prstGeom prst="rect">
            <a:avLst/>
          </a:prstGeom>
        </p:spPr>
      </p:pic>
      <p:pic>
        <p:nvPicPr>
          <p:cNvPr id="7" name="Picture 6" descr="Fi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4932" y="1722092"/>
            <a:ext cx="1186549" cy="1686520"/>
          </a:xfrm>
          <a:prstGeom prst="rect">
            <a:avLst/>
          </a:prstGeom>
        </p:spPr>
      </p:pic>
      <p:pic>
        <p:nvPicPr>
          <p:cNvPr id="10" name="Picture 9" descr="drumm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633" y="3947669"/>
            <a:ext cx="2811116" cy="2002629"/>
          </a:xfrm>
          <a:prstGeom prst="rect">
            <a:avLst/>
          </a:prstGeom>
        </p:spPr>
      </p:pic>
      <p:pic>
        <p:nvPicPr>
          <p:cNvPr id="11" name="Picture 10" descr="iphone-410311_128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0698" y="3947669"/>
            <a:ext cx="2985380" cy="1989476"/>
          </a:xfrm>
          <a:prstGeom prst="rect">
            <a:avLst/>
          </a:prstGeom>
        </p:spPr>
      </p:pic>
      <p:pic>
        <p:nvPicPr>
          <p:cNvPr id="4" name="Content Placeholder 3" descr="Screen Shot 2020-12-01 at 15.19.28.png"/>
          <p:cNvPicPr>
            <a:picLocks noGrp="1" noChangeAspect="1"/>
          </p:cNvPicPr>
          <p:nvPr>
            <p:ph idx="1"/>
          </p:nvPr>
        </p:nvPicPr>
        <p:blipFill>
          <a:blip r:embed="rId7" cstate="screen">
            <a:extLst>
              <a:ext uri="{28A0092B-C50C-407E-A947-70E740481C1C}">
                <a14:useLocalDpi xmlns:a14="http://schemas.microsoft.com/office/drawing/2010/main"/>
              </a:ext>
            </a:extLst>
          </a:blip>
          <a:srcRect/>
          <a:stretch>
            <a:fillRect/>
          </a:stretch>
        </p:blipFill>
        <p:spPr>
          <a:xfrm>
            <a:off x="457200" y="1600201"/>
            <a:ext cx="3388175" cy="1863366"/>
          </a:xfrm>
        </p:spPr>
      </p:pic>
    </p:spTree>
    <p:extLst>
      <p:ext uri="{BB962C8B-B14F-4D97-AF65-F5344CB8AC3E}">
        <p14:creationId xmlns:p14="http://schemas.microsoft.com/office/powerpoint/2010/main" val="52242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673</Words>
  <Application>Microsoft Macintosh PowerPoint</Application>
  <PresentationFormat>On-screen Show (4:3)</PresentationFormat>
  <Paragraphs>85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Franklin Gothic Medium</vt:lpstr>
      <vt:lpstr>Mangal</vt:lpstr>
      <vt:lpstr>Arial</vt:lpstr>
      <vt:lpstr>Office Theme</vt:lpstr>
      <vt:lpstr>Non-violent Action: A Force for Change</vt:lpstr>
      <vt:lpstr>Storyboards</vt:lpstr>
      <vt:lpstr>PowerPoint Presentation</vt:lpstr>
      <vt:lpstr>PowerPoint Presentation</vt:lpstr>
      <vt:lpstr>PowerPoint Presentation</vt:lpstr>
      <vt:lpstr>PowerPoint Presentation</vt:lpstr>
      <vt:lpstr>PowerPoint Presentation</vt:lpstr>
      <vt:lpstr>Picture activity</vt:lpstr>
      <vt:lpstr>Pictures of objects/actions</vt:lpstr>
      <vt:lpstr>Pictures of objects/actions</vt:lpstr>
      <vt:lpstr>Pictures of objects/actions</vt:lpstr>
      <vt:lpstr>Pictures of objects/actions</vt:lpstr>
      <vt:lpstr>Discuss these questions in your group</vt:lpstr>
    </vt:vector>
  </TitlesOfParts>
  <Company>user</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Microsoft Office User</cp:lastModifiedBy>
  <cp:revision>66</cp:revision>
  <cp:lastPrinted>2019-03-04T15:01:28Z</cp:lastPrinted>
  <dcterms:created xsi:type="dcterms:W3CDTF">2016-04-27T09:46:12Z</dcterms:created>
  <dcterms:modified xsi:type="dcterms:W3CDTF">2023-07-19T11:38:58Z</dcterms:modified>
</cp:coreProperties>
</file>