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handoutMasterIdLst>
    <p:handoutMasterId r:id="rId23"/>
  </p:handoutMasterIdLst>
  <p:sldIdLst>
    <p:sldId id="256" r:id="rId2"/>
    <p:sldId id="268" r:id="rId3"/>
    <p:sldId id="269" r:id="rId4"/>
    <p:sldId id="270" r:id="rId5"/>
    <p:sldId id="262" r:id="rId6"/>
    <p:sldId id="273" r:id="rId7"/>
    <p:sldId id="274" r:id="rId8"/>
    <p:sldId id="281" r:id="rId9"/>
    <p:sldId id="275" r:id="rId10"/>
    <p:sldId id="282" r:id="rId11"/>
    <p:sldId id="276" r:id="rId12"/>
    <p:sldId id="284" r:id="rId13"/>
    <p:sldId id="277" r:id="rId14"/>
    <p:sldId id="278" r:id="rId15"/>
    <p:sldId id="279" r:id="rId16"/>
    <p:sldId id="283" r:id="rId17"/>
    <p:sldId id="280" r:id="rId18"/>
    <p:sldId id="271" r:id="rId19"/>
    <p:sldId id="272" r:id="rId20"/>
    <p:sldId id="285"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706"/>
    <p:restoredTop sz="69430" autoAdjust="0"/>
  </p:normalViewPr>
  <p:slideViewPr>
    <p:cSldViewPr snapToGrid="0" snapToObjects="1">
      <p:cViewPr varScale="1">
        <p:scale>
          <a:sx n="67" d="100"/>
          <a:sy n="67" d="100"/>
        </p:scale>
        <p:origin x="2120"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B7A7A2E-9751-4B4D-858B-B947134C0DCD}" type="datetimeFigureOut">
              <a:rPr lang="en-US" smtClean="0"/>
              <a:t>10/18/23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22D0F2E-AD8F-CC45-8427-9ABB0AC11649}" type="slidenum">
              <a:rPr lang="en-US" smtClean="0"/>
              <a:t>‹#›</a:t>
            </a:fld>
            <a:endParaRPr lang="en-US"/>
          </a:p>
        </p:txBody>
      </p:sp>
    </p:spTree>
    <p:extLst>
      <p:ext uri="{BB962C8B-B14F-4D97-AF65-F5344CB8AC3E}">
        <p14:creationId xmlns:p14="http://schemas.microsoft.com/office/powerpoint/2010/main" val="12605339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2F80F3-8C97-834F-B533-6590D00846AB}" type="datetimeFigureOut">
              <a:rPr lang="en-US" smtClean="0"/>
              <a:t>10/18/23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1B242F-E153-C24F-9DAD-259178CBCB94}" type="slidenum">
              <a:rPr lang="en-US" smtClean="0"/>
              <a:t>‹#›</a:t>
            </a:fld>
            <a:endParaRPr lang="en-US"/>
          </a:p>
        </p:txBody>
      </p:sp>
    </p:spTree>
    <p:extLst>
      <p:ext uri="{BB962C8B-B14F-4D97-AF65-F5344CB8AC3E}">
        <p14:creationId xmlns:p14="http://schemas.microsoft.com/office/powerpoint/2010/main" val="1957260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peacenews.info/node/3937/abdul?page=6"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en.wikipedia.org/wiki/Khudai_Khidmatgar"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1B242F-E153-C24F-9DAD-259178CBCB94}" type="slidenum">
              <a:rPr lang="en-US" smtClean="0"/>
              <a:t>1</a:t>
            </a:fld>
            <a:endParaRPr lang="en-US"/>
          </a:p>
        </p:txBody>
      </p:sp>
    </p:spTree>
    <p:extLst>
      <p:ext uri="{BB962C8B-B14F-4D97-AF65-F5344CB8AC3E}">
        <p14:creationId xmlns:p14="http://schemas.microsoft.com/office/powerpoint/2010/main" val="8210563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Quote source:</a:t>
            </a:r>
            <a:r>
              <a:rPr lang="en-US" baseline="0" dirty="0"/>
              <a:t> </a:t>
            </a:r>
            <a:r>
              <a:rPr lang="en-GB" sz="1200" kern="1200" dirty="0">
                <a:solidFill>
                  <a:schemeClr val="tx1"/>
                </a:solidFill>
                <a:effectLst/>
                <a:latin typeface="+mn-lt"/>
                <a:ea typeface="+mn-ea"/>
                <a:cs typeface="+mn-cs"/>
                <a:hlinkClick r:id="rId3"/>
              </a:rPr>
              <a:t>https://peacenews.info/node/3937/abdul?page=6</a:t>
            </a:r>
            <a:endParaRPr lang="en-US" dirty="0"/>
          </a:p>
        </p:txBody>
      </p:sp>
      <p:sp>
        <p:nvSpPr>
          <p:cNvPr id="4" name="Slide Number Placeholder 3"/>
          <p:cNvSpPr>
            <a:spLocks noGrp="1"/>
          </p:cNvSpPr>
          <p:nvPr>
            <p:ph type="sldNum" sz="quarter" idx="10"/>
          </p:nvPr>
        </p:nvSpPr>
        <p:spPr/>
        <p:txBody>
          <a:bodyPr/>
          <a:lstStyle/>
          <a:p>
            <a:fld id="{CC1B242F-E153-C24F-9DAD-259178CBCB94}" type="slidenum">
              <a:rPr lang="en-US" smtClean="0"/>
              <a:t>17</a:t>
            </a:fld>
            <a:endParaRPr lang="en-US"/>
          </a:p>
        </p:txBody>
      </p:sp>
    </p:spTree>
    <p:extLst>
      <p:ext uri="{BB962C8B-B14F-4D97-AF65-F5344CB8AC3E}">
        <p14:creationId xmlns:p14="http://schemas.microsoft.com/office/powerpoint/2010/main" val="14238194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Teacher</a:t>
            </a:r>
            <a:r>
              <a:rPr lang="en-US" b="1" baseline="0" dirty="0"/>
              <a:t> notes: </a:t>
            </a:r>
          </a:p>
          <a:p>
            <a:r>
              <a:rPr lang="en-GB" sz="1200" kern="1200" dirty="0">
                <a:solidFill>
                  <a:schemeClr val="tx1"/>
                </a:solidFill>
                <a:effectLst/>
                <a:latin typeface="+mn-lt"/>
                <a:ea typeface="+mn-ea"/>
                <a:cs typeface="+mn-cs"/>
              </a:rPr>
              <a:t>There are role-play cards for the Salt March and Khudai Khidmatgar. Either chose one of the sets, conduct a separate discussion with each set or mix the role cards up for one discussion.</a:t>
            </a:r>
          </a:p>
          <a:p>
            <a:pPr marL="171450" lvl="0" indent="-171450">
              <a:buFont typeface="Arial"/>
              <a:buChar char="•"/>
            </a:pPr>
            <a:r>
              <a:rPr lang="en-GB" sz="1200" kern="1200" dirty="0">
                <a:solidFill>
                  <a:schemeClr val="tx1"/>
                </a:solidFill>
                <a:effectLst/>
                <a:latin typeface="+mn-lt"/>
                <a:ea typeface="+mn-ea"/>
                <a:cs typeface="+mn-cs"/>
              </a:rPr>
              <a:t>Give out role cards (RS18/19) to groups of learners (each role has 2-4 learners).</a:t>
            </a:r>
          </a:p>
          <a:p>
            <a:pPr marL="171450" lvl="0" indent="-171450">
              <a:buFont typeface="Arial"/>
              <a:buChar char="•"/>
            </a:pPr>
            <a:r>
              <a:rPr lang="en-GB" sz="1200" kern="1200" dirty="0">
                <a:solidFill>
                  <a:schemeClr val="tx1"/>
                </a:solidFill>
                <a:effectLst/>
                <a:latin typeface="+mn-lt"/>
                <a:ea typeface="+mn-ea"/>
                <a:cs typeface="+mn-cs"/>
              </a:rPr>
              <a:t>Groups study the role and decide whether they support the non-violent movement or not.</a:t>
            </a:r>
          </a:p>
        </p:txBody>
      </p:sp>
      <p:sp>
        <p:nvSpPr>
          <p:cNvPr id="4" name="Slide Number Placeholder 3"/>
          <p:cNvSpPr>
            <a:spLocks noGrp="1"/>
          </p:cNvSpPr>
          <p:nvPr>
            <p:ph type="sldNum" sz="quarter" idx="10"/>
          </p:nvPr>
        </p:nvSpPr>
        <p:spPr/>
        <p:txBody>
          <a:bodyPr/>
          <a:lstStyle/>
          <a:p>
            <a:fld id="{CC1B242F-E153-C24F-9DAD-259178CBCB94}" type="slidenum">
              <a:rPr lang="en-US" smtClean="0"/>
              <a:t>18</a:t>
            </a:fld>
            <a:endParaRPr lang="en-US"/>
          </a:p>
        </p:txBody>
      </p:sp>
    </p:spTree>
    <p:extLst>
      <p:ext uri="{BB962C8B-B14F-4D97-AF65-F5344CB8AC3E}">
        <p14:creationId xmlns:p14="http://schemas.microsoft.com/office/powerpoint/2010/main" val="31373978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Teacher notes: </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As a whole class with teacher chairing or facilitating the meeting, meet together – each group says who they are and what their position is then participate in a P4C discussion (using steps 7-10 RS17) in role responding to the question: ‘Should we support the non-violent movement to gain Indian Independence?’</a:t>
            </a:r>
            <a:r>
              <a:rPr lang="en-GB" dirty="0">
                <a:effectLst/>
              </a:rPr>
              <a:t> </a:t>
            </a:r>
            <a:endParaRPr lang="en-US" b="1" dirty="0"/>
          </a:p>
          <a:p>
            <a:endParaRPr lang="en-US" dirty="0"/>
          </a:p>
        </p:txBody>
      </p:sp>
      <p:sp>
        <p:nvSpPr>
          <p:cNvPr id="4" name="Slide Number Placeholder 3"/>
          <p:cNvSpPr>
            <a:spLocks noGrp="1"/>
          </p:cNvSpPr>
          <p:nvPr>
            <p:ph type="sldNum" sz="quarter" idx="10"/>
          </p:nvPr>
        </p:nvSpPr>
        <p:spPr/>
        <p:txBody>
          <a:bodyPr/>
          <a:lstStyle/>
          <a:p>
            <a:fld id="{CC1B242F-E153-C24F-9DAD-259178CBCB94}" type="slidenum">
              <a:rPr lang="en-US" smtClean="0"/>
              <a:t>19</a:t>
            </a:fld>
            <a:endParaRPr lang="en-US"/>
          </a:p>
        </p:txBody>
      </p:sp>
    </p:spTree>
    <p:extLst>
      <p:ext uri="{BB962C8B-B14F-4D97-AF65-F5344CB8AC3E}">
        <p14:creationId xmlns:p14="http://schemas.microsoft.com/office/powerpoint/2010/main" val="2078174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Teacher notes: </a:t>
            </a:r>
            <a:r>
              <a:rPr lang="en-GB" sz="1200" kern="1200" dirty="0">
                <a:solidFill>
                  <a:schemeClr val="tx1"/>
                </a:solidFill>
                <a:effectLst/>
                <a:latin typeface="+mn-lt"/>
                <a:ea typeface="+mn-ea"/>
                <a:cs typeface="+mn-cs"/>
              </a:rPr>
              <a:t>In pairs, using RS24 ‘Non-violent Methods Checklist’ evaluate the Salt March and Khudai Khidmatgar.</a:t>
            </a:r>
          </a:p>
          <a:p>
            <a:endParaRPr lang="en-US" dirty="0"/>
          </a:p>
        </p:txBody>
      </p:sp>
      <p:sp>
        <p:nvSpPr>
          <p:cNvPr id="4" name="Slide Number Placeholder 3"/>
          <p:cNvSpPr>
            <a:spLocks noGrp="1"/>
          </p:cNvSpPr>
          <p:nvPr>
            <p:ph type="sldNum" sz="quarter" idx="10"/>
          </p:nvPr>
        </p:nvSpPr>
        <p:spPr/>
        <p:txBody>
          <a:bodyPr/>
          <a:lstStyle/>
          <a:p>
            <a:fld id="{CC1B242F-E153-C24F-9DAD-259178CBCB94}" type="slidenum">
              <a:rPr lang="en-US" smtClean="0"/>
              <a:t>20</a:t>
            </a:fld>
            <a:endParaRPr lang="en-US"/>
          </a:p>
        </p:txBody>
      </p:sp>
    </p:spTree>
    <p:extLst>
      <p:ext uri="{BB962C8B-B14F-4D97-AF65-F5344CB8AC3E}">
        <p14:creationId xmlns:p14="http://schemas.microsoft.com/office/powerpoint/2010/main" val="2133687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Teacher</a:t>
            </a:r>
            <a:r>
              <a:rPr lang="en-US" b="1" baseline="0" dirty="0"/>
              <a:t> notes: </a:t>
            </a:r>
            <a:r>
              <a:rPr lang="en-GB" sz="1200" kern="1200" dirty="0">
                <a:solidFill>
                  <a:schemeClr val="tx1"/>
                </a:solidFill>
                <a:effectLst/>
                <a:latin typeface="+mn-lt"/>
                <a:ea typeface="+mn-ea"/>
                <a:cs typeface="+mn-cs"/>
              </a:rPr>
              <a:t>If learners haven’t studied the British Empire before show all or some of the clips and</a:t>
            </a:r>
            <a:r>
              <a:rPr lang="en-GB" sz="1200" kern="1200" baseline="0" dirty="0">
                <a:solidFill>
                  <a:schemeClr val="tx1"/>
                </a:solidFill>
                <a:effectLst/>
                <a:latin typeface="+mn-lt"/>
                <a:ea typeface="+mn-ea"/>
                <a:cs typeface="+mn-cs"/>
              </a:rPr>
              <a:t> answer learner questions</a:t>
            </a:r>
          </a:p>
          <a:p>
            <a:r>
              <a:rPr lang="en-GB" sz="1200" kern="1200" baseline="0" dirty="0">
                <a:solidFill>
                  <a:schemeClr val="tx1"/>
                </a:solidFill>
                <a:effectLst/>
                <a:latin typeface="+mn-lt"/>
                <a:ea typeface="+mn-ea"/>
                <a:cs typeface="+mn-cs"/>
              </a:rPr>
              <a:t>If clicking on the links doesn’t work on your computer then please copy them into your browser</a:t>
            </a:r>
            <a:endParaRPr lang="en-US" dirty="0"/>
          </a:p>
        </p:txBody>
      </p:sp>
      <p:sp>
        <p:nvSpPr>
          <p:cNvPr id="4" name="Slide Number Placeholder 3"/>
          <p:cNvSpPr>
            <a:spLocks noGrp="1"/>
          </p:cNvSpPr>
          <p:nvPr>
            <p:ph type="sldNum" sz="quarter" idx="10"/>
          </p:nvPr>
        </p:nvSpPr>
        <p:spPr/>
        <p:txBody>
          <a:bodyPr/>
          <a:lstStyle/>
          <a:p>
            <a:fld id="{CC1B242F-E153-C24F-9DAD-259178CBCB94}" type="slidenum">
              <a:rPr lang="en-US" smtClean="0"/>
              <a:t>2</a:t>
            </a:fld>
            <a:endParaRPr lang="en-US"/>
          </a:p>
        </p:txBody>
      </p:sp>
    </p:spTree>
    <p:extLst>
      <p:ext uri="{BB962C8B-B14F-4D97-AF65-F5344CB8AC3E}">
        <p14:creationId xmlns:p14="http://schemas.microsoft.com/office/powerpoint/2010/main" val="24564113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Teacher notes: </a:t>
            </a:r>
          </a:p>
          <a:p>
            <a:r>
              <a:rPr lang="en-GB" sz="1200" kern="1200" dirty="0">
                <a:solidFill>
                  <a:schemeClr val="tx1"/>
                </a:solidFill>
                <a:effectLst/>
                <a:latin typeface="+mn-lt"/>
                <a:ea typeface="+mn-ea"/>
                <a:cs typeface="+mn-cs"/>
              </a:rPr>
              <a:t>Introduce the Salt March and Khudai Khidmatgar by </a:t>
            </a:r>
          </a:p>
          <a:p>
            <a:pPr marL="171450" lvl="0" indent="-171450">
              <a:buFont typeface="Arial"/>
              <a:buChar char="•"/>
            </a:pPr>
            <a:r>
              <a:rPr lang="en-GB" sz="1200" kern="1200" dirty="0">
                <a:solidFill>
                  <a:schemeClr val="tx1"/>
                </a:solidFill>
                <a:effectLst/>
                <a:latin typeface="+mn-lt"/>
                <a:ea typeface="+mn-ea"/>
                <a:cs typeface="+mn-cs"/>
              </a:rPr>
              <a:t>Creating a Mystery Jigsaw activity (see Otpor) using RS22 or RS23 learner accounts of Salt March and Khudai Khidmatgar </a:t>
            </a:r>
            <a:r>
              <a:rPr lang="en-GB" sz="1200" b="1" i="1" kern="1200" dirty="0">
                <a:solidFill>
                  <a:schemeClr val="tx1"/>
                </a:solidFill>
                <a:effectLst/>
                <a:latin typeface="+mn-lt"/>
                <a:ea typeface="+mn-ea"/>
                <a:cs typeface="+mn-cs"/>
              </a:rPr>
              <a:t>or/and</a:t>
            </a:r>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Reading children’s books </a:t>
            </a:r>
            <a:r>
              <a:rPr lang="en-GB" sz="1200" b="1" i="1" kern="1200" dirty="0">
                <a:solidFill>
                  <a:schemeClr val="tx1"/>
                </a:solidFill>
                <a:effectLst/>
                <a:latin typeface="+mn-lt"/>
                <a:ea typeface="+mn-ea"/>
                <a:cs typeface="+mn-cs"/>
              </a:rPr>
              <a:t>Taste of Freedom</a:t>
            </a:r>
            <a:r>
              <a:rPr lang="en-GB" sz="1200" kern="1200" dirty="0">
                <a:solidFill>
                  <a:schemeClr val="tx1"/>
                </a:solidFill>
                <a:effectLst/>
                <a:latin typeface="+mn-lt"/>
                <a:ea typeface="+mn-ea"/>
                <a:cs typeface="+mn-cs"/>
              </a:rPr>
              <a:t> – about the Salt March or </a:t>
            </a:r>
            <a:r>
              <a:rPr lang="en-GB" sz="1200" b="1" i="1" kern="1200" dirty="0">
                <a:solidFill>
                  <a:schemeClr val="tx1"/>
                </a:solidFill>
                <a:effectLst/>
                <a:latin typeface="+mn-lt"/>
                <a:ea typeface="+mn-ea"/>
                <a:cs typeface="+mn-cs"/>
              </a:rPr>
              <a:t>Saffron, White and Green</a:t>
            </a:r>
            <a:r>
              <a:rPr lang="en-GB" sz="1200" kern="1200" dirty="0">
                <a:solidFill>
                  <a:schemeClr val="tx1"/>
                </a:solidFill>
                <a:effectLst/>
                <a:latin typeface="+mn-lt"/>
                <a:ea typeface="+mn-ea"/>
                <a:cs typeface="+mn-cs"/>
              </a:rPr>
              <a:t> about Khudai Khidmatgar </a:t>
            </a:r>
            <a:r>
              <a:rPr lang="en-GB" sz="1200" b="1" i="1" kern="1200" dirty="0">
                <a:solidFill>
                  <a:schemeClr val="tx1"/>
                </a:solidFill>
                <a:effectLst/>
                <a:latin typeface="+mn-lt"/>
                <a:ea typeface="+mn-ea"/>
                <a:cs typeface="+mn-cs"/>
              </a:rPr>
              <a:t>or/and </a:t>
            </a:r>
            <a:r>
              <a:rPr lang="en-GB" sz="1200" b="0" i="0" kern="1200" dirty="0">
                <a:solidFill>
                  <a:schemeClr val="tx1"/>
                </a:solidFill>
                <a:effectLst/>
                <a:latin typeface="+mn-lt"/>
                <a:ea typeface="+mn-ea"/>
                <a:cs typeface="+mn-cs"/>
              </a:rPr>
              <a:t>showing</a:t>
            </a:r>
            <a:r>
              <a:rPr lang="en-GB" sz="1200" b="0" i="0" kern="1200" baseline="0" dirty="0">
                <a:solidFill>
                  <a:schemeClr val="tx1"/>
                </a:solidFill>
                <a:effectLst/>
                <a:latin typeface="+mn-lt"/>
                <a:ea typeface="+mn-ea"/>
                <a:cs typeface="+mn-cs"/>
              </a:rPr>
              <a:t> film extracts on slides 3 and 4</a:t>
            </a:r>
          </a:p>
          <a:p>
            <a:pPr lvl="0"/>
            <a:r>
              <a:rPr lang="en-GB" sz="1200" b="0" i="0" kern="1200" baseline="0" dirty="0">
                <a:solidFill>
                  <a:schemeClr val="tx1"/>
                </a:solidFill>
                <a:effectLst/>
                <a:latin typeface="+mn-lt"/>
                <a:ea typeface="+mn-ea"/>
                <a:cs typeface="+mn-cs"/>
              </a:rPr>
              <a:t>Slides 5-17 contain the text from the Learner background information sheets.</a:t>
            </a:r>
            <a:endParaRPr lang="en-GB" sz="1200" kern="1200" dirty="0">
              <a:solidFill>
                <a:schemeClr val="tx1"/>
              </a:solidFill>
              <a:effectLst/>
              <a:latin typeface="+mn-lt"/>
              <a:ea typeface="+mn-ea"/>
              <a:cs typeface="+mn-cs"/>
            </a:endParaRPr>
          </a:p>
          <a:p>
            <a:endParaRPr lang="en-US" b="1" dirty="0"/>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a:solidFill>
                  <a:schemeClr val="tx1"/>
                </a:solidFill>
                <a:effectLst/>
                <a:latin typeface="+mn-lt"/>
                <a:ea typeface="+mn-ea"/>
                <a:cs typeface="+mn-cs"/>
              </a:rPr>
              <a:t>If clicking on the link doesn’t work on your computer then please copy it into your browser</a:t>
            </a:r>
            <a:endParaRPr lang="en-US" dirty="0"/>
          </a:p>
          <a:p>
            <a:endParaRPr lang="en-US" b="1" dirty="0"/>
          </a:p>
        </p:txBody>
      </p:sp>
      <p:sp>
        <p:nvSpPr>
          <p:cNvPr id="4" name="Slide Number Placeholder 3"/>
          <p:cNvSpPr>
            <a:spLocks noGrp="1"/>
          </p:cNvSpPr>
          <p:nvPr>
            <p:ph type="sldNum" sz="quarter" idx="10"/>
          </p:nvPr>
        </p:nvSpPr>
        <p:spPr/>
        <p:txBody>
          <a:bodyPr/>
          <a:lstStyle/>
          <a:p>
            <a:fld id="{CC1B242F-E153-C24F-9DAD-259178CBCB94}" type="slidenum">
              <a:rPr lang="en-US" smtClean="0"/>
              <a:t>3</a:t>
            </a:fld>
            <a:endParaRPr lang="en-US"/>
          </a:p>
        </p:txBody>
      </p:sp>
    </p:spTree>
    <p:extLst>
      <p:ext uri="{BB962C8B-B14F-4D97-AF65-F5344CB8AC3E}">
        <p14:creationId xmlns:p14="http://schemas.microsoft.com/office/powerpoint/2010/main" val="36645773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a:solidFill>
                  <a:schemeClr val="tx1"/>
                </a:solidFill>
                <a:effectLst/>
                <a:latin typeface="+mn-lt"/>
                <a:ea typeface="+mn-ea"/>
                <a:cs typeface="+mn-cs"/>
              </a:rPr>
              <a:t>If clicking on the link doesn’t work on your computer then please copy it into your browser</a:t>
            </a:r>
            <a:endParaRPr lang="en-US"/>
          </a:p>
          <a:p>
            <a:endParaRPr lang="en-US"/>
          </a:p>
        </p:txBody>
      </p:sp>
      <p:sp>
        <p:nvSpPr>
          <p:cNvPr id="4" name="Slide Number Placeholder 3"/>
          <p:cNvSpPr>
            <a:spLocks noGrp="1"/>
          </p:cNvSpPr>
          <p:nvPr>
            <p:ph type="sldNum" sz="quarter" idx="10"/>
          </p:nvPr>
        </p:nvSpPr>
        <p:spPr/>
        <p:txBody>
          <a:bodyPr/>
          <a:lstStyle/>
          <a:p>
            <a:fld id="{CC1B242F-E153-C24F-9DAD-259178CBCB94}" type="slidenum">
              <a:rPr lang="en-US" smtClean="0"/>
              <a:t>4</a:t>
            </a:fld>
            <a:endParaRPr lang="en-US"/>
          </a:p>
        </p:txBody>
      </p:sp>
    </p:spTree>
    <p:extLst>
      <p:ext uri="{BB962C8B-B14F-4D97-AF65-F5344CB8AC3E}">
        <p14:creationId xmlns:p14="http://schemas.microsoft.com/office/powerpoint/2010/main" val="23174923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commons.wikimedia.org</a:t>
            </a:r>
            <a:r>
              <a:rPr lang="en-US" dirty="0"/>
              <a:t>/wiki/</a:t>
            </a:r>
            <a:r>
              <a:rPr lang="en-US" dirty="0" err="1"/>
              <a:t>File:Gandhi_during_the_Salt_March.jpg</a:t>
            </a:r>
            <a:endParaRPr lang="en-US" dirty="0"/>
          </a:p>
          <a:p>
            <a:r>
              <a:rPr lang="en-US" dirty="0"/>
              <a:t>Unknown author / Public domain</a:t>
            </a:r>
          </a:p>
        </p:txBody>
      </p:sp>
      <p:sp>
        <p:nvSpPr>
          <p:cNvPr id="4" name="Slide Number Placeholder 3"/>
          <p:cNvSpPr>
            <a:spLocks noGrp="1"/>
          </p:cNvSpPr>
          <p:nvPr>
            <p:ph type="sldNum" sz="quarter" idx="10"/>
          </p:nvPr>
        </p:nvSpPr>
        <p:spPr/>
        <p:txBody>
          <a:bodyPr/>
          <a:lstStyle/>
          <a:p>
            <a:fld id="{CC1B242F-E153-C24F-9DAD-259178CBCB94}" type="slidenum">
              <a:rPr lang="en-US" smtClean="0"/>
              <a:t>8</a:t>
            </a:fld>
            <a:endParaRPr lang="en-US"/>
          </a:p>
        </p:txBody>
      </p:sp>
    </p:spTree>
    <p:extLst>
      <p:ext uri="{BB962C8B-B14F-4D97-AF65-F5344CB8AC3E}">
        <p14:creationId xmlns:p14="http://schemas.microsoft.com/office/powerpoint/2010/main" val="649346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commons.wikimedia.org</a:t>
            </a:r>
            <a:r>
              <a:rPr lang="en-US" dirty="0"/>
              <a:t>/wiki/File:Gandhi_at_Dandi_5_April_1930.jpg</a:t>
            </a:r>
          </a:p>
          <a:p>
            <a:r>
              <a:rPr lang="en-US" dirty="0"/>
              <a:t>Unknown author / Public domain</a:t>
            </a:r>
          </a:p>
        </p:txBody>
      </p:sp>
      <p:sp>
        <p:nvSpPr>
          <p:cNvPr id="4" name="Slide Number Placeholder 3"/>
          <p:cNvSpPr>
            <a:spLocks noGrp="1"/>
          </p:cNvSpPr>
          <p:nvPr>
            <p:ph type="sldNum" sz="quarter" idx="10"/>
          </p:nvPr>
        </p:nvSpPr>
        <p:spPr/>
        <p:txBody>
          <a:bodyPr/>
          <a:lstStyle/>
          <a:p>
            <a:fld id="{CC1B242F-E153-C24F-9DAD-259178CBCB94}" type="slidenum">
              <a:rPr lang="en-US" smtClean="0"/>
              <a:t>10</a:t>
            </a:fld>
            <a:endParaRPr lang="en-US"/>
          </a:p>
        </p:txBody>
      </p:sp>
    </p:spTree>
    <p:extLst>
      <p:ext uri="{BB962C8B-B14F-4D97-AF65-F5344CB8AC3E}">
        <p14:creationId xmlns:p14="http://schemas.microsoft.com/office/powerpoint/2010/main" val="12231803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commons.wikimedia.org</a:t>
            </a:r>
            <a:r>
              <a:rPr lang="en-US" dirty="0"/>
              <a:t>/wiki/</a:t>
            </a:r>
            <a:r>
              <a:rPr lang="en-US" dirty="0" err="1"/>
              <a:t>File:Badshah_Khan.jpg</a:t>
            </a:r>
            <a:endParaRPr lang="en-US" dirty="0"/>
          </a:p>
          <a:p>
            <a:r>
              <a:rPr lang="en-US" dirty="0"/>
              <a:t>Unknown author / Public domain</a:t>
            </a:r>
          </a:p>
        </p:txBody>
      </p:sp>
      <p:sp>
        <p:nvSpPr>
          <p:cNvPr id="4" name="Slide Number Placeholder 3"/>
          <p:cNvSpPr>
            <a:spLocks noGrp="1"/>
          </p:cNvSpPr>
          <p:nvPr>
            <p:ph type="sldNum" sz="quarter" idx="10"/>
          </p:nvPr>
        </p:nvSpPr>
        <p:spPr/>
        <p:txBody>
          <a:bodyPr/>
          <a:lstStyle/>
          <a:p>
            <a:fld id="{CC1B242F-E153-C24F-9DAD-259178CBCB94}" type="slidenum">
              <a:rPr lang="en-US" smtClean="0"/>
              <a:t>12</a:t>
            </a:fld>
            <a:endParaRPr lang="en-US"/>
          </a:p>
        </p:txBody>
      </p:sp>
    </p:spTree>
    <p:extLst>
      <p:ext uri="{BB962C8B-B14F-4D97-AF65-F5344CB8AC3E}">
        <p14:creationId xmlns:p14="http://schemas.microsoft.com/office/powerpoint/2010/main" val="26672849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a:t>
            </a:r>
            <a:r>
              <a:rPr lang="en-GB" sz="1200" kern="1200" dirty="0">
                <a:solidFill>
                  <a:schemeClr val="tx1"/>
                </a:solidFill>
                <a:effectLst/>
                <a:latin typeface="+mn-lt"/>
                <a:ea typeface="+mn-ea"/>
                <a:cs typeface="+mn-cs"/>
                <a:hlinkClick r:id="rId3"/>
              </a:rPr>
              <a:t>https://en.wikipedia.org/wiki/Khudai_Khidmatgar</a:t>
            </a:r>
            <a:r>
              <a:rPr lang="en-GB" dirty="0">
                <a:effectLst/>
              </a:rPr>
              <a:t> </a:t>
            </a:r>
            <a:endParaRPr lang="en-US" dirty="0"/>
          </a:p>
        </p:txBody>
      </p:sp>
      <p:sp>
        <p:nvSpPr>
          <p:cNvPr id="4" name="Slide Number Placeholder 3"/>
          <p:cNvSpPr>
            <a:spLocks noGrp="1"/>
          </p:cNvSpPr>
          <p:nvPr>
            <p:ph type="sldNum" sz="quarter" idx="10"/>
          </p:nvPr>
        </p:nvSpPr>
        <p:spPr/>
        <p:txBody>
          <a:bodyPr/>
          <a:lstStyle/>
          <a:p>
            <a:fld id="{CC1B242F-E153-C24F-9DAD-259178CBCB94}" type="slidenum">
              <a:rPr lang="en-US" smtClean="0"/>
              <a:t>14</a:t>
            </a:fld>
            <a:endParaRPr lang="en-US"/>
          </a:p>
        </p:txBody>
      </p:sp>
    </p:spTree>
    <p:extLst>
      <p:ext uri="{BB962C8B-B14F-4D97-AF65-F5344CB8AC3E}">
        <p14:creationId xmlns:p14="http://schemas.microsoft.com/office/powerpoint/2010/main" val="22821987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commons.wikimedia.org</a:t>
            </a:r>
            <a:r>
              <a:rPr lang="en-US" dirty="0"/>
              <a:t>/wiki/</a:t>
            </a:r>
            <a:r>
              <a:rPr lang="en-US" dirty="0" err="1"/>
              <a:t>File:Nv-army-gray_BG.jpg</a:t>
            </a:r>
            <a:endParaRPr lang="en-US" dirty="0"/>
          </a:p>
          <a:p>
            <a:r>
              <a:rPr lang="en-US" dirty="0"/>
              <a:t>British India / Public domain</a:t>
            </a:r>
          </a:p>
        </p:txBody>
      </p:sp>
      <p:sp>
        <p:nvSpPr>
          <p:cNvPr id="4" name="Slide Number Placeholder 3"/>
          <p:cNvSpPr>
            <a:spLocks noGrp="1"/>
          </p:cNvSpPr>
          <p:nvPr>
            <p:ph type="sldNum" sz="quarter" idx="10"/>
          </p:nvPr>
        </p:nvSpPr>
        <p:spPr/>
        <p:txBody>
          <a:bodyPr/>
          <a:lstStyle/>
          <a:p>
            <a:fld id="{CC1B242F-E153-C24F-9DAD-259178CBCB94}" type="slidenum">
              <a:rPr lang="en-US" smtClean="0"/>
              <a:t>16</a:t>
            </a:fld>
            <a:endParaRPr lang="en-US"/>
          </a:p>
        </p:txBody>
      </p:sp>
    </p:spTree>
    <p:extLst>
      <p:ext uri="{BB962C8B-B14F-4D97-AF65-F5344CB8AC3E}">
        <p14:creationId xmlns:p14="http://schemas.microsoft.com/office/powerpoint/2010/main" val="907475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FC1D858-51B1-354F-986E-92DDAFA5DA6D}" type="datetimeFigureOut">
              <a:rPr lang="en-US" smtClean="0"/>
              <a:pPr/>
              <a:t>10/18/23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CAAB54F-1B84-4E45-B5F9-6664E027E366}" type="slidenum">
              <a:rPr lang="en-US" smtClean="0"/>
              <a:pPr/>
              <a:t>‹#›</a:t>
            </a:fld>
            <a:endParaRPr lang="en-US"/>
          </a:p>
        </p:txBody>
      </p:sp>
    </p:spTree>
    <p:extLst>
      <p:ext uri="{BB962C8B-B14F-4D97-AF65-F5344CB8AC3E}">
        <p14:creationId xmlns:p14="http://schemas.microsoft.com/office/powerpoint/2010/main" val="637297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FC1D858-51B1-354F-986E-92DDAFA5DA6D}" type="datetimeFigureOut">
              <a:rPr lang="en-US" smtClean="0"/>
              <a:pPr/>
              <a:t>10/18/23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CAAB54F-1B84-4E45-B5F9-6664E027E366}" type="slidenum">
              <a:rPr lang="en-US" smtClean="0"/>
              <a:pPr/>
              <a:t>‹#›</a:t>
            </a:fld>
            <a:endParaRPr lang="en-US"/>
          </a:p>
        </p:txBody>
      </p:sp>
    </p:spTree>
    <p:extLst>
      <p:ext uri="{BB962C8B-B14F-4D97-AF65-F5344CB8AC3E}">
        <p14:creationId xmlns:p14="http://schemas.microsoft.com/office/powerpoint/2010/main" val="4199292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FC1D858-51B1-354F-986E-92DDAFA5DA6D}" type="datetimeFigureOut">
              <a:rPr lang="en-US" smtClean="0"/>
              <a:pPr/>
              <a:t>10/18/23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CAAB54F-1B84-4E45-B5F9-6664E027E366}" type="slidenum">
              <a:rPr lang="en-US" smtClean="0"/>
              <a:pPr/>
              <a:t>‹#›</a:t>
            </a:fld>
            <a:endParaRPr lang="en-US"/>
          </a:p>
        </p:txBody>
      </p:sp>
    </p:spTree>
    <p:extLst>
      <p:ext uri="{BB962C8B-B14F-4D97-AF65-F5344CB8AC3E}">
        <p14:creationId xmlns:p14="http://schemas.microsoft.com/office/powerpoint/2010/main" val="4256371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543598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FC1D858-51B1-354F-986E-92DDAFA5DA6D}" type="datetimeFigureOut">
              <a:rPr lang="en-US" smtClean="0"/>
              <a:pPr/>
              <a:t>10/18/23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CAAB54F-1B84-4E45-B5F9-6664E027E366}" type="slidenum">
              <a:rPr lang="en-US" smtClean="0"/>
              <a:pPr/>
              <a:t>‹#›</a:t>
            </a:fld>
            <a:endParaRPr lang="en-US"/>
          </a:p>
        </p:txBody>
      </p:sp>
    </p:spTree>
    <p:extLst>
      <p:ext uri="{BB962C8B-B14F-4D97-AF65-F5344CB8AC3E}">
        <p14:creationId xmlns:p14="http://schemas.microsoft.com/office/powerpoint/2010/main" val="3593624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FC1D858-51B1-354F-986E-92DDAFA5DA6D}" type="datetimeFigureOut">
              <a:rPr lang="en-US" smtClean="0"/>
              <a:pPr/>
              <a:t>10/18/23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CAAB54F-1B84-4E45-B5F9-6664E027E366}" type="slidenum">
              <a:rPr lang="en-US" smtClean="0"/>
              <a:pPr/>
              <a:t>‹#›</a:t>
            </a:fld>
            <a:endParaRPr lang="en-US"/>
          </a:p>
        </p:txBody>
      </p:sp>
    </p:spTree>
    <p:extLst>
      <p:ext uri="{BB962C8B-B14F-4D97-AF65-F5344CB8AC3E}">
        <p14:creationId xmlns:p14="http://schemas.microsoft.com/office/powerpoint/2010/main" val="665346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5FC1D858-51B1-354F-986E-92DDAFA5DA6D}" type="datetimeFigureOut">
              <a:rPr lang="en-US" smtClean="0"/>
              <a:pPr/>
              <a:t>10/18/23</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CAAB54F-1B84-4E45-B5F9-6664E027E366}" type="slidenum">
              <a:rPr lang="en-US" smtClean="0"/>
              <a:pPr/>
              <a:t>‹#›</a:t>
            </a:fld>
            <a:endParaRPr lang="en-US"/>
          </a:p>
        </p:txBody>
      </p:sp>
    </p:spTree>
    <p:extLst>
      <p:ext uri="{BB962C8B-B14F-4D97-AF65-F5344CB8AC3E}">
        <p14:creationId xmlns:p14="http://schemas.microsoft.com/office/powerpoint/2010/main" val="4287111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5FC1D858-51B1-354F-986E-92DDAFA5DA6D}" type="datetimeFigureOut">
              <a:rPr lang="en-US" smtClean="0"/>
              <a:pPr/>
              <a:t>10/18/23</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BCAAB54F-1B84-4E45-B5F9-6664E027E366}" type="slidenum">
              <a:rPr lang="en-US" smtClean="0"/>
              <a:pPr/>
              <a:t>‹#›</a:t>
            </a:fld>
            <a:endParaRPr lang="en-US"/>
          </a:p>
        </p:txBody>
      </p:sp>
    </p:spTree>
    <p:extLst>
      <p:ext uri="{BB962C8B-B14F-4D97-AF65-F5344CB8AC3E}">
        <p14:creationId xmlns:p14="http://schemas.microsoft.com/office/powerpoint/2010/main" val="2827980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5FC1D858-51B1-354F-986E-92DDAFA5DA6D}" type="datetimeFigureOut">
              <a:rPr lang="en-US" smtClean="0"/>
              <a:pPr/>
              <a:t>10/18/23</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CAAB54F-1B84-4E45-B5F9-6664E027E366}" type="slidenum">
              <a:rPr lang="en-US" smtClean="0"/>
              <a:pPr/>
              <a:t>‹#›</a:t>
            </a:fld>
            <a:endParaRPr lang="en-US"/>
          </a:p>
        </p:txBody>
      </p:sp>
    </p:spTree>
    <p:extLst>
      <p:ext uri="{BB962C8B-B14F-4D97-AF65-F5344CB8AC3E}">
        <p14:creationId xmlns:p14="http://schemas.microsoft.com/office/powerpoint/2010/main" val="2815138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FC1D858-51B1-354F-986E-92DDAFA5DA6D}" type="datetimeFigureOut">
              <a:rPr lang="en-US" smtClean="0"/>
              <a:pPr/>
              <a:t>10/18/23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CAAB54F-1B84-4E45-B5F9-6664E027E366}" type="slidenum">
              <a:rPr lang="en-US" smtClean="0"/>
              <a:pPr/>
              <a:t>‹#›</a:t>
            </a:fld>
            <a:endParaRPr lang="en-US"/>
          </a:p>
        </p:txBody>
      </p:sp>
    </p:spTree>
    <p:extLst>
      <p:ext uri="{BB962C8B-B14F-4D97-AF65-F5344CB8AC3E}">
        <p14:creationId xmlns:p14="http://schemas.microsoft.com/office/powerpoint/2010/main" val="1531002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FC1D858-51B1-354F-986E-92DDAFA5DA6D}" type="datetimeFigureOut">
              <a:rPr lang="en-US" smtClean="0"/>
              <a:pPr/>
              <a:t>10/18/23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CAAB54F-1B84-4E45-B5F9-6664E027E366}" type="slidenum">
              <a:rPr lang="en-US" smtClean="0"/>
              <a:pPr/>
              <a:t>‹#›</a:t>
            </a:fld>
            <a:endParaRPr lang="en-US"/>
          </a:p>
        </p:txBody>
      </p:sp>
    </p:spTree>
    <p:extLst>
      <p:ext uri="{BB962C8B-B14F-4D97-AF65-F5344CB8AC3E}">
        <p14:creationId xmlns:p14="http://schemas.microsoft.com/office/powerpoint/2010/main" val="1391343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82134"/>
            <a:ext cx="8229600" cy="835504"/>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4" name="Picture 3" descr="lower case banner.psd"/>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6109042"/>
            <a:ext cx="9144000" cy="748958"/>
          </a:xfrm>
          <a:prstGeom prst="rect">
            <a:avLst/>
          </a:prstGeom>
        </p:spPr>
      </p:pic>
    </p:spTree>
    <p:extLst>
      <p:ext uri="{BB962C8B-B14F-4D97-AF65-F5344CB8AC3E}">
        <p14:creationId xmlns:p14="http://schemas.microsoft.com/office/powerpoint/2010/main" val="3554167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Hs0DsRSSat8"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www.bbc.co.uk/teach/class-clips-video/gcse-history-why-was-india-so-valuable-to-the-british-Eempire/zv2rwty" TargetMode="External"/><Relationship Id="rId4" Type="http://schemas.openxmlformats.org/officeDocument/2006/relationships/hyperlink" Target="https://www.youtube.com/watch?v=DzDwz18ng7w"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hpBoHb59iVY&amp;t=540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www.youtube.com/watch?v=CV3ixOudYpc" TargetMode="External"/><Relationship Id="rId4" Type="http://schemas.openxmlformats.org/officeDocument/2006/relationships/hyperlink" Target="https://www.youtube.com/watch?v=E0ojv8MzWkI"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mcY1QHlRHlo"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4531"/>
            <a:ext cx="7772400" cy="1849348"/>
          </a:xfrm>
        </p:spPr>
        <p:txBody>
          <a:bodyPr/>
          <a:lstStyle/>
          <a:p>
            <a:r>
              <a:rPr lang="en-US" dirty="0"/>
              <a:t>Non-violent Action: A Force for Change</a:t>
            </a:r>
          </a:p>
        </p:txBody>
      </p:sp>
      <p:sp>
        <p:nvSpPr>
          <p:cNvPr id="3" name="Subtitle 2"/>
          <p:cNvSpPr>
            <a:spLocks noGrp="1"/>
          </p:cNvSpPr>
          <p:nvPr>
            <p:ph type="subTitle" idx="1"/>
          </p:nvPr>
        </p:nvSpPr>
        <p:spPr/>
        <p:txBody>
          <a:bodyPr>
            <a:normAutofit/>
          </a:bodyPr>
          <a:lstStyle/>
          <a:p>
            <a:r>
              <a:rPr lang="en-US" dirty="0"/>
              <a:t>Case study lesson: </a:t>
            </a:r>
          </a:p>
          <a:p>
            <a:r>
              <a:rPr lang="en-US" dirty="0"/>
              <a:t>The Struggle for Independence in India</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55297" y="2393879"/>
            <a:ext cx="1003300" cy="1003300"/>
          </a:xfrm>
          <a:prstGeom prst="rect">
            <a:avLst/>
          </a:prstGeom>
        </p:spPr>
      </p:pic>
      <p:pic>
        <p:nvPicPr>
          <p:cNvPr id="5" name="Picture 4">
            <a:extLst>
              <a:ext uri="{FF2B5EF4-FFF2-40B4-BE49-F238E27FC236}">
                <a16:creationId xmlns:a16="http://schemas.microsoft.com/office/drawing/2014/main" id="{084BA697-88C2-AB40-8286-D1EFBFC556A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55694" y="1694234"/>
            <a:ext cx="1700347" cy="2402590"/>
          </a:xfrm>
          <a:prstGeom prst="rect">
            <a:avLst/>
          </a:prstGeom>
        </p:spPr>
      </p:pic>
    </p:spTree>
    <p:extLst>
      <p:ext uri="{BB962C8B-B14F-4D97-AF65-F5344CB8AC3E}">
        <p14:creationId xmlns:p14="http://schemas.microsoft.com/office/powerpoint/2010/main" val="1854693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Gandhi_at_Dandi_5_April_1930.jpg"/>
          <p:cNvPicPr>
            <a:picLocks noGrp="1" noChangeAspect="1"/>
          </p:cNvPicPr>
          <p:nvPr>
            <p:ph idx="1"/>
          </p:nvPr>
        </p:nvPicPr>
        <p:blipFill>
          <a:blip r:embed="rId3">
            <a:extLst>
              <a:ext uri="{28A0092B-C50C-407E-A947-70E740481C1C}">
                <a14:useLocalDpi xmlns:a14="http://schemas.microsoft.com/office/drawing/2010/main" val="0"/>
              </a:ext>
            </a:extLst>
          </a:blip>
          <a:srcRect l="-77140" r="-77140"/>
          <a:stretch>
            <a:fillRect/>
          </a:stretch>
        </p:blipFill>
        <p:spPr>
          <a:xfrm>
            <a:off x="-626114" y="582134"/>
            <a:ext cx="10080759" cy="5544029"/>
          </a:xfrm>
        </p:spPr>
      </p:pic>
    </p:spTree>
    <p:extLst>
      <p:ext uri="{BB962C8B-B14F-4D97-AF65-F5344CB8AC3E}">
        <p14:creationId xmlns:p14="http://schemas.microsoft.com/office/powerpoint/2010/main" val="2091466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303"/>
            <a:ext cx="8229600" cy="856135"/>
          </a:xfrm>
        </p:spPr>
        <p:txBody>
          <a:bodyPr/>
          <a:lstStyle/>
          <a:p>
            <a:r>
              <a:rPr lang="en-US" dirty="0"/>
              <a:t>Khudai Khidmatgar</a:t>
            </a:r>
          </a:p>
        </p:txBody>
      </p:sp>
      <p:sp>
        <p:nvSpPr>
          <p:cNvPr id="3" name="Content Placeholder 2"/>
          <p:cNvSpPr>
            <a:spLocks noGrp="1"/>
          </p:cNvSpPr>
          <p:nvPr>
            <p:ph idx="1"/>
          </p:nvPr>
        </p:nvSpPr>
        <p:spPr>
          <a:xfrm>
            <a:off x="457200" y="1084438"/>
            <a:ext cx="8229600" cy="5041725"/>
          </a:xfrm>
        </p:spPr>
        <p:txBody>
          <a:bodyPr>
            <a:normAutofit fontScale="70000" lnSpcReduction="20000"/>
          </a:bodyPr>
          <a:lstStyle/>
          <a:p>
            <a:r>
              <a:rPr lang="en-GB" dirty="0"/>
              <a:t>The Pashtuns are a Muslim group that lived in the North-West Frontier Province of British India near the present day Afghanistan. </a:t>
            </a:r>
          </a:p>
          <a:p>
            <a:pPr marL="0" indent="0">
              <a:buNone/>
            </a:pPr>
            <a:endParaRPr lang="en-GB" dirty="0"/>
          </a:p>
          <a:p>
            <a:r>
              <a:rPr lang="en-GB" dirty="0"/>
              <a:t>In this area there were repressive laws that stopped anti-government activities and punished whole families and villages for the crimes of one person.</a:t>
            </a:r>
          </a:p>
          <a:p>
            <a:pPr marL="0" indent="0">
              <a:buNone/>
            </a:pPr>
            <a:endParaRPr lang="en-GB" dirty="0"/>
          </a:p>
          <a:p>
            <a:r>
              <a:rPr lang="en-GB" dirty="0"/>
              <a:t>Khan Abdul Ghaffar Khan (also known as Badshah Khan meaning ‘King of Kings’) began his resistance by opening up schools throughout the area educating villagers on the reforms he planned for India. </a:t>
            </a:r>
          </a:p>
          <a:p>
            <a:endParaRPr lang="en-GB" dirty="0"/>
          </a:p>
          <a:p>
            <a:r>
              <a:rPr lang="en-GB" dirty="0"/>
              <a:t>He was arrested by British authorities and spent three months in prison along with his 95-year-old father and other members of his family. </a:t>
            </a:r>
          </a:p>
          <a:p>
            <a:endParaRPr lang="en-US" dirty="0"/>
          </a:p>
        </p:txBody>
      </p:sp>
    </p:spTree>
    <p:extLst>
      <p:ext uri="{BB962C8B-B14F-4D97-AF65-F5344CB8AC3E}">
        <p14:creationId xmlns:p14="http://schemas.microsoft.com/office/powerpoint/2010/main" val="4193427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Badshah_Khan.jpg"/>
          <p:cNvPicPr>
            <a:picLocks noGrp="1" noChangeAspect="1"/>
          </p:cNvPicPr>
          <p:nvPr>
            <p:ph idx="1"/>
          </p:nvPr>
        </p:nvPicPr>
        <p:blipFill>
          <a:blip r:embed="rId3">
            <a:extLst>
              <a:ext uri="{28A0092B-C50C-407E-A947-70E740481C1C}">
                <a14:useLocalDpi xmlns:a14="http://schemas.microsoft.com/office/drawing/2010/main" val="0"/>
              </a:ext>
            </a:extLst>
          </a:blip>
          <a:srcRect l="-33836" r="-33836"/>
          <a:stretch>
            <a:fillRect/>
          </a:stretch>
        </p:blipFill>
        <p:spPr>
          <a:xfrm>
            <a:off x="457200" y="712788"/>
            <a:ext cx="8229600" cy="5413375"/>
          </a:xfrm>
        </p:spPr>
      </p:pic>
    </p:spTree>
    <p:extLst>
      <p:ext uri="{BB962C8B-B14F-4D97-AF65-F5344CB8AC3E}">
        <p14:creationId xmlns:p14="http://schemas.microsoft.com/office/powerpoint/2010/main" val="403542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332" y="342900"/>
            <a:ext cx="8915668" cy="6092382"/>
          </a:xfrm>
        </p:spPr>
        <p:txBody>
          <a:bodyPr>
            <a:normAutofit fontScale="77500" lnSpcReduction="20000"/>
          </a:bodyPr>
          <a:lstStyle/>
          <a:p>
            <a:r>
              <a:rPr lang="en-GB" dirty="0"/>
              <a:t>When he came out of prison he joined the Khalifat movement, an anti-British group with Hindu participation as well and also formed the Afghan Reform Society to increase education. </a:t>
            </a:r>
          </a:p>
          <a:p>
            <a:endParaRPr lang="en-GB" dirty="0"/>
          </a:p>
          <a:p>
            <a:r>
              <a:rPr lang="en-GB" dirty="0"/>
              <a:t>He taught people that they should become involved in work outside of farming, so that the Indian population would not be completely dependent on the British.</a:t>
            </a:r>
          </a:p>
          <a:p>
            <a:pPr marL="0" indent="0">
              <a:buNone/>
            </a:pPr>
            <a:r>
              <a:rPr lang="en-GB" dirty="0"/>
              <a:t> </a:t>
            </a:r>
          </a:p>
          <a:p>
            <a:r>
              <a:rPr lang="en-GB" dirty="0"/>
              <a:t>After being jailed for three years for his attempts at reform Ghaffar Khan founded the Khudai Khidmatgar ‘Servants of God’ which became the first professional non-violent army. </a:t>
            </a:r>
          </a:p>
          <a:p>
            <a:endParaRPr lang="en-GB" dirty="0"/>
          </a:p>
          <a:p>
            <a:r>
              <a:rPr lang="en-GB" dirty="0"/>
              <a:t>This was based on Islamic principles of universal brotherhood, submission to God’s will and service to God, with an underlying philosophy rooted in Gandhi’s concept of </a:t>
            </a:r>
            <a:r>
              <a:rPr lang="en-GB" i="1" dirty="0"/>
              <a:t>satyagraha</a:t>
            </a:r>
            <a:r>
              <a:rPr lang="en-GB" dirty="0"/>
              <a:t> – active non-violence.</a:t>
            </a:r>
          </a:p>
          <a:p>
            <a:endParaRPr lang="en-US" dirty="0"/>
          </a:p>
        </p:txBody>
      </p:sp>
    </p:spTree>
    <p:extLst>
      <p:ext uri="{BB962C8B-B14F-4D97-AF65-F5344CB8AC3E}">
        <p14:creationId xmlns:p14="http://schemas.microsoft.com/office/powerpoint/2010/main" val="103066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061" y="310242"/>
            <a:ext cx="8776527" cy="5453743"/>
          </a:xfrm>
        </p:spPr>
        <p:txBody>
          <a:bodyPr>
            <a:normAutofit fontScale="55000" lnSpcReduction="20000"/>
          </a:bodyPr>
          <a:lstStyle/>
          <a:p>
            <a:pPr marL="0" indent="0">
              <a:buNone/>
            </a:pPr>
            <a:r>
              <a:rPr lang="en-GB" sz="4000" dirty="0"/>
              <a:t>This was the army’s oath of allegiance: </a:t>
            </a:r>
          </a:p>
          <a:p>
            <a:pPr marL="0" indent="0">
              <a:buNone/>
            </a:pPr>
            <a:r>
              <a:rPr lang="en-GB" dirty="0"/>
              <a:t> </a:t>
            </a:r>
          </a:p>
          <a:p>
            <a:r>
              <a:rPr lang="en-GB" dirty="0"/>
              <a:t>“I am a Khudai Khidmatgar, and as serving Allah needs no service, but serving Allah’s creation is serving Allah, I promise to serve humanity in his name.</a:t>
            </a:r>
          </a:p>
          <a:p>
            <a:pPr marL="0" indent="0">
              <a:buNone/>
            </a:pPr>
            <a:endParaRPr lang="en-GB" dirty="0"/>
          </a:p>
          <a:p>
            <a:r>
              <a:rPr lang="en-GB" dirty="0"/>
              <a:t>I promise to refrain from taking part in feuds and quarrels and from creating enmity.</a:t>
            </a:r>
          </a:p>
          <a:p>
            <a:pPr marL="0" indent="0">
              <a:buNone/>
            </a:pPr>
            <a:endParaRPr lang="en-GB" dirty="0"/>
          </a:p>
          <a:p>
            <a:r>
              <a:rPr lang="en-GB" dirty="0"/>
              <a:t>I promise to treat every Pathan as my brother and friend.</a:t>
            </a:r>
          </a:p>
          <a:p>
            <a:pPr marL="0" indent="0">
              <a:buNone/>
            </a:pPr>
            <a:endParaRPr lang="en-GB" dirty="0"/>
          </a:p>
          <a:p>
            <a:r>
              <a:rPr lang="en-GB" dirty="0"/>
              <a:t>I promise to refrain from anti-social customs and practices.</a:t>
            </a:r>
          </a:p>
          <a:p>
            <a:pPr marL="0" indent="0">
              <a:buNone/>
            </a:pPr>
            <a:endParaRPr lang="en-GB" dirty="0"/>
          </a:p>
          <a:p>
            <a:r>
              <a:rPr lang="en-GB" dirty="0"/>
              <a:t>I promise to live a simple life, to practise virtue and to refrain from evil.</a:t>
            </a:r>
          </a:p>
          <a:p>
            <a:pPr marL="0" indent="0">
              <a:buNone/>
            </a:pPr>
            <a:endParaRPr lang="en-GB" dirty="0"/>
          </a:p>
          <a:p>
            <a:r>
              <a:rPr lang="en-GB" dirty="0"/>
              <a:t>I promise to practise good manners and good behaviour and not to lead a life of idleness.</a:t>
            </a:r>
          </a:p>
          <a:p>
            <a:pPr marL="0" indent="0">
              <a:buNone/>
            </a:pPr>
            <a:endParaRPr lang="en-GB" dirty="0"/>
          </a:p>
          <a:p>
            <a:r>
              <a:rPr lang="en-GB" dirty="0"/>
              <a:t>I promise to devote at least two hours a day to social work.</a:t>
            </a:r>
            <a:br>
              <a:rPr lang="en-GB" dirty="0"/>
            </a:br>
            <a:r>
              <a:rPr lang="en-GB" dirty="0"/>
              <a:t>This is the Oath of the Khudai Khidmatgar Army” </a:t>
            </a:r>
            <a:endParaRPr lang="en-US" dirty="0"/>
          </a:p>
        </p:txBody>
      </p:sp>
    </p:spTree>
    <p:extLst>
      <p:ext uri="{BB962C8B-B14F-4D97-AF65-F5344CB8AC3E}">
        <p14:creationId xmlns:p14="http://schemas.microsoft.com/office/powerpoint/2010/main" val="551532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5943"/>
            <a:ext cx="8229600" cy="5930222"/>
          </a:xfrm>
        </p:spPr>
        <p:txBody>
          <a:bodyPr>
            <a:normAutofit fontScale="85000" lnSpcReduction="10000"/>
          </a:bodyPr>
          <a:lstStyle/>
          <a:p>
            <a:r>
              <a:rPr lang="en-GB" dirty="0"/>
              <a:t>The recruits to the army, including women, helped on community projects, maintained order at gatherings and recruited new members. </a:t>
            </a:r>
          </a:p>
          <a:p>
            <a:endParaRPr lang="en-GB" dirty="0"/>
          </a:p>
          <a:p>
            <a:r>
              <a:rPr lang="en-GB" dirty="0"/>
              <a:t>They were given the nickname </a:t>
            </a:r>
            <a:r>
              <a:rPr lang="en-GB" i="1" dirty="0"/>
              <a:t>surkh posh</a:t>
            </a:r>
            <a:r>
              <a:rPr lang="en-GB" dirty="0"/>
              <a:t> ‘Red Shirts’ when a couple of people got their white shirts grimy and so dyed them at a local tannery. </a:t>
            </a:r>
          </a:p>
          <a:p>
            <a:endParaRPr lang="en-GB" dirty="0"/>
          </a:p>
          <a:p>
            <a:r>
              <a:rPr lang="en-GB" dirty="0"/>
              <a:t>This is how the distinctive red brick coloured shirt was adopted as the uniform. </a:t>
            </a:r>
          </a:p>
          <a:p>
            <a:endParaRPr lang="en-GB" dirty="0"/>
          </a:p>
          <a:p>
            <a:r>
              <a:rPr lang="en-GB" dirty="0"/>
              <a:t>They carried walking sticks instead of weapons. </a:t>
            </a:r>
          </a:p>
          <a:p>
            <a:endParaRPr lang="en-US" dirty="0"/>
          </a:p>
        </p:txBody>
      </p:sp>
    </p:spTree>
    <p:extLst>
      <p:ext uri="{BB962C8B-B14F-4D97-AF65-F5344CB8AC3E}">
        <p14:creationId xmlns:p14="http://schemas.microsoft.com/office/powerpoint/2010/main" val="3069517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Nv-army-gray_BG.jpg"/>
          <p:cNvPicPr>
            <a:picLocks noGrp="1" noChangeAspect="1"/>
          </p:cNvPicPr>
          <p:nvPr>
            <p:ph idx="1"/>
          </p:nvPr>
        </p:nvPicPr>
        <p:blipFill>
          <a:blip r:embed="rId3">
            <a:extLst>
              <a:ext uri="{28A0092B-C50C-407E-A947-70E740481C1C}">
                <a14:useLocalDpi xmlns:a14="http://schemas.microsoft.com/office/drawing/2010/main" val="0"/>
              </a:ext>
            </a:extLst>
          </a:blip>
          <a:srcRect t="17649" b="17649"/>
          <a:stretch>
            <a:fillRect/>
          </a:stretch>
        </p:blipFill>
        <p:spPr>
          <a:xfrm>
            <a:off x="-231497" y="582134"/>
            <a:ext cx="9660377" cy="5312835"/>
          </a:xfrm>
        </p:spPr>
      </p:pic>
    </p:spTree>
    <p:extLst>
      <p:ext uri="{BB962C8B-B14F-4D97-AF65-F5344CB8AC3E}">
        <p14:creationId xmlns:p14="http://schemas.microsoft.com/office/powerpoint/2010/main" val="3298384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4930"/>
            <a:ext cx="8229600" cy="5881234"/>
          </a:xfrm>
        </p:spPr>
        <p:txBody>
          <a:bodyPr>
            <a:normAutofit fontScale="85000" lnSpcReduction="10000"/>
          </a:bodyPr>
          <a:lstStyle/>
          <a:p>
            <a:r>
              <a:rPr lang="en-GB" dirty="0"/>
              <a:t>The </a:t>
            </a:r>
            <a:r>
              <a:rPr lang="en-GB" dirty="0" err="1">
                <a:solidFill>
                  <a:srgbClr val="000000"/>
                </a:solidFill>
              </a:rPr>
              <a:t>Pathans</a:t>
            </a:r>
            <a:r>
              <a:rPr lang="en-GB" dirty="0">
                <a:solidFill>
                  <a:srgbClr val="000000"/>
                </a:solidFill>
              </a:rPr>
              <a:t>’ </a:t>
            </a:r>
            <a:r>
              <a:rPr lang="en-GB" dirty="0"/>
              <a:t>contempt for fear and cowardice was legendary but they obeyed the oath even in the face of extreme provocation. Musharraf Din wrote about British Army tactics: </a:t>
            </a:r>
          </a:p>
          <a:p>
            <a:pPr marL="0" indent="0">
              <a:buNone/>
            </a:pPr>
            <a:r>
              <a:rPr lang="en-GB" dirty="0"/>
              <a:t> </a:t>
            </a:r>
          </a:p>
          <a:p>
            <a:pPr marL="0" indent="0">
              <a:buNone/>
            </a:pPr>
            <a:r>
              <a:rPr lang="en-GB" dirty="0"/>
              <a:t>"The British used to torture us, throw us into ponds in wintertime, shave our beards, but even then Badshah Khan told his followers not to lose patience…there is an answer to violence, which is more violence. But nothing can conquer non-violence. You cannot kill it. It keeps standing up… The British sent their horses and cars to run over us, but I took my shawl in my mouth to keep from screaming…We were human beings, but we should not cry or express in any way that we were injured or weak." </a:t>
            </a:r>
            <a:endParaRPr lang="en-US" dirty="0"/>
          </a:p>
        </p:txBody>
      </p:sp>
    </p:spTree>
    <p:extLst>
      <p:ext uri="{BB962C8B-B14F-4D97-AF65-F5344CB8AC3E}">
        <p14:creationId xmlns:p14="http://schemas.microsoft.com/office/powerpoint/2010/main" val="3567219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7203"/>
            <a:ext cx="8229600" cy="835504"/>
          </a:xfrm>
        </p:spPr>
        <p:txBody>
          <a:bodyPr/>
          <a:lstStyle/>
          <a:p>
            <a:r>
              <a:rPr lang="en-US" dirty="0"/>
              <a:t>P4C discussion in role </a:t>
            </a:r>
          </a:p>
        </p:txBody>
      </p:sp>
      <p:sp>
        <p:nvSpPr>
          <p:cNvPr id="3" name="Content Placeholder 2"/>
          <p:cNvSpPr>
            <a:spLocks noGrp="1"/>
          </p:cNvSpPr>
          <p:nvPr>
            <p:ph idx="1"/>
          </p:nvPr>
        </p:nvSpPr>
        <p:spPr/>
        <p:txBody>
          <a:bodyPr>
            <a:normAutofit lnSpcReduction="10000"/>
          </a:bodyPr>
          <a:lstStyle/>
          <a:p>
            <a:r>
              <a:rPr lang="en-US" dirty="0"/>
              <a:t>In your group study the role card you have been given.</a:t>
            </a:r>
          </a:p>
          <a:p>
            <a:r>
              <a:rPr lang="en-US" dirty="0">
                <a:solidFill>
                  <a:srgbClr val="0000FF"/>
                </a:solidFill>
              </a:rPr>
              <a:t>Decide what kind of person you are and imagine what your life is like.</a:t>
            </a:r>
          </a:p>
          <a:p>
            <a:r>
              <a:rPr lang="en-US" dirty="0"/>
              <a:t>Decide whether you support the non-violent movement for Independence in India or not.</a:t>
            </a:r>
          </a:p>
          <a:p>
            <a:r>
              <a:rPr lang="en-US" dirty="0">
                <a:solidFill>
                  <a:srgbClr val="0000FF"/>
                </a:solidFill>
              </a:rPr>
              <a:t>Be ready with 2 or 3 arguments from the role’s perspective either in support or against the actions.</a:t>
            </a:r>
          </a:p>
        </p:txBody>
      </p:sp>
    </p:spTree>
    <p:extLst>
      <p:ext uri="{BB962C8B-B14F-4D97-AF65-F5344CB8AC3E}">
        <p14:creationId xmlns:p14="http://schemas.microsoft.com/office/powerpoint/2010/main" val="14092722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for Discussion</a:t>
            </a:r>
          </a:p>
        </p:txBody>
      </p:sp>
      <p:sp>
        <p:nvSpPr>
          <p:cNvPr id="3" name="Content Placeholder 2"/>
          <p:cNvSpPr>
            <a:spLocks noGrp="1"/>
          </p:cNvSpPr>
          <p:nvPr>
            <p:ph idx="1"/>
          </p:nvPr>
        </p:nvSpPr>
        <p:spPr>
          <a:xfrm>
            <a:off x="457200" y="2054725"/>
            <a:ext cx="8229600" cy="4071438"/>
          </a:xfrm>
        </p:spPr>
        <p:txBody>
          <a:bodyPr>
            <a:normAutofit/>
          </a:bodyPr>
          <a:lstStyle/>
          <a:p>
            <a:pPr marL="0" indent="0">
              <a:buNone/>
            </a:pPr>
            <a:r>
              <a:rPr lang="en-US" sz="4000" dirty="0"/>
              <a:t>Should we support the non-violent movement to gain Indian Independence?</a:t>
            </a:r>
          </a:p>
        </p:txBody>
      </p:sp>
    </p:spTree>
    <p:extLst>
      <p:ext uri="{BB962C8B-B14F-4D97-AF65-F5344CB8AC3E}">
        <p14:creationId xmlns:p14="http://schemas.microsoft.com/office/powerpoint/2010/main" val="952678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Background: The British Empire</a:t>
            </a:r>
          </a:p>
        </p:txBody>
      </p:sp>
      <p:sp>
        <p:nvSpPr>
          <p:cNvPr id="3" name="Content Placeholder 2"/>
          <p:cNvSpPr>
            <a:spLocks noGrp="1"/>
          </p:cNvSpPr>
          <p:nvPr>
            <p:ph idx="1"/>
          </p:nvPr>
        </p:nvSpPr>
        <p:spPr/>
        <p:txBody>
          <a:bodyPr>
            <a:normAutofit fontScale="92500" lnSpcReduction="10000"/>
          </a:bodyPr>
          <a:lstStyle/>
          <a:p>
            <a:r>
              <a:rPr lang="en-GB" dirty="0"/>
              <a:t>Horrible Histories British Empire (2.5 mins.) </a:t>
            </a:r>
            <a:r>
              <a:rPr lang="en-GB" u="sng" dirty="0">
                <a:hlinkClick r:id="rId3"/>
              </a:rPr>
              <a:t>https://www.youtube.com/watch?v=Hs0DsRSSat8</a:t>
            </a:r>
            <a:r>
              <a:rPr lang="en-GB" u="sng" dirty="0"/>
              <a:t> </a:t>
            </a:r>
            <a:endParaRPr lang="en-GB" dirty="0"/>
          </a:p>
          <a:p>
            <a:r>
              <a:rPr lang="en-GB" dirty="0"/>
              <a:t>‘How did Britain conquer India’ YouTube Armchair Historian (10 mins.)</a:t>
            </a:r>
            <a:r>
              <a:rPr lang="en-GB" u="sng" dirty="0">
                <a:hlinkClick r:id="rId4"/>
              </a:rPr>
              <a:t>https://www.youtube.com/watch?v=DzDwz18ng7w</a:t>
            </a:r>
            <a:endParaRPr lang="en-GB" u="sng" dirty="0"/>
          </a:p>
          <a:p>
            <a:r>
              <a:rPr lang="en-GB" u="sng" dirty="0">
                <a:hlinkClick r:id="rId5"/>
              </a:rPr>
              <a:t>https://www.bbc.co.uk/teach/class-clips-video/gcse-history-why-was-india-so-valuable-to-the-british-Eempire/zv2rwty</a:t>
            </a:r>
            <a:r>
              <a:rPr lang="en-GB" dirty="0"/>
              <a:t> (3 mins.)</a:t>
            </a:r>
          </a:p>
          <a:p>
            <a:endParaRPr lang="en-US" dirty="0"/>
          </a:p>
        </p:txBody>
      </p:sp>
    </p:spTree>
    <p:extLst>
      <p:ext uri="{BB962C8B-B14F-4D97-AF65-F5344CB8AC3E}">
        <p14:creationId xmlns:p14="http://schemas.microsoft.com/office/powerpoint/2010/main" val="17944877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99177"/>
          </a:xfrm>
        </p:spPr>
        <p:txBody>
          <a:bodyPr>
            <a:normAutofit fontScale="90000"/>
          </a:bodyPr>
          <a:lstStyle/>
          <a:p>
            <a:r>
              <a:rPr lang="en-US" dirty="0"/>
              <a:t>Reflection</a:t>
            </a:r>
          </a:p>
        </p:txBody>
      </p:sp>
      <p:sp>
        <p:nvSpPr>
          <p:cNvPr id="3" name="Content Placeholder 2"/>
          <p:cNvSpPr>
            <a:spLocks noGrp="1"/>
          </p:cNvSpPr>
          <p:nvPr>
            <p:ph idx="1"/>
          </p:nvPr>
        </p:nvSpPr>
        <p:spPr>
          <a:xfrm>
            <a:off x="457200" y="898942"/>
            <a:ext cx="8229600" cy="5227221"/>
          </a:xfrm>
        </p:spPr>
        <p:txBody>
          <a:bodyPr/>
          <a:lstStyle/>
          <a:p>
            <a:r>
              <a:rPr lang="en-US" dirty="0"/>
              <a:t>In pairs using the non-violent methods checklist evaluate the Salt March and/or Khudai Khidmatgar</a:t>
            </a:r>
          </a:p>
          <a:p>
            <a:endParaRPr lang="en-US" dirty="0"/>
          </a:p>
        </p:txBody>
      </p:sp>
      <p:pic>
        <p:nvPicPr>
          <p:cNvPr id="5" name="Picture 4" descr="Screen Shot 2021-09-06 at 15.01.0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49135" y="2541580"/>
            <a:ext cx="4723294" cy="3584583"/>
          </a:xfrm>
          <a:prstGeom prst="rect">
            <a:avLst/>
          </a:prstGeom>
        </p:spPr>
      </p:pic>
    </p:spTree>
    <p:extLst>
      <p:ext uri="{BB962C8B-B14F-4D97-AF65-F5344CB8AC3E}">
        <p14:creationId xmlns:p14="http://schemas.microsoft.com/office/powerpoint/2010/main" val="3571859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The Struggle for Independence in India: Gandhi and the Salt March</a:t>
            </a:r>
          </a:p>
        </p:txBody>
      </p:sp>
      <p:sp>
        <p:nvSpPr>
          <p:cNvPr id="3" name="Content Placeholder 2"/>
          <p:cNvSpPr>
            <a:spLocks noGrp="1"/>
          </p:cNvSpPr>
          <p:nvPr>
            <p:ph idx="1"/>
          </p:nvPr>
        </p:nvSpPr>
        <p:spPr>
          <a:xfrm>
            <a:off x="457200" y="1983380"/>
            <a:ext cx="8229600" cy="4142783"/>
          </a:xfrm>
        </p:spPr>
        <p:txBody>
          <a:bodyPr>
            <a:normAutofit fontScale="70000" lnSpcReduction="20000"/>
          </a:bodyPr>
          <a:lstStyle/>
          <a:p>
            <a:pPr lvl="0"/>
            <a:r>
              <a:rPr lang="en-GB" b="1" i="1" dirty="0"/>
              <a:t>A Force More Powerful Part 1</a:t>
            </a:r>
            <a:r>
              <a:rPr lang="en-GB" dirty="0"/>
              <a:t>  9:00-16:20</a:t>
            </a:r>
          </a:p>
          <a:p>
            <a:pPr marL="0" indent="0">
              <a:buNone/>
            </a:pPr>
            <a:r>
              <a:rPr lang="en-GB" dirty="0">
                <a:hlinkClick r:id="rId3"/>
              </a:rPr>
              <a:t>https://www.youtube.com/watch?v=hpBoHb59iVY&amp;t=540s</a:t>
            </a:r>
            <a:endParaRPr lang="en-GB" dirty="0"/>
          </a:p>
          <a:p>
            <a:pPr marL="0" indent="0">
              <a:buNone/>
            </a:pPr>
            <a:endParaRPr lang="en-GB" dirty="0"/>
          </a:p>
          <a:p>
            <a:r>
              <a:rPr lang="en-GB" dirty="0" err="1"/>
              <a:t>Dandi</a:t>
            </a:r>
            <a:r>
              <a:rPr lang="en-GB" dirty="0"/>
              <a:t> March </a:t>
            </a:r>
            <a:r>
              <a:rPr lang="mr-IN" dirty="0"/>
              <a:t>–</a:t>
            </a:r>
            <a:r>
              <a:rPr lang="en-GB" dirty="0"/>
              <a:t> Women, Salt and Satyagraha (women’s involvement in the Salt March, 1 min))</a:t>
            </a:r>
          </a:p>
          <a:p>
            <a:pPr marL="0" indent="0">
              <a:buNone/>
            </a:pPr>
            <a:r>
              <a:rPr lang="en-GB" dirty="0">
                <a:hlinkClick r:id="rId4"/>
              </a:rPr>
              <a:t>https://www.youtube.com/watch?v=E0ojv8MzWkI</a:t>
            </a:r>
            <a:endParaRPr lang="en-GB" dirty="0"/>
          </a:p>
          <a:p>
            <a:pPr marL="0" indent="0">
              <a:buNone/>
            </a:pPr>
            <a:endParaRPr lang="en-GB" dirty="0"/>
          </a:p>
          <a:p>
            <a:r>
              <a:rPr lang="en-GB" dirty="0"/>
              <a:t>Gandhi begins the Salt March (history pod 2 mins):</a:t>
            </a:r>
          </a:p>
          <a:p>
            <a:pPr marL="0" indent="0">
              <a:buNone/>
            </a:pPr>
            <a:r>
              <a:rPr lang="en-GB" dirty="0">
                <a:hlinkClick r:id="rId5"/>
              </a:rPr>
              <a:t>https://www.youtube.com/watch?v=CV3ixOudYpc</a:t>
            </a:r>
            <a:endParaRPr lang="en-GB" dirty="0"/>
          </a:p>
          <a:p>
            <a:endParaRPr lang="en-GB" dirty="0"/>
          </a:p>
          <a:p>
            <a:pPr marL="0" indent="0">
              <a:buNone/>
            </a:pPr>
            <a:r>
              <a:rPr lang="en-GB" dirty="0"/>
              <a:t> </a:t>
            </a:r>
          </a:p>
        </p:txBody>
      </p:sp>
    </p:spTree>
    <p:extLst>
      <p:ext uri="{BB962C8B-B14F-4D97-AF65-F5344CB8AC3E}">
        <p14:creationId xmlns:p14="http://schemas.microsoft.com/office/powerpoint/2010/main" val="2696823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034"/>
            <a:ext cx="8229600" cy="1203604"/>
          </a:xfrm>
        </p:spPr>
        <p:txBody>
          <a:bodyPr>
            <a:noAutofit/>
          </a:bodyPr>
          <a:lstStyle/>
          <a:p>
            <a:r>
              <a:rPr lang="en-US" sz="3200" dirty="0"/>
              <a:t>The Struggle for Independence in India: Khan Abdul Ghaffar Khan and the Khudai Khidmatgar</a:t>
            </a:r>
          </a:p>
        </p:txBody>
      </p:sp>
      <p:sp>
        <p:nvSpPr>
          <p:cNvPr id="3" name="Content Placeholder 2"/>
          <p:cNvSpPr>
            <a:spLocks noGrp="1"/>
          </p:cNvSpPr>
          <p:nvPr>
            <p:ph idx="1"/>
          </p:nvPr>
        </p:nvSpPr>
        <p:spPr>
          <a:xfrm>
            <a:off x="457200" y="2368641"/>
            <a:ext cx="8229600" cy="3757522"/>
          </a:xfrm>
        </p:spPr>
        <p:txBody>
          <a:bodyPr/>
          <a:lstStyle/>
          <a:p>
            <a:r>
              <a:rPr lang="en-GB" b="1" i="1" dirty="0"/>
              <a:t>Citizen of the World – Khan Abdul Ghaffar Khan</a:t>
            </a:r>
            <a:r>
              <a:rPr lang="en-GB" dirty="0"/>
              <a:t> 1:45-25:12 </a:t>
            </a:r>
            <a:r>
              <a:rPr lang="en-GB" u="sng" dirty="0">
                <a:hlinkClick r:id="rId3"/>
              </a:rPr>
              <a:t>https://www.youtube.com/watch?v=mcY1QHlRHlo</a:t>
            </a:r>
            <a:endParaRPr lang="en-GB" dirty="0"/>
          </a:p>
          <a:p>
            <a:endParaRPr lang="en-US" dirty="0"/>
          </a:p>
        </p:txBody>
      </p:sp>
    </p:spTree>
    <p:extLst>
      <p:ext uri="{BB962C8B-B14F-4D97-AF65-F5344CB8AC3E}">
        <p14:creationId xmlns:p14="http://schemas.microsoft.com/office/powerpoint/2010/main" val="1120228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6981"/>
            <a:ext cx="8229600" cy="766916"/>
          </a:xfrm>
        </p:spPr>
        <p:txBody>
          <a:bodyPr/>
          <a:lstStyle/>
          <a:p>
            <a:r>
              <a:rPr lang="en-US" dirty="0"/>
              <a:t>The Salt March</a:t>
            </a:r>
          </a:p>
        </p:txBody>
      </p:sp>
      <p:sp>
        <p:nvSpPr>
          <p:cNvPr id="3" name="Content Placeholder 2"/>
          <p:cNvSpPr>
            <a:spLocks noGrp="1"/>
          </p:cNvSpPr>
          <p:nvPr>
            <p:ph idx="1"/>
          </p:nvPr>
        </p:nvSpPr>
        <p:spPr>
          <a:xfrm>
            <a:off x="457200" y="1268362"/>
            <a:ext cx="8229600" cy="4857802"/>
          </a:xfrm>
        </p:spPr>
        <p:txBody>
          <a:bodyPr>
            <a:normAutofit/>
          </a:bodyPr>
          <a:lstStyle/>
          <a:p>
            <a:r>
              <a:rPr lang="en-GB" sz="2400" dirty="0"/>
              <a:t>Britain ruled in India from 1858 to 1947 but many Indian people were very unhappy with this and decided to try and end British rule.</a:t>
            </a:r>
          </a:p>
          <a:p>
            <a:pPr marL="0" indent="0">
              <a:buNone/>
            </a:pPr>
            <a:r>
              <a:rPr lang="en-GB" sz="2400" dirty="0"/>
              <a:t> </a:t>
            </a:r>
          </a:p>
          <a:p>
            <a:r>
              <a:rPr lang="en-GB" sz="2400" dirty="0"/>
              <a:t>Mohandas K. Gandhi believed that the only way to be successful against the powerful British Raj would be to engage many Indian people in a non-violent campaign. </a:t>
            </a:r>
          </a:p>
          <a:p>
            <a:pPr marL="0" indent="0">
              <a:buNone/>
            </a:pPr>
            <a:r>
              <a:rPr lang="en-GB" sz="2400" dirty="0"/>
              <a:t> </a:t>
            </a:r>
          </a:p>
          <a:p>
            <a:r>
              <a:rPr lang="en-GB" sz="2400" dirty="0"/>
              <a:t>On New Year’s Eve 1929 the Indian National Congress declared themselves ready to raise the tricolour flag of India and call for Purna Swaraj (complete self-rule).</a:t>
            </a:r>
          </a:p>
          <a:p>
            <a:endParaRPr lang="en-US" sz="2400" dirty="0"/>
          </a:p>
        </p:txBody>
      </p:sp>
    </p:spTree>
    <p:extLst>
      <p:ext uri="{BB962C8B-B14F-4D97-AF65-F5344CB8AC3E}">
        <p14:creationId xmlns:p14="http://schemas.microsoft.com/office/powerpoint/2010/main" val="2103664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499" y="538843"/>
            <a:ext cx="8344301" cy="5587321"/>
          </a:xfrm>
        </p:spPr>
        <p:txBody>
          <a:bodyPr>
            <a:normAutofit fontScale="70000" lnSpcReduction="20000"/>
          </a:bodyPr>
          <a:lstStyle/>
          <a:p>
            <a:r>
              <a:rPr lang="en-GB" dirty="0"/>
              <a:t>After careful planning, led by Gandhi the Congress’s Working Committee decided to target the 1882 British Salt Act. </a:t>
            </a:r>
          </a:p>
          <a:p>
            <a:endParaRPr lang="en-GB" dirty="0"/>
          </a:p>
          <a:p>
            <a:r>
              <a:rPr lang="en-GB" dirty="0"/>
              <a:t>This Act meant that only the British could collect and manufacture salt and when Indians bought salt they had to pay a salt tax to the British government.</a:t>
            </a:r>
          </a:p>
          <a:p>
            <a:pPr marL="0" indent="0">
              <a:buNone/>
            </a:pPr>
            <a:r>
              <a:rPr lang="en-GB" dirty="0"/>
              <a:t> </a:t>
            </a:r>
          </a:p>
          <a:p>
            <a:r>
              <a:rPr lang="en-GB" dirty="0"/>
              <a:t>Gandhi believed that he could unite Indians of all religious communities, castes and regions against British rule because salt was a basic and crucial dietary need that the British shouldn’t be making money out of at the expense of Indian people. </a:t>
            </a:r>
          </a:p>
          <a:p>
            <a:endParaRPr lang="en-GB" dirty="0"/>
          </a:p>
          <a:p>
            <a:r>
              <a:rPr lang="en-GB" dirty="0"/>
              <a:t>He decided to encourage all Indians to defy the Salt Laws by manufacturing and selling salt themselves.</a:t>
            </a:r>
          </a:p>
          <a:p>
            <a:pPr marL="0" indent="0">
              <a:buNone/>
            </a:pPr>
            <a:r>
              <a:rPr lang="en-GB" dirty="0"/>
              <a:t> </a:t>
            </a:r>
          </a:p>
          <a:p>
            <a:endParaRPr lang="en-US" dirty="0"/>
          </a:p>
        </p:txBody>
      </p:sp>
    </p:spTree>
    <p:extLst>
      <p:ext uri="{BB962C8B-B14F-4D97-AF65-F5344CB8AC3E}">
        <p14:creationId xmlns:p14="http://schemas.microsoft.com/office/powerpoint/2010/main" val="2699771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91886"/>
            <a:ext cx="8229600" cy="5734277"/>
          </a:xfrm>
        </p:spPr>
        <p:txBody>
          <a:bodyPr>
            <a:normAutofit fontScale="77500" lnSpcReduction="20000"/>
          </a:bodyPr>
          <a:lstStyle/>
          <a:p>
            <a:r>
              <a:rPr lang="en-GB" dirty="0"/>
              <a:t>In order to gain publicity for the action and so get mass support from the Indian people Gandhi and the Working Committee planned to march 240 miles from Gandhi’s ashram in Ahmedabad to the coastal village of Dandi where he would publicly break the Salt Laws by collecting sea water and making salt from it.  </a:t>
            </a:r>
          </a:p>
          <a:p>
            <a:endParaRPr lang="en-GB" dirty="0"/>
          </a:p>
          <a:p>
            <a:r>
              <a:rPr lang="en-GB" dirty="0"/>
              <a:t>The long march would enable many people to learn about the action and thousands of people joined the Gandhi on the way. </a:t>
            </a:r>
          </a:p>
          <a:p>
            <a:endParaRPr lang="en-GB" dirty="0"/>
          </a:p>
          <a:p>
            <a:r>
              <a:rPr lang="en-GB" dirty="0"/>
              <a:t>He stopped at many villages to talk about the Salt Laws, encouraging Indian officials to resign from their posts and ordinary people to boycott foreign cloth and spin their own cotton cloth.</a:t>
            </a:r>
          </a:p>
          <a:p>
            <a:pPr marL="0" indent="0">
              <a:buNone/>
            </a:pPr>
            <a:r>
              <a:rPr lang="en-GB" dirty="0"/>
              <a:t> </a:t>
            </a:r>
          </a:p>
          <a:p>
            <a:endParaRPr lang="en-US" dirty="0"/>
          </a:p>
        </p:txBody>
      </p:sp>
    </p:spTree>
    <p:extLst>
      <p:ext uri="{BB962C8B-B14F-4D97-AF65-F5344CB8AC3E}">
        <p14:creationId xmlns:p14="http://schemas.microsoft.com/office/powerpoint/2010/main" val="754491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Gandhi during the Salt March</a:t>
            </a:r>
          </a:p>
        </p:txBody>
      </p:sp>
      <p:pic>
        <p:nvPicPr>
          <p:cNvPr id="4" name="Content Placeholder 3" descr="Gandhi_during_the_Salt_March.jpg"/>
          <p:cNvPicPr>
            <a:picLocks noGrp="1" noChangeAspect="1"/>
          </p:cNvPicPr>
          <p:nvPr>
            <p:ph idx="1"/>
          </p:nvPr>
        </p:nvPicPr>
        <p:blipFill>
          <a:blip r:embed="rId3">
            <a:extLst>
              <a:ext uri="{28A0092B-C50C-407E-A947-70E740481C1C}">
                <a14:useLocalDpi xmlns:a14="http://schemas.microsoft.com/office/drawing/2010/main" val="0"/>
              </a:ext>
            </a:extLst>
          </a:blip>
          <a:srcRect t="11949" b="11949"/>
          <a:stretch>
            <a:fillRect/>
          </a:stretch>
        </p:blipFill>
        <p:spPr/>
      </p:pic>
    </p:spTree>
    <p:extLst>
      <p:ext uri="{BB962C8B-B14F-4D97-AF65-F5344CB8AC3E}">
        <p14:creationId xmlns:p14="http://schemas.microsoft.com/office/powerpoint/2010/main" val="2151848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42900"/>
            <a:ext cx="8229600" cy="5783263"/>
          </a:xfrm>
        </p:spPr>
        <p:txBody>
          <a:bodyPr>
            <a:normAutofit fontScale="85000" lnSpcReduction="10000"/>
          </a:bodyPr>
          <a:lstStyle/>
          <a:p>
            <a:r>
              <a:rPr lang="en-GB" dirty="0"/>
              <a:t>The march was so dramatic that journalists from all over the world wrote about it.</a:t>
            </a:r>
          </a:p>
          <a:p>
            <a:endParaRPr lang="en-GB" dirty="0"/>
          </a:p>
          <a:p>
            <a:r>
              <a:rPr lang="en-GB" dirty="0"/>
              <a:t>On 5</a:t>
            </a:r>
            <a:r>
              <a:rPr lang="en-GB" baseline="30000" dirty="0"/>
              <a:t>th</a:t>
            </a:r>
            <a:r>
              <a:rPr lang="en-GB" dirty="0"/>
              <a:t> April 1930, after 24 days of walking, Gandhi and his fellow marchers reached the shores of Dandi. </a:t>
            </a:r>
          </a:p>
          <a:p>
            <a:endParaRPr lang="en-GB" dirty="0"/>
          </a:p>
          <a:p>
            <a:r>
              <a:rPr lang="en-GB" dirty="0"/>
              <a:t>The next morning Gandhi bent down and picked up a clump of mud and salt – symbolising a defiant breakage of the British Salt Laws.  </a:t>
            </a:r>
          </a:p>
          <a:p>
            <a:endParaRPr lang="en-GB" dirty="0"/>
          </a:p>
          <a:p>
            <a:r>
              <a:rPr lang="en-GB" dirty="0"/>
              <a:t>His action gave courage to millions of other Indians to break the Salt Laws by producing it themselves, buying it illegally and refusing to pay the tax.</a:t>
            </a:r>
          </a:p>
          <a:p>
            <a:endParaRPr lang="en-US" dirty="0"/>
          </a:p>
        </p:txBody>
      </p:sp>
    </p:spTree>
    <p:extLst>
      <p:ext uri="{BB962C8B-B14F-4D97-AF65-F5344CB8AC3E}">
        <p14:creationId xmlns:p14="http://schemas.microsoft.com/office/powerpoint/2010/main" val="3026962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554</TotalTime>
  <Words>1766</Words>
  <Application>Microsoft Macintosh PowerPoint</Application>
  <PresentationFormat>On-screen Show (4:3)</PresentationFormat>
  <Paragraphs>137</Paragraphs>
  <Slides>20</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Franklin Gothic Medium</vt:lpstr>
      <vt:lpstr>Mangal</vt:lpstr>
      <vt:lpstr>Office Theme</vt:lpstr>
      <vt:lpstr>Non-violent Action: A Force for Change</vt:lpstr>
      <vt:lpstr>Background: The British Empire</vt:lpstr>
      <vt:lpstr>The Struggle for Independence in India: Gandhi and the Salt March</vt:lpstr>
      <vt:lpstr>The Struggle for Independence in India: Khan Abdul Ghaffar Khan and the Khudai Khidmatgar</vt:lpstr>
      <vt:lpstr>The Salt March</vt:lpstr>
      <vt:lpstr>PowerPoint Presentation</vt:lpstr>
      <vt:lpstr>PowerPoint Presentation</vt:lpstr>
      <vt:lpstr>Gandhi during the Salt March</vt:lpstr>
      <vt:lpstr>PowerPoint Presentation</vt:lpstr>
      <vt:lpstr>PowerPoint Presentation</vt:lpstr>
      <vt:lpstr>Khudai Khidmatgar</vt:lpstr>
      <vt:lpstr>PowerPoint Presentation</vt:lpstr>
      <vt:lpstr>PowerPoint Presentation</vt:lpstr>
      <vt:lpstr>PowerPoint Presentation</vt:lpstr>
      <vt:lpstr>PowerPoint Presentation</vt:lpstr>
      <vt:lpstr>PowerPoint Presentation</vt:lpstr>
      <vt:lpstr>PowerPoint Presentation</vt:lpstr>
      <vt:lpstr>P4C discussion in role </vt:lpstr>
      <vt:lpstr>Question for Discussion</vt:lpstr>
      <vt:lpstr>Reflection</vt:lpstr>
    </vt:vector>
  </TitlesOfParts>
  <Company>user</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 user</dc:creator>
  <cp:lastModifiedBy>Microsoft Office User</cp:lastModifiedBy>
  <cp:revision>66</cp:revision>
  <cp:lastPrinted>2019-03-04T15:01:28Z</cp:lastPrinted>
  <dcterms:created xsi:type="dcterms:W3CDTF">2016-04-27T09:46:12Z</dcterms:created>
  <dcterms:modified xsi:type="dcterms:W3CDTF">2023-10-18T09:03:26Z</dcterms:modified>
</cp:coreProperties>
</file>