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3"/>
    <p:restoredTop sz="80000" autoAdjust="0"/>
  </p:normalViewPr>
  <p:slideViewPr>
    <p:cSldViewPr snapToGrid="0" snapToObjects="1">
      <p:cViewPr>
        <p:scale>
          <a:sx n="86" d="100"/>
          <a:sy n="86" d="100"/>
        </p:scale>
        <p:origin x="-960" y="-216"/>
      </p:cViewPr>
      <p:guideLst>
        <p:guide orient="horz" pos="2160"/>
        <p:guide pos="2880"/>
      </p:guideLst>
    </p:cSldViewPr>
  </p:slideViewPr>
  <p:outlineViewPr>
    <p:cViewPr>
      <p:scale>
        <a:sx n="33" d="100"/>
        <a:sy n="33" d="100"/>
      </p:scale>
      <p:origin x="0" y="-5288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7A7A2E-9751-4B4D-858B-B947134C0DCD}" type="datetimeFigureOut">
              <a:rPr lang="en-US" smtClean="0"/>
              <a:t>07/09/21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2D0F2E-AD8F-CC45-8427-9ABB0AC11649}" type="slidenum">
              <a:rPr lang="en-US" smtClean="0"/>
              <a:t>‹#›</a:t>
            </a:fld>
            <a:endParaRPr lang="en-US"/>
          </a:p>
        </p:txBody>
      </p:sp>
    </p:spTree>
    <p:extLst>
      <p:ext uri="{BB962C8B-B14F-4D97-AF65-F5344CB8AC3E}">
        <p14:creationId xmlns:p14="http://schemas.microsoft.com/office/powerpoint/2010/main" val="1260533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F80F3-8C97-834F-B533-6590D00846AB}" type="datetimeFigureOut">
              <a:rPr lang="en-US" smtClean="0"/>
              <a:t>07/09/21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B242F-E153-C24F-9DAD-259178CBCB94}" type="slidenum">
              <a:rPr lang="en-US" smtClean="0"/>
              <a:t>‹#›</a:t>
            </a:fld>
            <a:endParaRPr lang="en-US"/>
          </a:p>
        </p:txBody>
      </p:sp>
    </p:spTree>
    <p:extLst>
      <p:ext uri="{BB962C8B-B14F-4D97-AF65-F5344CB8AC3E}">
        <p14:creationId xmlns:p14="http://schemas.microsoft.com/office/powerpoint/2010/main" val="195726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commons.wikimedia.org/wiki/File:Sophie_Scholl_in_Blumberg_1942.jpg%23filelink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s://commons.wikimedia.org/wiki/File:Sophie_Scholl_1938_in_Blumberg_(restored).jp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ommons.wikimedia.org/wiki/File:Geschwister_Scholl_stamp,_GDR,_1961.jpg" TargetMode="External"/><Relationship Id="rId4" Type="http://schemas.openxmlformats.org/officeDocument/2006/relationships/hyperlink" Target="https://commons.wikimedia.org/wiki/File:Sophie_Scholl_in_Blumberg_1942.jpg%23filelinks" TargetMode="External"/><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commons.wikimedia.org/wiki/File:Adolf_Hitler_cropped_restored.jp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commons.wikimedia.org/w/index.php?curid=51775768"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commons.wikimedia.org/wiki/File:Bundesarchiv_Bild_183-E12089,_Posen,_Amtseinf%C3%BChrung_Arthur_Greiser.jp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mmons.wikimedia.org/wiki/File:Arbeitsdienst.jpg" TargetMode="External"/><Relationship Id="rId4" Type="http://schemas.openxmlformats.org/officeDocument/2006/relationships/hyperlink" Target="https://en.wikipedia.org/wiki/File:Hans_Scholl_roi.tif" TargetMode="External"/><Relationship Id="rId5" Type="http://schemas.openxmlformats.org/officeDocument/2006/relationships/hyperlink" Target="https://spartacus-educational.com/GERschollH.htm"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commons.wikimedia.org/wiki/File:Sophie_Scholl_1938_in_Blumberg_(restored).jp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a:t>
            </a:fld>
            <a:endParaRPr lang="en-US"/>
          </a:p>
        </p:txBody>
      </p:sp>
    </p:spTree>
    <p:extLst>
      <p:ext uri="{BB962C8B-B14F-4D97-AF65-F5344CB8AC3E}">
        <p14:creationId xmlns:p14="http://schemas.microsoft.com/office/powerpoint/2010/main" val="821056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photo cards</a:t>
            </a:r>
            <a:r>
              <a:rPr lang="en-GB" baseline="0" dirty="0" smtClean="0"/>
              <a:t> (RS43)</a:t>
            </a:r>
            <a:r>
              <a:rPr lang="en-GB" dirty="0" smtClean="0"/>
              <a:t> </a:t>
            </a:r>
            <a:r>
              <a:rPr lang="en-GB" dirty="0" smtClean="0"/>
              <a:t>give more detail about each of the siblings. Get learners to consider why her initial willingness to join the BDM had tapered off. You may wish the learners to consider the more straightforward question: Was Sophie Scholl a Nazi? Give a reason(s) for your opinion.</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Images:</a:t>
            </a:r>
            <a:r>
              <a:rPr lang="en-GB" baseline="0" dirty="0" smtClean="0"/>
              <a:t> </a:t>
            </a:r>
            <a:r>
              <a:rPr lang="en-US" dirty="0" smtClean="0"/>
              <a:t>Sophie Scholl reading</a:t>
            </a:r>
            <a:r>
              <a:rPr lang="en-US" baseline="0" dirty="0" smtClean="0"/>
              <a:t> - </a:t>
            </a:r>
            <a:r>
              <a:rPr lang="en-US" dirty="0" smtClean="0"/>
              <a:t>https://</a:t>
            </a:r>
            <a:r>
              <a:rPr lang="en-US" dirty="0" err="1" smtClean="0"/>
              <a:t>spartacus-educational.com</a:t>
            </a:r>
            <a:r>
              <a:rPr lang="en-US" dirty="0" smtClean="0"/>
              <a:t>/ExamRHU11.htm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School prom: School prom - https://</a:t>
            </a:r>
            <a:r>
              <a:rPr lang="en-US" dirty="0" err="1" smtClean="0"/>
              <a:t>spartacus-educational.com</a:t>
            </a:r>
            <a:r>
              <a:rPr lang="en-US" dirty="0" smtClean="0"/>
              <a:t>/</a:t>
            </a:r>
            <a:r>
              <a:rPr lang="en-US" dirty="0" err="1" smtClean="0"/>
              <a:t>GERschollS.htm</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1939:</a:t>
            </a:r>
            <a:r>
              <a:rPr lang="en-US" baseline="0" dirty="0" smtClean="0"/>
              <a:t> </a:t>
            </a:r>
            <a:r>
              <a:rPr lang="en-US" sz="1200" u="sng" kern="1200" dirty="0" smtClean="0">
                <a:solidFill>
                  <a:schemeClr val="tx1"/>
                </a:solidFill>
                <a:effectLst/>
                <a:latin typeface="+mn-lt"/>
                <a:ea typeface="+mn-ea"/>
                <a:cs typeface="+mn-cs"/>
                <a:hlinkClick r:id="rId3"/>
              </a:rPr>
              <a:t>https://commons.wikimedia.org/wiki/File:Sophie_Scholl_in_Blumberg_1942.jpg#filelinks</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GB" dirty="0"/>
          </a:p>
        </p:txBody>
      </p:sp>
      <p:sp>
        <p:nvSpPr>
          <p:cNvPr id="4" name="Slide Number Placeholder 3"/>
          <p:cNvSpPr>
            <a:spLocks noGrp="1"/>
          </p:cNvSpPr>
          <p:nvPr>
            <p:ph type="sldNum" sz="quarter" idx="10"/>
          </p:nvPr>
        </p:nvSpPr>
        <p:spPr/>
        <p:txBody>
          <a:bodyPr/>
          <a:lstStyle/>
          <a:p>
            <a:fld id="{6144B44A-5617-4C0E-9638-C4B06AFB51F1}" type="slidenum">
              <a:rPr lang="en-GB" smtClean="0"/>
              <a:t>11</a:t>
            </a:fld>
            <a:endParaRPr lang="en-GB" dirty="0"/>
          </a:p>
        </p:txBody>
      </p:sp>
    </p:spTree>
    <p:extLst>
      <p:ext uri="{BB962C8B-B14F-4D97-AF65-F5344CB8AC3E}">
        <p14:creationId xmlns:p14="http://schemas.microsoft.com/office/powerpoint/2010/main" val="422429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good place to consider the wider context of Germany becoming a dictatorship and how this might affect individual freedoms and liberties</a:t>
            </a:r>
            <a:r>
              <a:rPr lang="en-GB" dirty="0" smtClean="0"/>
              <a:t>. </a:t>
            </a:r>
            <a:r>
              <a:rPr lang="en-GB" dirty="0" smtClean="0"/>
              <a:t>if you also include the next slide and discuss the slide from democracy to a dictatorship being established in Germany.</a:t>
            </a:r>
            <a:endParaRPr lang="en-GB" dirty="0"/>
          </a:p>
        </p:txBody>
      </p:sp>
      <p:sp>
        <p:nvSpPr>
          <p:cNvPr id="4" name="Slide Number Placeholder 3"/>
          <p:cNvSpPr>
            <a:spLocks noGrp="1"/>
          </p:cNvSpPr>
          <p:nvPr>
            <p:ph type="sldNum" sz="quarter" idx="10"/>
          </p:nvPr>
        </p:nvSpPr>
        <p:spPr/>
        <p:txBody>
          <a:bodyPr/>
          <a:lstStyle/>
          <a:p>
            <a:fld id="{6144B44A-5617-4C0E-9638-C4B06AFB51F1}" type="slidenum">
              <a:rPr lang="en-GB" smtClean="0"/>
              <a:t>12</a:t>
            </a:fld>
            <a:endParaRPr lang="en-GB" dirty="0"/>
          </a:p>
        </p:txBody>
      </p:sp>
    </p:spTree>
    <p:extLst>
      <p:ext uri="{BB962C8B-B14F-4D97-AF65-F5344CB8AC3E}">
        <p14:creationId xmlns:p14="http://schemas.microsoft.com/office/powerpoint/2010/main" val="1905678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Possible discussion of how (why) German society changed between 1933 – 1939 i.e. once the Nazis had achieved power and began to change society operated via laws and decrees </a:t>
            </a:r>
            <a:endParaRPr lang="en-GB" dirty="0"/>
          </a:p>
        </p:txBody>
      </p:sp>
      <p:sp>
        <p:nvSpPr>
          <p:cNvPr id="4" name="Slide Number Placeholder 3"/>
          <p:cNvSpPr>
            <a:spLocks noGrp="1"/>
          </p:cNvSpPr>
          <p:nvPr>
            <p:ph type="sldNum" sz="quarter" idx="10"/>
          </p:nvPr>
        </p:nvSpPr>
        <p:spPr/>
        <p:txBody>
          <a:bodyPr/>
          <a:lstStyle/>
          <a:p>
            <a:fld id="{6144B44A-5617-4C0E-9638-C4B06AFB51F1}" type="slidenum">
              <a:rPr lang="en-GB" smtClean="0"/>
              <a:t>13</a:t>
            </a:fld>
            <a:endParaRPr lang="en-GB" dirty="0"/>
          </a:p>
        </p:txBody>
      </p:sp>
    </p:spTree>
    <p:extLst>
      <p:ext uri="{BB962C8B-B14F-4D97-AF65-F5344CB8AC3E}">
        <p14:creationId xmlns:p14="http://schemas.microsoft.com/office/powerpoint/2010/main" val="3687162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Research work. May get learners to work in a group and present back their findings next lesson. Use Spartacus Education and other internet sites e.g. </a:t>
            </a:r>
            <a:r>
              <a:rPr lang="en-GB" dirty="0" err="1" smtClean="0"/>
              <a:t>whiterose.neocities.org</a:t>
            </a:r>
            <a:endParaRPr lang="en-GB" dirty="0" smtClean="0"/>
          </a:p>
          <a:p>
            <a:endParaRPr lang="en-GB" dirty="0" smtClean="0"/>
          </a:p>
          <a:p>
            <a:r>
              <a:rPr lang="en-GB" dirty="0" smtClean="0"/>
              <a:t>Image: </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Unknown </a:t>
            </a:r>
            <a:r>
              <a:rPr lang="en-US" sz="1200" kern="1200" dirty="0" err="1" smtClean="0">
                <a:solidFill>
                  <a:schemeClr val="tx1"/>
                </a:solidFill>
                <a:effectLst/>
                <a:latin typeface="+mn-lt"/>
                <a:ea typeface="+mn-ea"/>
                <a:cs typeface="+mn-cs"/>
              </a:rPr>
              <a:t>authorUnknown</a:t>
            </a:r>
            <a:r>
              <a:rPr lang="en-US" sz="1200" kern="1200" dirty="0" smtClean="0">
                <a:solidFill>
                  <a:schemeClr val="tx1"/>
                </a:solidFill>
                <a:effectLst/>
                <a:latin typeface="+mn-lt"/>
                <a:ea typeface="+mn-ea"/>
                <a:cs typeface="+mn-cs"/>
              </a:rPr>
              <a:t> author, Public domain, via Wikimedia Commons</a:t>
            </a:r>
            <a:endParaRPr lang="en-GB"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https://commons.wikimedia.org/wiki/File:Sophie_Scholl_1938_in_Blumberg_(restored).jpg</a:t>
            </a:r>
            <a:r>
              <a:rPr lang="en-GB" dirty="0" smtClean="0">
                <a:effectLst/>
              </a:rPr>
              <a:t> </a:t>
            </a:r>
            <a:endParaRPr lang="en-GB" dirty="0"/>
          </a:p>
        </p:txBody>
      </p:sp>
      <p:sp>
        <p:nvSpPr>
          <p:cNvPr id="4" name="Slide Number Placeholder 3"/>
          <p:cNvSpPr>
            <a:spLocks noGrp="1"/>
          </p:cNvSpPr>
          <p:nvPr>
            <p:ph type="sldNum" sz="quarter" idx="10"/>
          </p:nvPr>
        </p:nvSpPr>
        <p:spPr/>
        <p:txBody>
          <a:bodyPr/>
          <a:lstStyle/>
          <a:p>
            <a:fld id="{6144B44A-5617-4C0E-9638-C4B06AFB51F1}" type="slidenum">
              <a:rPr lang="en-GB" smtClean="0"/>
              <a:t>14</a:t>
            </a:fld>
            <a:endParaRPr lang="en-GB" dirty="0"/>
          </a:p>
        </p:txBody>
      </p:sp>
    </p:spTree>
    <p:extLst>
      <p:ext uri="{BB962C8B-B14F-4D97-AF65-F5344CB8AC3E}">
        <p14:creationId xmlns:p14="http://schemas.microsoft.com/office/powerpoint/2010/main" val="206441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Majority of he lesson get learners to share their findings about the named person they have researched.</a:t>
            </a:r>
            <a:endParaRPr lang="en-GB" dirty="0"/>
          </a:p>
        </p:txBody>
      </p:sp>
      <p:sp>
        <p:nvSpPr>
          <p:cNvPr id="4" name="Slide Number Placeholder 3"/>
          <p:cNvSpPr>
            <a:spLocks noGrp="1"/>
          </p:cNvSpPr>
          <p:nvPr>
            <p:ph type="sldNum" sz="quarter" idx="10"/>
          </p:nvPr>
        </p:nvSpPr>
        <p:spPr/>
        <p:txBody>
          <a:bodyPr/>
          <a:lstStyle/>
          <a:p>
            <a:fld id="{6144B44A-5617-4C0E-9638-C4B06AFB51F1}" type="slidenum">
              <a:rPr lang="en-GB" smtClean="0"/>
              <a:t>16</a:t>
            </a:fld>
            <a:endParaRPr lang="en-GB" dirty="0"/>
          </a:p>
        </p:txBody>
      </p:sp>
    </p:spTree>
    <p:extLst>
      <p:ext uri="{BB962C8B-B14F-4D97-AF65-F5344CB8AC3E}">
        <p14:creationId xmlns:p14="http://schemas.microsoft.com/office/powerpoint/2010/main" val="2011892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learners to share where these comments might have come from. e.g. 2</a:t>
            </a:r>
            <a:r>
              <a:rPr lang="en-GB" baseline="30000" dirty="0" smtClean="0"/>
              <a:t>nd</a:t>
            </a:r>
            <a:r>
              <a:rPr lang="en-GB" dirty="0" smtClean="0"/>
              <a:t> leaflet from the experiences of Hans Scholl at the Russian Front and especially his encounter with the Jewish girl during his train journey East. Consider 5</a:t>
            </a:r>
            <a:r>
              <a:rPr lang="en-GB" baseline="30000" dirty="0" smtClean="0"/>
              <a:t>th</a:t>
            </a:r>
            <a:r>
              <a:rPr lang="en-GB" dirty="0" smtClean="0"/>
              <a:t> leaflet as a manifesto for a new European way of life. It was written when the prospect seemed far from possible???</a:t>
            </a:r>
          </a:p>
          <a:p>
            <a:endParaRPr lang="en-GB" dirty="0" smtClean="0"/>
          </a:p>
          <a:p>
            <a:r>
              <a:rPr lang="en-GB" dirty="0" smtClean="0"/>
              <a:t>Images </a:t>
            </a:r>
            <a:r>
              <a:rPr lang="mr-IN" dirty="0" smtClean="0"/>
              <a:t>–</a:t>
            </a:r>
            <a:r>
              <a:rPr lang="en-GB" dirty="0" smtClean="0"/>
              <a:t> link to Picture of Hans and Sophie School with other members of the White Rose</a:t>
            </a:r>
            <a:r>
              <a:rPr lang="en-GB" baseline="0" dirty="0" smtClean="0"/>
              <a:t> movement; https://</a:t>
            </a:r>
            <a:r>
              <a:rPr lang="en-GB" baseline="0" dirty="0" err="1" smtClean="0"/>
              <a:t>www.akg-images.co.uk</a:t>
            </a:r>
            <a:r>
              <a:rPr lang="en-GB" baseline="0" dirty="0" smtClean="0"/>
              <a:t>/CS.aspx?VP3=</a:t>
            </a:r>
            <a:r>
              <a:rPr lang="en-GB" baseline="0" dirty="0" err="1" smtClean="0"/>
              <a:t>SearchResult&amp;VBID</a:t>
            </a:r>
            <a:r>
              <a:rPr lang="en-GB" baseline="0" dirty="0" smtClean="0"/>
              <a:t>=2UMESQJSOMHX8H&amp;SMLS=1&amp;RW=1280&amp;RH=715&amp;POPUPPN=10&amp;POPUPIID=2UMDHU32TL2R#/</a:t>
            </a:r>
            <a:r>
              <a:rPr lang="en-GB" baseline="0" dirty="0" err="1" smtClean="0"/>
              <a:t>SearchResult&amp;VBID</a:t>
            </a:r>
            <a:r>
              <a:rPr lang="en-GB" baseline="0" dirty="0" smtClean="0"/>
              <a:t>=2UMESQJSOMHX8H&amp;SMLS=1&amp;RW=1280&amp;RH=715&amp;POPUPPN=13&amp;POPUPIID=2UMEBMHEETTV</a:t>
            </a:r>
          </a:p>
          <a:p>
            <a:endParaRPr lang="en-GB" dirty="0"/>
          </a:p>
        </p:txBody>
      </p:sp>
      <p:sp>
        <p:nvSpPr>
          <p:cNvPr id="4" name="Slide Number Placeholder 3"/>
          <p:cNvSpPr>
            <a:spLocks noGrp="1"/>
          </p:cNvSpPr>
          <p:nvPr>
            <p:ph type="sldNum" sz="quarter" idx="10"/>
          </p:nvPr>
        </p:nvSpPr>
        <p:spPr/>
        <p:txBody>
          <a:bodyPr/>
          <a:lstStyle/>
          <a:p>
            <a:fld id="{6144B44A-5617-4C0E-9638-C4B06AFB51F1}" type="slidenum">
              <a:rPr lang="en-GB" smtClean="0"/>
              <a:t>17</a:t>
            </a:fld>
            <a:endParaRPr lang="en-GB" dirty="0"/>
          </a:p>
        </p:txBody>
      </p:sp>
    </p:spTree>
    <p:extLst>
      <p:ext uri="{BB962C8B-B14F-4D97-AF65-F5344CB8AC3E}">
        <p14:creationId xmlns:p14="http://schemas.microsoft.com/office/powerpoint/2010/main" val="1343888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Is it right to focus on these </a:t>
            </a:r>
            <a:r>
              <a:rPr lang="en-GB" dirty="0" smtClean="0"/>
              <a:t>two? </a:t>
            </a:r>
            <a:r>
              <a:rPr lang="en-GB" dirty="0" smtClean="0"/>
              <a:t>Should we consider how they are portrayed and by whom? Why? What is the legacy of the movement on German society? Is there any relevance in the lives and actions of the individuals or collectively the group? </a:t>
            </a:r>
          </a:p>
          <a:p>
            <a:endParaRPr lang="en-GB" dirty="0" smtClean="0"/>
          </a:p>
          <a:p>
            <a:r>
              <a:rPr lang="en-GB" dirty="0" smtClean="0"/>
              <a:t>Images:</a:t>
            </a:r>
            <a:r>
              <a:rPr lang="en-GB" baseline="0" dirty="0" smtClean="0"/>
              <a:t> </a:t>
            </a:r>
            <a:r>
              <a:rPr lang="en-US" sz="1200" kern="1200" dirty="0" smtClean="0">
                <a:solidFill>
                  <a:schemeClr val="tx1"/>
                </a:solidFill>
                <a:effectLst/>
                <a:latin typeface="+mn-lt"/>
                <a:ea typeface="+mn-ea"/>
                <a:cs typeface="+mn-cs"/>
              </a:rPr>
              <a:t>Deutsch:  Deutsche Post der </a:t>
            </a:r>
            <a:r>
              <a:rPr lang="en-US" sz="1200" kern="1200" dirty="0" err="1" smtClean="0">
                <a:solidFill>
                  <a:schemeClr val="tx1"/>
                </a:solidFill>
                <a:effectLst/>
                <a:latin typeface="+mn-lt"/>
                <a:ea typeface="+mn-ea"/>
                <a:cs typeface="+mn-cs"/>
              </a:rPr>
              <a:t>DDR.English</a:t>
            </a:r>
            <a:r>
              <a:rPr lang="en-US" sz="1200" kern="1200" dirty="0" smtClean="0">
                <a:solidFill>
                  <a:schemeClr val="tx1"/>
                </a:solidFill>
                <a:effectLst/>
                <a:latin typeface="+mn-lt"/>
                <a:ea typeface="+mn-ea"/>
                <a:cs typeface="+mn-cs"/>
              </a:rPr>
              <a:t>:  GDR post office, Public domain, via Wikimedia Commons</a:t>
            </a:r>
            <a:endParaRPr lang="en-GB"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https://commons.wikimedia.org/wiki/File:Geschwister_Scholl_stamp,_GDR,_1961.jpg</a:t>
            </a:r>
            <a:endParaRPr lang="en-GB" sz="1200" kern="1200" dirty="0" smtClean="0">
              <a:solidFill>
                <a:schemeClr val="tx1"/>
              </a:solidFill>
              <a:effectLst/>
              <a:latin typeface="+mn-lt"/>
              <a:ea typeface="+mn-ea"/>
              <a:cs typeface="+mn-cs"/>
            </a:endParaRP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4"/>
              </a:rPr>
              <a:t>https://commons.wikimedia.org/wiki/File:Sophie_Scholl_in_Blumberg_1942.jpg#filelinks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144B44A-5617-4C0E-9638-C4B06AFB51F1}" type="slidenum">
              <a:rPr lang="en-GB" smtClean="0"/>
              <a:t>20</a:t>
            </a:fld>
            <a:endParaRPr lang="en-GB" dirty="0"/>
          </a:p>
        </p:txBody>
      </p:sp>
    </p:spTree>
    <p:extLst>
      <p:ext uri="{BB962C8B-B14F-4D97-AF65-F5344CB8AC3E}">
        <p14:creationId xmlns:p14="http://schemas.microsoft.com/office/powerpoint/2010/main" val="649959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a:t>
            </a:r>
            <a:r>
              <a:rPr lang="en-US" sz="1200" kern="1200" dirty="0" err="1" smtClean="0">
                <a:solidFill>
                  <a:schemeClr val="tx1"/>
                </a:solidFill>
                <a:effectLst/>
                <a:latin typeface="+mn-lt"/>
                <a:ea typeface="+mn-ea"/>
                <a:cs typeface="+mn-cs"/>
              </a:rPr>
              <a:t>Bundesarchiv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Bild</a:t>
            </a:r>
            <a:r>
              <a:rPr lang="en-US" sz="1200" kern="1200" dirty="0" smtClean="0">
                <a:solidFill>
                  <a:schemeClr val="tx1"/>
                </a:solidFill>
                <a:effectLst/>
                <a:latin typeface="+mn-lt"/>
                <a:ea typeface="+mn-ea"/>
                <a:cs typeface="+mn-cs"/>
              </a:rPr>
              <a:t> 183-S33882 / CC BY-SA 3.0 DE, CC BY-SA 3.0 DE &lt;https://</a:t>
            </a:r>
            <a:r>
              <a:rPr lang="en-US" sz="1200" kern="1200" dirty="0" err="1" smtClean="0">
                <a:solidFill>
                  <a:schemeClr val="tx1"/>
                </a:solidFill>
                <a:effectLst/>
                <a:latin typeface="+mn-lt"/>
                <a:ea typeface="+mn-ea"/>
                <a:cs typeface="+mn-cs"/>
              </a:rPr>
              <a:t>creativecommons.org</a:t>
            </a:r>
            <a:r>
              <a:rPr lang="en-US" sz="1200" kern="1200" dirty="0" smtClean="0">
                <a:solidFill>
                  <a:schemeClr val="tx1"/>
                </a:solidFill>
                <a:effectLst/>
                <a:latin typeface="+mn-lt"/>
                <a:ea typeface="+mn-ea"/>
                <a:cs typeface="+mn-cs"/>
              </a:rPr>
              <a:t>/licenses/by-</a:t>
            </a:r>
            <a:r>
              <a:rPr lang="en-US" sz="1200" kern="1200" dirty="0" err="1" smtClean="0">
                <a:solidFill>
                  <a:schemeClr val="tx1"/>
                </a:solidFill>
                <a:effectLst/>
                <a:latin typeface="+mn-lt"/>
                <a:ea typeface="+mn-ea"/>
                <a:cs typeface="+mn-cs"/>
              </a:rPr>
              <a:t>sa</a:t>
            </a:r>
            <a:r>
              <a:rPr lang="en-US" sz="1200" kern="1200" dirty="0" smtClean="0">
                <a:solidFill>
                  <a:schemeClr val="tx1"/>
                </a:solidFill>
                <a:effectLst/>
                <a:latin typeface="+mn-lt"/>
                <a:ea typeface="+mn-ea"/>
                <a:cs typeface="+mn-cs"/>
              </a:rPr>
              <a:t>/3.0/de/</a:t>
            </a:r>
            <a:r>
              <a:rPr lang="en-US" sz="1200" kern="1200" dirty="0" err="1" smtClean="0">
                <a:solidFill>
                  <a:schemeClr val="tx1"/>
                </a:solidFill>
                <a:effectLst/>
                <a:latin typeface="+mn-lt"/>
                <a:ea typeface="+mn-ea"/>
                <a:cs typeface="+mn-cs"/>
              </a:rPr>
              <a:t>deed.en</a:t>
            </a:r>
            <a:r>
              <a:rPr lang="en-US" sz="1200" kern="1200" dirty="0" smtClean="0">
                <a:solidFill>
                  <a:schemeClr val="tx1"/>
                </a:solidFill>
                <a:effectLst/>
                <a:latin typeface="+mn-lt"/>
                <a:ea typeface="+mn-ea"/>
                <a:cs typeface="+mn-cs"/>
              </a:rPr>
              <a:t>&gt;, via Wikimedia Commons</a:t>
            </a:r>
            <a:endParaRPr lang="en-GB"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https://commons.wikimedia.org/wiki/File:Adolf_Hitler_cropped_restored.jpg</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144B44A-5617-4C0E-9638-C4B06AFB51F1}" type="slidenum">
              <a:rPr lang="en-GB" smtClean="0"/>
              <a:t>3</a:t>
            </a:fld>
            <a:endParaRPr lang="en-GB" dirty="0"/>
          </a:p>
        </p:txBody>
      </p:sp>
    </p:spTree>
    <p:extLst>
      <p:ext uri="{BB962C8B-B14F-4D97-AF65-F5344CB8AC3E}">
        <p14:creationId xmlns:p14="http://schemas.microsoft.com/office/powerpoint/2010/main" val="4175520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a:t>
            </a:r>
            <a:r>
              <a:rPr lang="en-US" sz="1200" kern="1200" dirty="0" smtClean="0">
                <a:solidFill>
                  <a:schemeClr val="tx1"/>
                </a:solidFill>
                <a:effectLst/>
                <a:latin typeface="+mn-lt"/>
                <a:ea typeface="+mn-ea"/>
                <a:cs typeface="+mn-cs"/>
              </a:rPr>
              <a:t>By </a:t>
            </a:r>
            <a:r>
              <a:rPr lang="en-US" sz="1200" kern="1200" dirty="0" err="1" smtClean="0">
                <a:solidFill>
                  <a:schemeClr val="tx1"/>
                </a:solidFill>
                <a:effectLst/>
                <a:latin typeface="+mn-lt"/>
                <a:ea typeface="+mn-ea"/>
                <a:cs typeface="+mn-cs"/>
              </a:rPr>
              <a:t>Amrei</a:t>
            </a:r>
            <a:r>
              <a:rPr lang="en-US" sz="1200" kern="1200" dirty="0" smtClean="0">
                <a:solidFill>
                  <a:schemeClr val="tx1"/>
                </a:solidFill>
                <a:effectLst/>
                <a:latin typeface="+mn-lt"/>
                <a:ea typeface="+mn-ea"/>
                <a:cs typeface="+mn-cs"/>
              </a:rPr>
              <a:t>-Marie - Own work, CC BY-SA 4.0, </a:t>
            </a:r>
            <a:r>
              <a:rPr lang="en-US" sz="1200" u="sng" kern="1200" dirty="0" smtClean="0">
                <a:solidFill>
                  <a:schemeClr val="tx1"/>
                </a:solidFill>
                <a:effectLst/>
                <a:latin typeface="+mn-lt"/>
                <a:ea typeface="+mn-ea"/>
                <a:cs typeface="+mn-cs"/>
                <a:hlinkClick r:id="rId3"/>
              </a:rPr>
              <a:t>https://commons.wikimedia.org/w/index.php?curid=51775768</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144B44A-5617-4C0E-9638-C4B06AFB51F1}" type="slidenum">
              <a:rPr lang="en-GB" smtClean="0"/>
              <a:t>4</a:t>
            </a:fld>
            <a:endParaRPr lang="en-GB" dirty="0"/>
          </a:p>
        </p:txBody>
      </p:sp>
    </p:spTree>
    <p:extLst>
      <p:ext uri="{BB962C8B-B14F-4D97-AF65-F5344CB8AC3E}">
        <p14:creationId xmlns:p14="http://schemas.microsoft.com/office/powerpoint/2010/main" val="2883650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Share any troublesome words or terms depending on age/ profile of your class e.g. citizen, democracy, elect or rally</a:t>
            </a:r>
            <a:endParaRPr lang="en-GB" dirty="0"/>
          </a:p>
        </p:txBody>
      </p:sp>
      <p:sp>
        <p:nvSpPr>
          <p:cNvPr id="4" name="Slide Number Placeholder 3"/>
          <p:cNvSpPr>
            <a:spLocks noGrp="1"/>
          </p:cNvSpPr>
          <p:nvPr>
            <p:ph type="sldNum" sz="quarter" idx="10"/>
          </p:nvPr>
        </p:nvSpPr>
        <p:spPr/>
        <p:txBody>
          <a:bodyPr/>
          <a:lstStyle/>
          <a:p>
            <a:fld id="{6144B44A-5617-4C0E-9638-C4B06AFB51F1}" type="slidenum">
              <a:rPr lang="en-GB" smtClean="0"/>
              <a:t>5</a:t>
            </a:fld>
            <a:endParaRPr lang="en-GB" dirty="0"/>
          </a:p>
        </p:txBody>
      </p:sp>
    </p:spTree>
    <p:extLst>
      <p:ext uri="{BB962C8B-B14F-4D97-AF65-F5344CB8AC3E}">
        <p14:creationId xmlns:p14="http://schemas.microsoft.com/office/powerpoint/2010/main" val="1006060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prom - https://</a:t>
            </a:r>
            <a:r>
              <a:rPr lang="en-US" dirty="0" err="1" smtClean="0"/>
              <a:t>spartacus-educational.com</a:t>
            </a:r>
            <a:r>
              <a:rPr lang="en-US" dirty="0" smtClean="0"/>
              <a:t>/</a:t>
            </a:r>
            <a:r>
              <a:rPr lang="en-US" dirty="0" err="1" smtClean="0"/>
              <a:t>GERschollS.htm</a:t>
            </a:r>
            <a:endParaRPr lang="en-US" dirty="0" smtClean="0"/>
          </a:p>
          <a:p>
            <a:endParaRPr lang="en-US" dirty="0" smtClean="0"/>
          </a:p>
          <a:p>
            <a:r>
              <a:rPr lang="en-US" dirty="0" smtClean="0"/>
              <a:t>Sophie Scholl reading</a:t>
            </a:r>
            <a:r>
              <a:rPr lang="en-US" baseline="0" dirty="0" smtClean="0"/>
              <a:t> - </a:t>
            </a:r>
            <a:r>
              <a:rPr lang="en-US" dirty="0" smtClean="0"/>
              <a:t>https://</a:t>
            </a:r>
            <a:r>
              <a:rPr lang="en-US" dirty="0" err="1" smtClean="0"/>
              <a:t>spartacus-educational.com</a:t>
            </a:r>
            <a:r>
              <a:rPr lang="en-US" dirty="0" smtClean="0"/>
              <a:t>/ExamRHU11.htm</a:t>
            </a:r>
          </a:p>
          <a:p>
            <a:endParaRPr lang="en-US" dirty="0"/>
          </a:p>
        </p:txBody>
      </p:sp>
      <p:sp>
        <p:nvSpPr>
          <p:cNvPr id="4" name="Slide Number Placeholder 3"/>
          <p:cNvSpPr>
            <a:spLocks noGrp="1"/>
          </p:cNvSpPr>
          <p:nvPr>
            <p:ph type="sldNum" sz="quarter" idx="10"/>
          </p:nvPr>
        </p:nvSpPr>
        <p:spPr/>
        <p:txBody>
          <a:bodyPr/>
          <a:lstStyle/>
          <a:p>
            <a:fld id="{6144B44A-5617-4C0E-9638-C4B06AFB51F1}" type="slidenum">
              <a:rPr lang="en-GB" smtClean="0"/>
              <a:t>6</a:t>
            </a:fld>
            <a:endParaRPr lang="en-GB" dirty="0"/>
          </a:p>
        </p:txBody>
      </p:sp>
    </p:spTree>
    <p:extLst>
      <p:ext uri="{BB962C8B-B14F-4D97-AF65-F5344CB8AC3E}">
        <p14:creationId xmlns:p14="http://schemas.microsoft.com/office/powerpoint/2010/main" val="416692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 that Hans is the sibling to Sophie. Did anyone raise this as a possibility and</a:t>
            </a:r>
            <a:r>
              <a:rPr lang="en-GB" dirty="0" smtClean="0"/>
              <a:t>/or </a:t>
            </a:r>
            <a:r>
              <a:rPr lang="en-GB" dirty="0" smtClean="0"/>
              <a:t>the fact that he was the elder of the two.</a:t>
            </a:r>
          </a:p>
          <a:p>
            <a:endParaRPr lang="en-GB" dirty="0" smtClean="0"/>
          </a:p>
          <a:p>
            <a:r>
              <a:rPr lang="en-GB" dirty="0" smtClean="0"/>
              <a:t>Image of Hans and his brother: </a:t>
            </a:r>
            <a:r>
              <a:rPr lang="en-GB" dirty="0" smtClean="0"/>
              <a:t>available</a:t>
            </a:r>
            <a:r>
              <a:rPr lang="en-GB" baseline="0" dirty="0" smtClean="0"/>
              <a:t> </a:t>
            </a:r>
            <a:r>
              <a:rPr lang="en-GB" baseline="0" dirty="0" smtClean="0"/>
              <a:t>here: https://</a:t>
            </a:r>
            <a:r>
              <a:rPr lang="en-GB" baseline="0" dirty="0" err="1" smtClean="0"/>
              <a:t>spartacus-educational.com</a:t>
            </a:r>
            <a:r>
              <a:rPr lang="en-GB" baseline="0" dirty="0" smtClean="0"/>
              <a:t>/</a:t>
            </a:r>
            <a:r>
              <a:rPr lang="en-GB" baseline="0" dirty="0" err="1" smtClean="0"/>
              <a:t>GERschollH.htm</a:t>
            </a:r>
            <a:endParaRPr lang="en-GB" baseline="0" dirty="0" smtClean="0"/>
          </a:p>
          <a:p>
            <a:endParaRPr lang="en-GB" dirty="0" smtClean="0"/>
          </a:p>
          <a:p>
            <a:r>
              <a:rPr lang="en-GB" dirty="0" smtClean="0"/>
              <a:t>Image of Hitler Youth flag bearing: </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Bundesarchiv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Bild</a:t>
            </a:r>
            <a:r>
              <a:rPr lang="en-US" sz="1200" kern="1200" dirty="0" smtClean="0">
                <a:solidFill>
                  <a:schemeClr val="tx1"/>
                </a:solidFill>
                <a:effectLst/>
                <a:latin typeface="+mn-lt"/>
                <a:ea typeface="+mn-ea"/>
                <a:cs typeface="+mn-cs"/>
              </a:rPr>
              <a:t> 183-E12089 / CC-BY-SA 3.0, CC BY-SA 3.0 DE &lt;https://</a:t>
            </a:r>
            <a:r>
              <a:rPr lang="en-US" sz="1200" kern="1200" dirty="0" err="1" smtClean="0">
                <a:solidFill>
                  <a:schemeClr val="tx1"/>
                </a:solidFill>
                <a:effectLst/>
                <a:latin typeface="+mn-lt"/>
                <a:ea typeface="+mn-ea"/>
                <a:cs typeface="+mn-cs"/>
              </a:rPr>
              <a:t>creativecommons.org</a:t>
            </a:r>
            <a:r>
              <a:rPr lang="en-US" sz="1200" kern="1200" dirty="0" smtClean="0">
                <a:solidFill>
                  <a:schemeClr val="tx1"/>
                </a:solidFill>
                <a:effectLst/>
                <a:latin typeface="+mn-lt"/>
                <a:ea typeface="+mn-ea"/>
                <a:cs typeface="+mn-cs"/>
              </a:rPr>
              <a:t>/licenses/by-</a:t>
            </a:r>
            <a:r>
              <a:rPr lang="en-US" sz="1200" kern="1200" dirty="0" err="1" smtClean="0">
                <a:solidFill>
                  <a:schemeClr val="tx1"/>
                </a:solidFill>
                <a:effectLst/>
                <a:latin typeface="+mn-lt"/>
                <a:ea typeface="+mn-ea"/>
                <a:cs typeface="+mn-cs"/>
              </a:rPr>
              <a:t>sa</a:t>
            </a:r>
            <a:r>
              <a:rPr lang="en-US" sz="1200" kern="1200" dirty="0" smtClean="0">
                <a:solidFill>
                  <a:schemeClr val="tx1"/>
                </a:solidFill>
                <a:effectLst/>
                <a:latin typeface="+mn-lt"/>
                <a:ea typeface="+mn-ea"/>
                <a:cs typeface="+mn-cs"/>
              </a:rPr>
              <a:t>/3.0/de/</a:t>
            </a:r>
            <a:r>
              <a:rPr lang="en-US" sz="1200" kern="1200" dirty="0" err="1" smtClean="0">
                <a:solidFill>
                  <a:schemeClr val="tx1"/>
                </a:solidFill>
                <a:effectLst/>
                <a:latin typeface="+mn-lt"/>
                <a:ea typeface="+mn-ea"/>
                <a:cs typeface="+mn-cs"/>
              </a:rPr>
              <a:t>deed.en</a:t>
            </a:r>
            <a:r>
              <a:rPr lang="en-US" sz="1200" kern="1200" dirty="0" smtClean="0">
                <a:solidFill>
                  <a:schemeClr val="tx1"/>
                </a:solidFill>
                <a:effectLst/>
                <a:latin typeface="+mn-lt"/>
                <a:ea typeface="+mn-ea"/>
                <a:cs typeface="+mn-cs"/>
              </a:rPr>
              <a:t>&gt;, via Wikimedia Commons</a:t>
            </a:r>
            <a:endParaRPr lang="en-GB"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https://commons.wikimedia.org/wiki/File:Bundesarchiv_Bild_183-E12089,_Posen,_Amtseinf%C3%BChrung_Arthur_Greiser.jpg</a:t>
            </a:r>
            <a:r>
              <a:rPr lang="en-GB" dirty="0" smtClean="0">
                <a:effectLst/>
              </a:rPr>
              <a:t> </a:t>
            </a:r>
            <a:endParaRPr lang="en-GB" dirty="0"/>
          </a:p>
        </p:txBody>
      </p:sp>
      <p:sp>
        <p:nvSpPr>
          <p:cNvPr id="4" name="Slide Number Placeholder 3"/>
          <p:cNvSpPr>
            <a:spLocks noGrp="1"/>
          </p:cNvSpPr>
          <p:nvPr>
            <p:ph type="sldNum" sz="quarter" idx="10"/>
          </p:nvPr>
        </p:nvSpPr>
        <p:spPr/>
        <p:txBody>
          <a:bodyPr/>
          <a:lstStyle/>
          <a:p>
            <a:fld id="{6144B44A-5617-4C0E-9638-C4B06AFB51F1}" type="slidenum">
              <a:rPr lang="en-GB" smtClean="0"/>
              <a:t>7</a:t>
            </a:fld>
            <a:endParaRPr lang="en-GB" dirty="0"/>
          </a:p>
        </p:txBody>
      </p:sp>
    </p:spTree>
    <p:extLst>
      <p:ext uri="{BB962C8B-B14F-4D97-AF65-F5344CB8AC3E}">
        <p14:creationId xmlns:p14="http://schemas.microsoft.com/office/powerpoint/2010/main" val="3629338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Learners keep their answers brief and to focus on just the picture. Ask a few to share their answer especially if you can get varied opinions and reason why on the siblings being put on trial.</a:t>
            </a:r>
            <a:endParaRPr lang="en-GB" dirty="0"/>
          </a:p>
        </p:txBody>
      </p:sp>
      <p:sp>
        <p:nvSpPr>
          <p:cNvPr id="4" name="Slide Number Placeholder 3"/>
          <p:cNvSpPr>
            <a:spLocks noGrp="1"/>
          </p:cNvSpPr>
          <p:nvPr>
            <p:ph type="sldNum" sz="quarter" idx="10"/>
          </p:nvPr>
        </p:nvSpPr>
        <p:spPr/>
        <p:txBody>
          <a:bodyPr/>
          <a:lstStyle/>
          <a:p>
            <a:fld id="{6144B44A-5617-4C0E-9638-C4B06AFB51F1}" type="slidenum">
              <a:rPr lang="en-GB" smtClean="0"/>
              <a:t>8</a:t>
            </a:fld>
            <a:endParaRPr lang="en-GB" dirty="0"/>
          </a:p>
        </p:txBody>
      </p:sp>
    </p:spTree>
    <p:extLst>
      <p:ext uri="{BB962C8B-B14F-4D97-AF65-F5344CB8AC3E}">
        <p14:creationId xmlns:p14="http://schemas.microsoft.com/office/powerpoint/2010/main" val="3929235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Useful if learners look at the other </a:t>
            </a:r>
            <a:r>
              <a:rPr lang="en-GB" dirty="0" smtClean="0"/>
              <a:t>photo cards (RS43) on </a:t>
            </a:r>
            <a:r>
              <a:rPr lang="en-GB" dirty="0" smtClean="0"/>
              <a:t>Hans. Especially if they note his growing moving away from Nazism, if he was ever a whole-hearted follower. When and how did this occur in his life.</a:t>
            </a:r>
          </a:p>
          <a:p>
            <a:r>
              <a:rPr lang="en-GB" dirty="0" smtClean="0"/>
              <a:t>Images 1937 national service: </a:t>
            </a:r>
            <a:r>
              <a:rPr lang="en-US" sz="1200" kern="1200" dirty="0" smtClean="0">
                <a:solidFill>
                  <a:schemeClr val="tx1"/>
                </a:solidFill>
                <a:effectLst/>
                <a:latin typeface="+mn-lt"/>
                <a:ea typeface="+mn-ea"/>
                <a:cs typeface="+mn-cs"/>
              </a:rPr>
              <a:t>Father of </a:t>
            </a:r>
            <a:r>
              <a:rPr lang="en-US" sz="1200" kern="1200" dirty="0" err="1" smtClean="0">
                <a:solidFill>
                  <a:schemeClr val="tx1"/>
                </a:solidFill>
                <a:effectLst/>
                <a:latin typeface="+mn-lt"/>
                <a:ea typeface="+mn-ea"/>
                <a:cs typeface="+mn-cs"/>
              </a:rPr>
              <a:t>de:user:Philipendula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Philipendula</a:t>
            </a:r>
            <a:r>
              <a:rPr lang="en-US" sz="1200" kern="1200" dirty="0" smtClean="0">
                <a:solidFill>
                  <a:schemeClr val="tx1"/>
                </a:solidFill>
                <a:effectLst/>
                <a:latin typeface="+mn-lt"/>
                <a:ea typeface="+mn-ea"/>
                <a:cs typeface="+mn-cs"/>
              </a:rPr>
              <a:t> has </a:t>
            </a:r>
            <a:r>
              <a:rPr lang="en-US" sz="1200" kern="1200" dirty="0" err="1" smtClean="0">
                <a:solidFill>
                  <a:schemeClr val="tx1"/>
                </a:solidFill>
                <a:effectLst/>
                <a:latin typeface="+mn-lt"/>
                <a:ea typeface="+mn-ea"/>
                <a:cs typeface="+mn-cs"/>
              </a:rPr>
              <a:t>herited</a:t>
            </a:r>
            <a:r>
              <a:rPr lang="en-US" sz="1200" kern="1200" dirty="0" smtClean="0">
                <a:solidFill>
                  <a:schemeClr val="tx1"/>
                </a:solidFill>
                <a:effectLst/>
                <a:latin typeface="+mn-lt"/>
                <a:ea typeface="+mn-ea"/>
                <a:cs typeface="+mn-cs"/>
              </a:rPr>
              <a:t> the rights on this image., CC BY-SA 3.0 &lt;http://</a:t>
            </a:r>
            <a:r>
              <a:rPr lang="en-US" sz="1200" kern="1200" dirty="0" err="1" smtClean="0">
                <a:solidFill>
                  <a:schemeClr val="tx1"/>
                </a:solidFill>
                <a:effectLst/>
                <a:latin typeface="+mn-lt"/>
                <a:ea typeface="+mn-ea"/>
                <a:cs typeface="+mn-cs"/>
              </a:rPr>
              <a:t>creativecommons.org</a:t>
            </a:r>
            <a:r>
              <a:rPr lang="en-US" sz="1200" kern="1200" dirty="0" smtClean="0">
                <a:solidFill>
                  <a:schemeClr val="tx1"/>
                </a:solidFill>
                <a:effectLst/>
                <a:latin typeface="+mn-lt"/>
                <a:ea typeface="+mn-ea"/>
                <a:cs typeface="+mn-cs"/>
              </a:rPr>
              <a:t>/licenses/by-</a:t>
            </a:r>
            <a:r>
              <a:rPr lang="en-US" sz="1200" kern="1200" dirty="0" err="1" smtClean="0">
                <a:solidFill>
                  <a:schemeClr val="tx1"/>
                </a:solidFill>
                <a:effectLst/>
                <a:latin typeface="+mn-lt"/>
                <a:ea typeface="+mn-ea"/>
                <a:cs typeface="+mn-cs"/>
              </a:rPr>
              <a:t>sa</a:t>
            </a:r>
            <a:r>
              <a:rPr lang="en-US" sz="1200" kern="1200" dirty="0" smtClean="0">
                <a:solidFill>
                  <a:schemeClr val="tx1"/>
                </a:solidFill>
                <a:effectLst/>
                <a:latin typeface="+mn-lt"/>
                <a:ea typeface="+mn-ea"/>
                <a:cs typeface="+mn-cs"/>
              </a:rPr>
              <a:t>/3.0/&gt;, via Wikimedia Commons</a:t>
            </a:r>
            <a:endParaRPr lang="en-GB"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https://commons.wikimedia.org/wiki/File:Arbeitsdienst.jpg</a:t>
            </a:r>
            <a:endParaRPr lang="en-US" sz="1200" u="sng"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1937 Hans medical</a:t>
            </a:r>
            <a:r>
              <a:rPr lang="en-US" sz="1200" u="sng" kern="1200" baseline="0" dirty="0" smtClean="0">
                <a:solidFill>
                  <a:schemeClr val="tx1"/>
                </a:solidFill>
                <a:effectLst/>
                <a:latin typeface="+mn-lt"/>
                <a:ea typeface="+mn-ea"/>
                <a:cs typeface="+mn-cs"/>
              </a:rPr>
              <a:t> student: </a:t>
            </a:r>
            <a:r>
              <a:rPr lang="en-GB" sz="1200" kern="1200" dirty="0" smtClean="0">
                <a:solidFill>
                  <a:schemeClr val="tx1"/>
                </a:solidFill>
                <a:effectLst/>
                <a:latin typeface="+mn-lt"/>
                <a:ea typeface="+mn-ea"/>
                <a:cs typeface="+mn-cs"/>
              </a:rPr>
              <a:t>Author: unknown Source: </a:t>
            </a:r>
            <a:r>
              <a:rPr lang="en-GB" sz="1200" kern="1200" dirty="0" err="1" smtClean="0">
                <a:solidFill>
                  <a:schemeClr val="tx1"/>
                </a:solidFill>
                <a:effectLst/>
                <a:latin typeface="+mn-lt"/>
                <a:ea typeface="+mn-ea"/>
                <a:cs typeface="+mn-cs"/>
              </a:rPr>
              <a:t>Stadtarchiv</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Crailsheim</a:t>
            </a:r>
            <a:r>
              <a:rPr lang="en-GB" sz="1200" kern="1200" dirty="0" smtClean="0">
                <a:solidFill>
                  <a:schemeClr val="tx1"/>
                </a:solidFill>
                <a:effectLst/>
                <a:latin typeface="+mn-lt"/>
                <a:ea typeface="+mn-ea"/>
                <a:cs typeface="+mn-cs"/>
              </a:rPr>
              <a:t> URL: https://</a:t>
            </a:r>
            <a:r>
              <a:rPr lang="en-GB" sz="1200" kern="1200" dirty="0" err="1" smtClean="0">
                <a:solidFill>
                  <a:schemeClr val="tx1"/>
                </a:solidFill>
                <a:effectLst/>
                <a:latin typeface="+mn-lt"/>
                <a:ea typeface="+mn-ea"/>
                <a:cs typeface="+mn-cs"/>
              </a:rPr>
              <a:t>www.stadtarchiv-crailsheim.de</a:t>
            </a:r>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projekte</a:t>
            </a:r>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weisse</a:t>
            </a:r>
            <a:r>
              <a:rPr lang="en-GB" sz="1200" kern="1200" dirty="0" smtClean="0">
                <a:solidFill>
                  <a:schemeClr val="tx1"/>
                </a:solidFill>
                <a:effectLst/>
                <a:latin typeface="+mn-lt"/>
                <a:ea typeface="+mn-ea"/>
                <a:cs typeface="+mn-cs"/>
              </a:rPr>
              <a:t>-rose-</a:t>
            </a:r>
            <a:r>
              <a:rPr lang="en-GB" sz="1200" kern="1200" dirty="0" err="1" smtClean="0">
                <a:solidFill>
                  <a:schemeClr val="tx1"/>
                </a:solidFill>
                <a:effectLst/>
                <a:latin typeface="+mn-lt"/>
                <a:ea typeface="+mn-ea"/>
                <a:cs typeface="+mn-cs"/>
              </a:rPr>
              <a:t>erinnerung</a:t>
            </a:r>
            <a:r>
              <a:rPr lang="en-GB" sz="1200" kern="1200" dirty="0" smtClean="0">
                <a:solidFill>
                  <a:schemeClr val="tx1"/>
                </a:solidFill>
                <a:effectLst/>
                <a:latin typeface="+mn-lt"/>
                <a:ea typeface="+mn-ea"/>
                <a:cs typeface="+mn-cs"/>
              </a:rPr>
              <a:t>/ Fair use rationale: Low resolution picture of deceased person, in article about that person, Hans Scholl. Obtaining a free close substitute is not reasonably likely.</a:t>
            </a:r>
          </a:p>
          <a:p>
            <a:r>
              <a:rPr lang="en-GB" sz="1200" u="sng" kern="1200" dirty="0" smtClean="0">
                <a:solidFill>
                  <a:schemeClr val="tx1"/>
                </a:solidFill>
                <a:effectLst/>
                <a:latin typeface="+mn-lt"/>
                <a:ea typeface="+mn-ea"/>
                <a:cs typeface="+mn-cs"/>
                <a:hlinkClick r:id="rId4"/>
              </a:rPr>
              <a:t>https://en.wikipedia.org/wiki/File:Hans_Scholl_roi.tif</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1940 May </a:t>
            </a:r>
            <a:r>
              <a:rPr lang="mr-IN"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copyright  AKG images https://</a:t>
            </a:r>
            <a:r>
              <a:rPr lang="en-GB" sz="1200" kern="1200" dirty="0" err="1" smtClean="0">
                <a:solidFill>
                  <a:schemeClr val="tx1"/>
                </a:solidFill>
                <a:effectLst/>
                <a:latin typeface="+mn-lt"/>
                <a:ea typeface="+mn-ea"/>
                <a:cs typeface="+mn-cs"/>
              </a:rPr>
              <a:t>www.akg-images.co.uk</a:t>
            </a:r>
            <a:r>
              <a:rPr lang="en-GB" sz="1200" kern="1200" dirty="0" smtClean="0">
                <a:solidFill>
                  <a:schemeClr val="tx1"/>
                </a:solidFill>
                <a:effectLst/>
                <a:latin typeface="+mn-lt"/>
                <a:ea typeface="+mn-ea"/>
                <a:cs typeface="+mn-cs"/>
              </a:rPr>
              <a:t>/CS.aspx?VP3=</a:t>
            </a:r>
            <a:r>
              <a:rPr lang="en-GB" sz="1200" kern="1200" dirty="0" err="1" smtClean="0">
                <a:solidFill>
                  <a:schemeClr val="tx1"/>
                </a:solidFill>
                <a:effectLst/>
                <a:latin typeface="+mn-lt"/>
                <a:ea typeface="+mn-ea"/>
                <a:cs typeface="+mn-cs"/>
              </a:rPr>
              <a:t>SearchResult&amp;VBID</a:t>
            </a:r>
            <a:r>
              <a:rPr lang="en-GB" sz="1200" kern="1200" dirty="0" smtClean="0">
                <a:solidFill>
                  <a:schemeClr val="tx1"/>
                </a:solidFill>
                <a:effectLst/>
                <a:latin typeface="+mn-lt"/>
                <a:ea typeface="+mn-ea"/>
                <a:cs typeface="+mn-cs"/>
              </a:rPr>
              <a:t>=2UMESQJSOMHX8H&amp;SMLS=1&amp;RW=1280&amp;RH=715&amp;POPUPPN=10&amp;POPUPIID=2UMDHU32TL2R1937</a:t>
            </a:r>
          </a:p>
          <a:p>
            <a:r>
              <a:rPr lang="en-GB" sz="1200" kern="1200" baseline="0" dirty="0" smtClean="0">
                <a:solidFill>
                  <a:schemeClr val="tx1"/>
                </a:solidFill>
                <a:effectLst/>
                <a:latin typeface="+mn-lt"/>
                <a:ea typeface="+mn-ea"/>
                <a:cs typeface="+mn-cs"/>
              </a:rPr>
              <a:t>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Nazi youth camp </a:t>
            </a:r>
            <a:r>
              <a:rPr lang="mr-IN" sz="1200" kern="1200" baseline="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available here: </a:t>
            </a:r>
            <a:r>
              <a:rPr lang="en-US" sz="1200" u="sng" kern="1200" dirty="0" smtClean="0">
                <a:solidFill>
                  <a:schemeClr val="tx1"/>
                </a:solidFill>
                <a:effectLst/>
                <a:latin typeface="+mn-lt"/>
                <a:ea typeface="+mn-ea"/>
                <a:cs typeface="+mn-cs"/>
                <a:hlinkClick r:id="rId5"/>
              </a:rPr>
              <a:t>https://spartacus-educational.com/GERschollH.htm</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144B44A-5617-4C0E-9638-C4B06AFB51F1}" type="slidenum">
              <a:rPr lang="en-GB" smtClean="0"/>
              <a:t>9</a:t>
            </a:fld>
            <a:endParaRPr lang="en-GB" dirty="0"/>
          </a:p>
        </p:txBody>
      </p:sp>
    </p:spTree>
    <p:extLst>
      <p:ext uri="{BB962C8B-B14F-4D97-AF65-F5344CB8AC3E}">
        <p14:creationId xmlns:p14="http://schemas.microsoft.com/office/powerpoint/2010/main" val="4179638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learners time to read the other cards </a:t>
            </a:r>
            <a:r>
              <a:rPr lang="en-GB" dirty="0" smtClean="0"/>
              <a:t>(RS43) and </a:t>
            </a:r>
            <a:r>
              <a:rPr lang="en-GB" dirty="0" smtClean="0"/>
              <a:t>fill in details about Sophie. Note, went through troubled teenage years and or how she struggles to develop her own outlook on life, which can seem like many of others contrary e.g. love of Jewish writer but has a ‘patriotic’ boyfriend.</a:t>
            </a:r>
          </a:p>
          <a:p>
            <a:endParaRPr lang="en-GB" dirty="0" smtClean="0"/>
          </a:p>
          <a:p>
            <a:r>
              <a:rPr lang="en-GB" dirty="0" smtClean="0"/>
              <a:t>Images: Sophie reading: available here: https://</a:t>
            </a:r>
            <a:r>
              <a:rPr lang="en-GB" dirty="0" err="1" smtClean="0"/>
              <a:t>thewisdomdaily.com</a:t>
            </a:r>
            <a:r>
              <a:rPr lang="en-GB" dirty="0" smtClean="0"/>
              <a:t>/</a:t>
            </a:r>
            <a:r>
              <a:rPr lang="en-GB" dirty="0" err="1" smtClean="0"/>
              <a:t>german</a:t>
            </a:r>
            <a:r>
              <a:rPr lang="en-GB" dirty="0" smtClean="0"/>
              <a:t>-refused-</a:t>
            </a:r>
            <a:r>
              <a:rPr lang="en-GB" dirty="0" err="1" smtClean="0"/>
              <a:t>nazi</a:t>
            </a:r>
            <a:r>
              <a:rPr lang="en-GB" dirty="0" smtClean="0"/>
              <a:t>/</a:t>
            </a:r>
          </a:p>
          <a:p>
            <a:r>
              <a:rPr lang="en-GB" dirty="0" smtClean="0"/>
              <a:t>Sophie expelled: </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Unknown </a:t>
            </a:r>
            <a:r>
              <a:rPr lang="en-US" sz="1200" kern="1200" dirty="0" err="1" smtClean="0">
                <a:solidFill>
                  <a:schemeClr val="tx1"/>
                </a:solidFill>
                <a:effectLst/>
                <a:latin typeface="+mn-lt"/>
                <a:ea typeface="+mn-ea"/>
                <a:cs typeface="+mn-cs"/>
              </a:rPr>
              <a:t>authorUnknown</a:t>
            </a:r>
            <a:r>
              <a:rPr lang="en-US" sz="1200" kern="1200" dirty="0" smtClean="0">
                <a:solidFill>
                  <a:schemeClr val="tx1"/>
                </a:solidFill>
                <a:effectLst/>
                <a:latin typeface="+mn-lt"/>
                <a:ea typeface="+mn-ea"/>
                <a:cs typeface="+mn-cs"/>
              </a:rPr>
              <a:t> author, Public domain, via Wikimedia Commons</a:t>
            </a:r>
            <a:endParaRPr lang="en-GB"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https://commons.wikimedia.org/wiki/File:Sophie_Scholl_1938_in_Blumberg_(restored).jpg</a:t>
            </a:r>
            <a:endParaRPr lang="en-US" sz="1200" u="sng" kern="1200" dirty="0" smtClean="0">
              <a:solidFill>
                <a:schemeClr val="tx1"/>
              </a:solidFill>
              <a:effectLst/>
              <a:latin typeface="+mn-lt"/>
              <a:ea typeface="+mn-ea"/>
              <a:cs typeface="+mn-cs"/>
            </a:endParaRPr>
          </a:p>
          <a:p>
            <a:r>
              <a:rPr lang="en-US" sz="1200" u="none" kern="1200" dirty="0" smtClean="0">
                <a:solidFill>
                  <a:schemeClr val="tx1"/>
                </a:solidFill>
                <a:effectLst/>
                <a:latin typeface="+mn-lt"/>
                <a:ea typeface="+mn-ea"/>
                <a:cs typeface="+mn-cs"/>
              </a:rPr>
              <a:t>Fritz</a:t>
            </a:r>
            <a:r>
              <a:rPr lang="en-US" sz="1200" u="none" kern="1200" baseline="0" dirty="0" smtClean="0">
                <a:solidFill>
                  <a:schemeClr val="tx1"/>
                </a:solidFill>
                <a:effectLst/>
                <a:latin typeface="+mn-lt"/>
                <a:ea typeface="+mn-ea"/>
                <a:cs typeface="+mn-cs"/>
              </a:rPr>
              <a:t> </a:t>
            </a:r>
            <a:r>
              <a:rPr lang="en-US" sz="1200" u="none" kern="1200" baseline="0" dirty="0" err="1" smtClean="0">
                <a:solidFill>
                  <a:schemeClr val="tx1"/>
                </a:solidFill>
                <a:effectLst/>
                <a:latin typeface="+mn-lt"/>
                <a:ea typeface="+mn-ea"/>
                <a:cs typeface="+mn-cs"/>
              </a:rPr>
              <a:t>Hartnagel</a:t>
            </a:r>
            <a:r>
              <a:rPr lang="en-US" sz="1200" u="none" kern="1200" baseline="0" dirty="0" smtClean="0">
                <a:solidFill>
                  <a:schemeClr val="tx1"/>
                </a:solidFill>
                <a:effectLst/>
                <a:latin typeface="+mn-lt"/>
                <a:ea typeface="+mn-ea"/>
                <a:cs typeface="+mn-cs"/>
              </a:rPr>
              <a:t> -https://</a:t>
            </a:r>
            <a:r>
              <a:rPr lang="en-US" sz="1200" u="none" kern="1200" baseline="0" dirty="0" err="1" smtClean="0">
                <a:solidFill>
                  <a:schemeClr val="tx1"/>
                </a:solidFill>
                <a:effectLst/>
                <a:latin typeface="+mn-lt"/>
                <a:ea typeface="+mn-ea"/>
                <a:cs typeface="+mn-cs"/>
              </a:rPr>
              <a:t>spartacus-educational.com</a:t>
            </a:r>
            <a:r>
              <a:rPr lang="en-US" sz="1200" u="none" kern="1200" baseline="0" dirty="0" smtClean="0">
                <a:solidFill>
                  <a:schemeClr val="tx1"/>
                </a:solidFill>
                <a:effectLst/>
                <a:latin typeface="+mn-lt"/>
                <a:ea typeface="+mn-ea"/>
                <a:cs typeface="+mn-cs"/>
              </a:rPr>
              <a:t>/</a:t>
            </a:r>
            <a:r>
              <a:rPr lang="en-US" sz="1200" u="none" kern="1200" baseline="0" dirty="0" err="1" smtClean="0">
                <a:solidFill>
                  <a:schemeClr val="tx1"/>
                </a:solidFill>
                <a:effectLst/>
                <a:latin typeface="+mn-lt"/>
                <a:ea typeface="+mn-ea"/>
                <a:cs typeface="+mn-cs"/>
              </a:rPr>
              <a:t>Fritz_Hartnagel.htm</a:t>
            </a:r>
            <a:endParaRPr lang="en-US" sz="1200" u="none" kern="1200" baseline="0" dirty="0" smtClean="0">
              <a:solidFill>
                <a:schemeClr val="tx1"/>
              </a:solidFill>
              <a:effectLst/>
              <a:latin typeface="+mn-lt"/>
              <a:ea typeface="+mn-ea"/>
              <a:cs typeface="+mn-cs"/>
            </a:endParaRPr>
          </a:p>
          <a:p>
            <a:endParaRPr lang="en-US" sz="1200" u="none" kern="1200" dirty="0" smtClean="0">
              <a:solidFill>
                <a:schemeClr val="tx1"/>
              </a:solidFill>
              <a:effectLst/>
              <a:latin typeface="+mn-lt"/>
              <a:ea typeface="+mn-ea"/>
              <a:cs typeface="+mn-cs"/>
            </a:endParaRPr>
          </a:p>
          <a:p>
            <a:r>
              <a:rPr lang="en-US" sz="1200" u="none" kern="1200" dirty="0" smtClean="0">
                <a:solidFill>
                  <a:schemeClr val="tx1"/>
                </a:solidFill>
                <a:effectLst/>
                <a:latin typeface="+mn-lt"/>
                <a:ea typeface="+mn-ea"/>
                <a:cs typeface="+mn-cs"/>
              </a:rPr>
              <a:t>Sophie</a:t>
            </a:r>
            <a:r>
              <a:rPr lang="en-US" sz="1200" u="none" kern="1200" baseline="0" dirty="0" smtClean="0">
                <a:solidFill>
                  <a:schemeClr val="tx1"/>
                </a:solidFill>
                <a:effectLst/>
                <a:latin typeface="+mn-lt"/>
                <a:ea typeface="+mn-ea"/>
                <a:cs typeface="+mn-cs"/>
              </a:rPr>
              <a:t> nursery teacher: https://</a:t>
            </a:r>
            <a:r>
              <a:rPr lang="en-US" sz="1200" u="sng" kern="1200" baseline="0" dirty="0" err="1" smtClean="0">
                <a:solidFill>
                  <a:schemeClr val="tx1"/>
                </a:solidFill>
                <a:effectLst/>
                <a:latin typeface="+mn-lt"/>
                <a:ea typeface="+mn-ea"/>
                <a:cs typeface="+mn-cs"/>
              </a:rPr>
              <a:t>spartacus-educational.com</a:t>
            </a:r>
            <a:r>
              <a:rPr lang="en-US" sz="1200" u="sng" kern="1200" baseline="0" dirty="0" smtClean="0">
                <a:solidFill>
                  <a:schemeClr val="tx1"/>
                </a:solidFill>
                <a:effectLst/>
                <a:latin typeface="+mn-lt"/>
                <a:ea typeface="+mn-ea"/>
                <a:cs typeface="+mn-cs"/>
              </a:rPr>
              <a:t>/</a:t>
            </a:r>
            <a:r>
              <a:rPr lang="en-US" sz="1200" u="sng" kern="1200" baseline="0" dirty="0" err="1" smtClean="0">
                <a:solidFill>
                  <a:schemeClr val="tx1"/>
                </a:solidFill>
                <a:effectLst/>
                <a:latin typeface="+mn-lt"/>
                <a:ea typeface="+mn-ea"/>
                <a:cs typeface="+mn-cs"/>
              </a:rPr>
              <a:t>GERschollS.htm</a:t>
            </a:r>
            <a:endParaRPr lang="en-US" sz="1200" u="sng" kern="1200" baseline="0" dirty="0" smtClean="0">
              <a:solidFill>
                <a:schemeClr val="tx1"/>
              </a:solidFill>
              <a:effectLst/>
              <a:latin typeface="+mn-lt"/>
              <a:ea typeface="+mn-ea"/>
              <a:cs typeface="+mn-cs"/>
            </a:endParaRPr>
          </a:p>
          <a:p>
            <a:endParaRPr lang="en-US" sz="1200" u="sng" kern="1200" baseline="0" dirty="0" smtClean="0">
              <a:solidFill>
                <a:schemeClr val="tx1"/>
              </a:solidFill>
              <a:effectLst/>
              <a:latin typeface="+mn-lt"/>
              <a:ea typeface="+mn-ea"/>
              <a:cs typeface="+mn-cs"/>
            </a:endParaRPr>
          </a:p>
          <a:p>
            <a:endParaRPr lang="en-GB" sz="1200" u="sng"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144B44A-5617-4C0E-9638-C4B06AFB51F1}" type="slidenum">
              <a:rPr lang="en-GB" smtClean="0"/>
              <a:t>10</a:t>
            </a:fld>
            <a:endParaRPr lang="en-GB" dirty="0"/>
          </a:p>
        </p:txBody>
      </p:sp>
    </p:spTree>
    <p:extLst>
      <p:ext uri="{BB962C8B-B14F-4D97-AF65-F5344CB8AC3E}">
        <p14:creationId xmlns:p14="http://schemas.microsoft.com/office/powerpoint/2010/main" val="2373725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07/09/21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63729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07/09/21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419929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07/09/21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425637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9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07/09/21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3593624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07/09/21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66534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07/09/21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428711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07/09/21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282798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07/09/21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281513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07/09/21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153100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07/09/21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13913430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82134"/>
            <a:ext cx="8229600" cy="83550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descr="lower case banner.psd"/>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109042"/>
            <a:ext cx="9144000" cy="748958"/>
          </a:xfrm>
          <a:prstGeom prst="rect">
            <a:avLst/>
          </a:prstGeom>
        </p:spPr>
      </p:pic>
    </p:spTree>
    <p:extLst>
      <p:ext uri="{BB962C8B-B14F-4D97-AF65-F5344CB8AC3E}">
        <p14:creationId xmlns:p14="http://schemas.microsoft.com/office/powerpoint/2010/main" val="3554167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5" Type="http://schemas.openxmlformats.org/officeDocument/2006/relationships/image" Target="../media/image15.jpg"/><Relationship Id="rId6"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6.jp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eg"/><Relationship Id="rId5" Type="http://schemas.openxmlformats.org/officeDocument/2006/relationships/hyperlink" Target="https://bit.ly/3hoicRN" TargetMode="External"/><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5" Type="http://schemas.openxmlformats.org/officeDocument/2006/relationships/image" Target="../media/image12.jpg"/><Relationship Id="rId6" Type="http://schemas.openxmlformats.org/officeDocument/2006/relationships/hyperlink" Target="https://bit.ly/3jFBN2i"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4531"/>
            <a:ext cx="7772400" cy="1849348"/>
          </a:xfrm>
        </p:spPr>
        <p:txBody>
          <a:bodyPr/>
          <a:lstStyle/>
          <a:p>
            <a:r>
              <a:rPr lang="en-US" dirty="0" smtClean="0"/>
              <a:t>Non-violent </a:t>
            </a:r>
            <a:r>
              <a:rPr lang="en-US" dirty="0"/>
              <a:t>Action: A Force for Change</a:t>
            </a:r>
          </a:p>
        </p:txBody>
      </p:sp>
      <p:sp>
        <p:nvSpPr>
          <p:cNvPr id="3" name="Subtitle 2"/>
          <p:cNvSpPr>
            <a:spLocks noGrp="1"/>
          </p:cNvSpPr>
          <p:nvPr>
            <p:ph type="subTitle" idx="1"/>
          </p:nvPr>
        </p:nvSpPr>
        <p:spPr/>
        <p:txBody>
          <a:bodyPr>
            <a:normAutofit/>
          </a:bodyPr>
          <a:lstStyle/>
          <a:p>
            <a:r>
              <a:rPr lang="en-US" dirty="0"/>
              <a:t>Case study lesson: </a:t>
            </a:r>
          </a:p>
          <a:p>
            <a:r>
              <a:rPr lang="en-US" dirty="0"/>
              <a:t>WW2: Resistance to Nazis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0350" y="2212083"/>
            <a:ext cx="1003300" cy="1003300"/>
          </a:xfrm>
          <a:prstGeom prst="rect">
            <a:avLst/>
          </a:prstGeom>
        </p:spPr>
      </p:pic>
    </p:spTree>
    <p:extLst>
      <p:ext uri="{BB962C8B-B14F-4D97-AF65-F5344CB8AC3E}">
        <p14:creationId xmlns:p14="http://schemas.microsoft.com/office/powerpoint/2010/main" val="18546934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0070C0"/>
          </a:solidFill>
        </p:spPr>
        <p:txBody>
          <a:bodyPr>
            <a:normAutofit/>
          </a:bodyPr>
          <a:lstStyle/>
          <a:p>
            <a:pPr algn="l"/>
            <a:r>
              <a:rPr lang="en-GB" sz="1800" dirty="0" smtClean="0">
                <a:solidFill>
                  <a:srgbClr val="FFFF00"/>
                </a:solidFill>
              </a:rPr>
              <a:t>From the photographs below, what do you think was Sophie’s story?</a:t>
            </a:r>
            <a:br>
              <a:rPr lang="en-GB" sz="1800" dirty="0" smtClean="0">
                <a:solidFill>
                  <a:srgbClr val="FFFF00"/>
                </a:solidFill>
              </a:rPr>
            </a:br>
            <a:r>
              <a:rPr lang="en-GB" sz="1800" dirty="0" smtClean="0">
                <a:solidFill>
                  <a:srgbClr val="FFFF00"/>
                </a:solidFill>
              </a:rPr>
              <a:t>Do you think she was a supporter or a critic of Nazism? Explain your opinion with </a:t>
            </a:r>
            <a:r>
              <a:rPr lang="en-GB" sz="1800" dirty="0" smtClean="0">
                <a:solidFill>
                  <a:srgbClr val="FFFF00"/>
                </a:solidFill>
              </a:rPr>
              <a:t>examples.</a:t>
            </a:r>
            <a:r>
              <a:rPr lang="en-GB" sz="1800" dirty="0" smtClean="0">
                <a:solidFill>
                  <a:srgbClr val="FFFF00"/>
                </a:solidFill>
              </a:rPr>
              <a:t/>
            </a:r>
            <a:br>
              <a:rPr lang="en-GB" sz="1800" dirty="0" smtClean="0">
                <a:solidFill>
                  <a:srgbClr val="FFFF00"/>
                </a:solidFill>
              </a:rPr>
            </a:br>
            <a:r>
              <a:rPr lang="en-GB" sz="1800" dirty="0" smtClean="0">
                <a:solidFill>
                  <a:srgbClr val="FFFF00"/>
                </a:solidFill>
              </a:rPr>
              <a:t>Look at the </a:t>
            </a:r>
            <a:r>
              <a:rPr lang="en-GB" sz="1800" dirty="0" smtClean="0">
                <a:solidFill>
                  <a:srgbClr val="FFFF00"/>
                </a:solidFill>
              </a:rPr>
              <a:t>photo cards </a:t>
            </a:r>
            <a:r>
              <a:rPr lang="en-GB" sz="1800" dirty="0" smtClean="0">
                <a:solidFill>
                  <a:srgbClr val="FFFF00"/>
                </a:solidFill>
              </a:rPr>
              <a:t>for further evidence that would help you decide. Add to your notes about </a:t>
            </a:r>
            <a:r>
              <a:rPr lang="en-GB" sz="1800" dirty="0" smtClean="0">
                <a:solidFill>
                  <a:srgbClr val="FFFF00"/>
                </a:solidFill>
              </a:rPr>
              <a:t>her.</a:t>
            </a:r>
            <a:endParaRPr lang="en-GB" sz="1800" dirty="0">
              <a:solidFill>
                <a:srgbClr val="FFFF0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400" y="1353922"/>
            <a:ext cx="1486548" cy="1975104"/>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53922"/>
            <a:ext cx="2173955" cy="151126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7023" y="2463822"/>
            <a:ext cx="1768395" cy="2368550"/>
          </a:xfrm>
          <a:prstGeom prst="rect">
            <a:avLst/>
          </a:prstGeom>
        </p:spPr>
      </p:pic>
      <p:sp>
        <p:nvSpPr>
          <p:cNvPr id="3" name="TextBox 2"/>
          <p:cNvSpPr txBox="1"/>
          <p:nvPr/>
        </p:nvSpPr>
        <p:spPr>
          <a:xfrm>
            <a:off x="0" y="2858715"/>
            <a:ext cx="2173955" cy="461665"/>
          </a:xfrm>
          <a:prstGeom prst="rect">
            <a:avLst/>
          </a:prstGeom>
          <a:solidFill>
            <a:srgbClr val="FFC000"/>
          </a:solidFill>
        </p:spPr>
        <p:txBody>
          <a:bodyPr wrap="square" rtlCol="0">
            <a:spAutoFit/>
          </a:bodyPr>
          <a:lstStyle/>
          <a:p>
            <a:r>
              <a:rPr lang="en-GB" sz="1200" dirty="0" smtClean="0">
                <a:solidFill>
                  <a:srgbClr val="002060"/>
                </a:solidFill>
              </a:rPr>
              <a:t>Sophie enjoyed reading literature</a:t>
            </a:r>
            <a:endParaRPr lang="en-GB" sz="1200" dirty="0">
              <a:solidFill>
                <a:srgbClr val="002060"/>
              </a:solidFill>
            </a:endParaRPr>
          </a:p>
        </p:txBody>
      </p:sp>
      <p:sp>
        <p:nvSpPr>
          <p:cNvPr id="5" name="TextBox 4"/>
          <p:cNvSpPr txBox="1"/>
          <p:nvPr/>
        </p:nvSpPr>
        <p:spPr>
          <a:xfrm>
            <a:off x="4411940" y="4178533"/>
            <a:ext cx="2286000" cy="461665"/>
          </a:xfrm>
          <a:prstGeom prst="rect">
            <a:avLst/>
          </a:prstGeom>
          <a:solidFill>
            <a:srgbClr val="FFC000"/>
          </a:solidFill>
        </p:spPr>
        <p:txBody>
          <a:bodyPr wrap="square" rtlCol="0">
            <a:spAutoFit/>
          </a:bodyPr>
          <a:lstStyle/>
          <a:p>
            <a:r>
              <a:rPr lang="en-GB" sz="1200" dirty="0" smtClean="0">
                <a:solidFill>
                  <a:srgbClr val="002060"/>
                </a:solidFill>
              </a:rPr>
              <a:t>Sophie faced being expelled from school</a:t>
            </a:r>
            <a:endParaRPr lang="en-GB" sz="1200" dirty="0">
              <a:solidFill>
                <a:srgbClr val="002060"/>
              </a:solidFill>
            </a:endParaRPr>
          </a:p>
        </p:txBody>
      </p:sp>
      <p:sp>
        <p:nvSpPr>
          <p:cNvPr id="12" name="TextBox 11"/>
          <p:cNvSpPr txBox="1"/>
          <p:nvPr/>
        </p:nvSpPr>
        <p:spPr>
          <a:xfrm>
            <a:off x="2397023" y="4850299"/>
            <a:ext cx="1768395" cy="646331"/>
          </a:xfrm>
          <a:prstGeom prst="rect">
            <a:avLst/>
          </a:prstGeom>
          <a:solidFill>
            <a:srgbClr val="FFC000"/>
          </a:solidFill>
        </p:spPr>
        <p:txBody>
          <a:bodyPr wrap="square" rtlCol="0">
            <a:spAutoFit/>
          </a:bodyPr>
          <a:lstStyle/>
          <a:p>
            <a:r>
              <a:rPr lang="en-GB" sz="1200" dirty="0" smtClean="0">
                <a:solidFill>
                  <a:srgbClr val="002060"/>
                </a:solidFill>
              </a:rPr>
              <a:t>Fritz Hartnagel, Sophie’s </a:t>
            </a:r>
          </a:p>
          <a:p>
            <a:r>
              <a:rPr lang="en-GB" sz="1200" dirty="0" smtClean="0">
                <a:solidFill>
                  <a:srgbClr val="002060"/>
                </a:solidFill>
              </a:rPr>
              <a:t>steady boyfriend, 1941-3.</a:t>
            </a:r>
            <a:endParaRPr lang="en-GB" sz="1200" dirty="0">
              <a:solidFill>
                <a:srgbClr val="002060"/>
              </a:solidFill>
            </a:endParaRPr>
          </a:p>
        </p:txBody>
      </p:sp>
      <p:sp>
        <p:nvSpPr>
          <p:cNvPr id="13" name="TextBox 12"/>
          <p:cNvSpPr txBox="1"/>
          <p:nvPr/>
        </p:nvSpPr>
        <p:spPr>
          <a:xfrm>
            <a:off x="7010400" y="3320380"/>
            <a:ext cx="1486548" cy="1015663"/>
          </a:xfrm>
          <a:prstGeom prst="rect">
            <a:avLst/>
          </a:prstGeom>
          <a:solidFill>
            <a:srgbClr val="FFC000"/>
          </a:solidFill>
        </p:spPr>
        <p:txBody>
          <a:bodyPr wrap="square" rtlCol="0">
            <a:spAutoFit/>
          </a:bodyPr>
          <a:lstStyle/>
          <a:p>
            <a:r>
              <a:rPr lang="en-GB" sz="1200" dirty="0" smtClean="0">
                <a:solidFill>
                  <a:srgbClr val="002060"/>
                </a:solidFill>
              </a:rPr>
              <a:t>Sophie became a nursery school teacher as part of her National Service in 1942</a:t>
            </a:r>
            <a:endParaRPr lang="en-GB" sz="1200" dirty="0">
              <a:solidFill>
                <a:srgbClr val="002060"/>
              </a:solidFill>
            </a:endParaRPr>
          </a:p>
        </p:txBody>
      </p:sp>
      <p:pic>
        <p:nvPicPr>
          <p:cNvPr id="9" name="Picture 8" descr="Sophie_Scholl_1938_in_Blumberg_(restore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1940" y="2203151"/>
            <a:ext cx="2286000" cy="1981200"/>
          </a:xfrm>
          <a:prstGeom prst="rect">
            <a:avLst/>
          </a:prstGeom>
        </p:spPr>
      </p:pic>
    </p:spTree>
    <p:extLst>
      <p:ext uri="{BB962C8B-B14F-4D97-AF65-F5344CB8AC3E}">
        <p14:creationId xmlns:p14="http://schemas.microsoft.com/office/powerpoint/2010/main" val="42142598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99605"/>
          </a:xfrm>
          <a:solidFill>
            <a:srgbClr val="0070C0"/>
          </a:solidFill>
          <a:ln>
            <a:solidFill>
              <a:srgbClr val="0070C0"/>
            </a:solidFill>
          </a:ln>
        </p:spPr>
        <p:txBody>
          <a:bodyPr>
            <a:normAutofit fontScale="90000"/>
          </a:bodyPr>
          <a:lstStyle/>
          <a:p>
            <a:r>
              <a:rPr lang="en-GB" sz="3600" b="1" u="sng" dirty="0" smtClean="0">
                <a:solidFill>
                  <a:srgbClr val="FFFF00"/>
                </a:solidFill>
              </a:rPr>
              <a:t/>
            </a:r>
            <a:br>
              <a:rPr lang="en-GB" sz="3600" b="1" u="sng" dirty="0" smtClean="0">
                <a:solidFill>
                  <a:srgbClr val="FFFF00"/>
                </a:solidFill>
              </a:rPr>
            </a:br>
            <a:r>
              <a:rPr lang="en-GB" sz="3600" dirty="0" smtClean="0">
                <a:solidFill>
                  <a:srgbClr val="FFFF00"/>
                </a:solidFill>
              </a:rPr>
              <a:t>So, in 1939 what action should Sophie take to show her </a:t>
            </a:r>
            <a:r>
              <a:rPr lang="en-GB" sz="3600" dirty="0" smtClean="0">
                <a:solidFill>
                  <a:srgbClr val="FFFF00"/>
                </a:solidFill>
              </a:rPr>
              <a:t>opposition to Nazism</a:t>
            </a:r>
            <a:r>
              <a:rPr lang="en-GB" sz="3600" dirty="0" smtClean="0">
                <a:solidFill>
                  <a:srgbClr val="FFFF00"/>
                </a:solidFill>
              </a:rPr>
              <a:t>?</a:t>
            </a:r>
            <a:r>
              <a:rPr lang="en-GB" sz="3600" b="1" dirty="0" smtClean="0">
                <a:solidFill>
                  <a:srgbClr val="FFFF00"/>
                </a:solidFill>
              </a:rPr>
              <a:t/>
            </a:r>
            <a:br>
              <a:rPr lang="en-GB" sz="3600" b="1" dirty="0" smtClean="0">
                <a:solidFill>
                  <a:srgbClr val="FFFF00"/>
                </a:solidFill>
              </a:rPr>
            </a:br>
            <a:endParaRPr lang="en-GB" sz="3600" b="1" dirty="0">
              <a:solidFill>
                <a:srgbClr val="FFFF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99605"/>
            <a:ext cx="2067275" cy="2039711"/>
          </a:xfrm>
          <a:solidFill>
            <a:srgbClr val="00B0F0"/>
          </a:solid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6531" y="3115486"/>
            <a:ext cx="3132992" cy="203644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7238" y="1328588"/>
            <a:ext cx="1670429" cy="2392055"/>
          </a:xfrm>
          <a:prstGeom prst="rect">
            <a:avLst/>
          </a:prstGeom>
        </p:spPr>
      </p:pic>
      <p:sp>
        <p:nvSpPr>
          <p:cNvPr id="8" name="TextBox 7"/>
          <p:cNvSpPr txBox="1"/>
          <p:nvPr/>
        </p:nvSpPr>
        <p:spPr>
          <a:xfrm>
            <a:off x="0" y="3366667"/>
            <a:ext cx="2896906" cy="2800766"/>
          </a:xfrm>
          <a:prstGeom prst="rect">
            <a:avLst/>
          </a:prstGeom>
          <a:solidFill>
            <a:schemeClr val="accent1">
              <a:lumMod val="75000"/>
            </a:schemeClr>
          </a:solidFill>
        </p:spPr>
        <p:txBody>
          <a:bodyPr wrap="square" rtlCol="0">
            <a:spAutoFit/>
          </a:bodyPr>
          <a:lstStyle/>
          <a:p>
            <a:r>
              <a:rPr lang="en-GB" sz="1600" dirty="0" smtClean="0">
                <a:solidFill>
                  <a:schemeClr val="bg1"/>
                </a:solidFill>
              </a:rPr>
              <a:t>1. In 1933 aged 11, Sophie Scholl joined the BDM. Her sister, Inge also a </a:t>
            </a:r>
            <a:r>
              <a:rPr lang="en-GB" sz="1600" dirty="0" smtClean="0">
                <a:solidFill>
                  <a:schemeClr val="bg1"/>
                </a:solidFill>
              </a:rPr>
              <a:t>member, </a:t>
            </a:r>
            <a:r>
              <a:rPr lang="en-GB" sz="1600" dirty="0" smtClean="0">
                <a:solidFill>
                  <a:schemeClr val="bg1"/>
                </a:solidFill>
              </a:rPr>
              <a:t>said, about Sophie joining the </a:t>
            </a:r>
            <a:r>
              <a:rPr lang="en-GB" sz="1600" dirty="0" err="1" smtClean="0">
                <a:solidFill>
                  <a:schemeClr val="bg1"/>
                </a:solidFill>
              </a:rPr>
              <a:t>BDM,</a:t>
            </a:r>
            <a:r>
              <a:rPr lang="en-GB" sz="1600" dirty="0" err="1" smtClean="0">
                <a:solidFill>
                  <a:srgbClr val="FFFF00"/>
                </a:solidFill>
              </a:rPr>
              <a:t>“</a:t>
            </a:r>
            <a:r>
              <a:rPr lang="en-GB" sz="1600" dirty="0" err="1" smtClean="0">
                <a:solidFill>
                  <a:srgbClr val="FFFF00"/>
                </a:solidFill>
              </a:rPr>
              <a:t>Her</a:t>
            </a:r>
            <a:r>
              <a:rPr lang="en-GB" sz="1600" dirty="0" smtClean="0">
                <a:solidFill>
                  <a:srgbClr val="FFFF00"/>
                </a:solidFill>
              </a:rPr>
              <a:t> joy was great.” </a:t>
            </a:r>
            <a:r>
              <a:rPr lang="en-GB" sz="1600" dirty="0" smtClean="0">
                <a:solidFill>
                  <a:schemeClr val="bg1"/>
                </a:solidFill>
              </a:rPr>
              <a:t>Despite their pacifist father, Robert Scholl’s opposition to it, and the Nazis.</a:t>
            </a:r>
          </a:p>
          <a:p>
            <a:r>
              <a:rPr lang="en-GB" sz="1600" dirty="0" smtClean="0">
                <a:solidFill>
                  <a:schemeClr val="bg1"/>
                </a:solidFill>
              </a:rPr>
              <a:t>They felt </a:t>
            </a:r>
            <a:r>
              <a:rPr lang="en-GB" sz="1600" dirty="0" smtClean="0">
                <a:solidFill>
                  <a:srgbClr val="FFFF00"/>
                </a:solidFill>
              </a:rPr>
              <a:t>“He was too </a:t>
            </a:r>
            <a:r>
              <a:rPr lang="en-GB" sz="1600" dirty="0" smtClean="0">
                <a:solidFill>
                  <a:srgbClr val="FFFF00"/>
                </a:solidFill>
              </a:rPr>
              <a:t>old”  </a:t>
            </a:r>
            <a:r>
              <a:rPr lang="en-GB" sz="1600" dirty="0" smtClean="0">
                <a:solidFill>
                  <a:schemeClr val="bg1"/>
                </a:solidFill>
              </a:rPr>
              <a:t>to understand how exciting it was going to be.</a:t>
            </a:r>
            <a:endParaRPr lang="en-GB" dirty="0"/>
          </a:p>
        </p:txBody>
      </p:sp>
      <p:sp>
        <p:nvSpPr>
          <p:cNvPr id="9" name="TextBox 8"/>
          <p:cNvSpPr txBox="1"/>
          <p:nvPr/>
        </p:nvSpPr>
        <p:spPr>
          <a:xfrm>
            <a:off x="3236531" y="1299604"/>
            <a:ext cx="3132992" cy="1815882"/>
          </a:xfrm>
          <a:prstGeom prst="rect">
            <a:avLst/>
          </a:prstGeom>
          <a:solidFill>
            <a:schemeClr val="accent1">
              <a:lumMod val="75000"/>
            </a:schemeClr>
          </a:solidFill>
        </p:spPr>
        <p:txBody>
          <a:bodyPr wrap="square" rtlCol="0">
            <a:spAutoFit/>
          </a:bodyPr>
          <a:lstStyle/>
          <a:p>
            <a:r>
              <a:rPr lang="en-GB" sz="1600" dirty="0" smtClean="0">
                <a:solidFill>
                  <a:schemeClr val="bg1"/>
                </a:solidFill>
              </a:rPr>
              <a:t>2. Sophie became, in 1936, a group leader in the BDM. However, she was unhappy that her favourite author Heinrich Heine, who was a</a:t>
            </a:r>
          </a:p>
          <a:p>
            <a:r>
              <a:rPr lang="en-GB" sz="1600" dirty="0" smtClean="0">
                <a:solidFill>
                  <a:schemeClr val="bg1"/>
                </a:solidFill>
              </a:rPr>
              <a:t>pacifist and Jewish, was banned by the Nazis. </a:t>
            </a:r>
            <a:endParaRPr lang="en-GB" sz="1600" dirty="0">
              <a:solidFill>
                <a:schemeClr val="bg1"/>
              </a:solidFill>
            </a:endParaRPr>
          </a:p>
        </p:txBody>
      </p:sp>
      <p:sp>
        <p:nvSpPr>
          <p:cNvPr id="10" name="TextBox 9"/>
          <p:cNvSpPr txBox="1"/>
          <p:nvPr/>
        </p:nvSpPr>
        <p:spPr>
          <a:xfrm>
            <a:off x="6557238" y="3719523"/>
            <a:ext cx="2586762" cy="2308324"/>
          </a:xfrm>
          <a:prstGeom prst="rect">
            <a:avLst/>
          </a:prstGeom>
          <a:solidFill>
            <a:schemeClr val="accent1">
              <a:lumMod val="75000"/>
            </a:schemeClr>
          </a:solidFill>
        </p:spPr>
        <p:txBody>
          <a:bodyPr wrap="square" rtlCol="0">
            <a:spAutoFit/>
          </a:bodyPr>
          <a:lstStyle/>
          <a:p>
            <a:r>
              <a:rPr lang="en-GB" sz="1600" dirty="0" smtClean="0">
                <a:solidFill>
                  <a:schemeClr val="bg1"/>
                </a:solidFill>
              </a:rPr>
              <a:t>3. In 1939 , Sophie told her best friend Susanne Hirzel: </a:t>
            </a:r>
            <a:r>
              <a:rPr lang="en-GB" sz="1600" dirty="0" smtClean="0">
                <a:solidFill>
                  <a:srgbClr val="FFFF00"/>
                </a:solidFill>
              </a:rPr>
              <a:t>“Whoever does not know Heine, does not know German literature.”</a:t>
            </a:r>
          </a:p>
          <a:p>
            <a:r>
              <a:rPr lang="en-GB" sz="1600" dirty="0" smtClean="0">
                <a:solidFill>
                  <a:schemeClr val="bg1"/>
                </a:solidFill>
              </a:rPr>
              <a:t>Her friend later claimed that Sophie stated: </a:t>
            </a:r>
            <a:r>
              <a:rPr lang="en-GB" sz="1600" dirty="0" smtClean="0">
                <a:solidFill>
                  <a:srgbClr val="FFFF00"/>
                </a:solidFill>
              </a:rPr>
              <a:t>“</a:t>
            </a:r>
            <a:r>
              <a:rPr lang="en-GB" sz="1600" dirty="0" smtClean="0">
                <a:solidFill>
                  <a:srgbClr val="FFFF00"/>
                </a:solidFill>
              </a:rPr>
              <a:t>Hopefully </a:t>
            </a:r>
            <a:r>
              <a:rPr lang="en-GB" sz="1600" dirty="0">
                <a:solidFill>
                  <a:srgbClr val="FFFF00"/>
                </a:solidFill>
              </a:rPr>
              <a:t>s</a:t>
            </a:r>
            <a:r>
              <a:rPr lang="en-GB" sz="1600" dirty="0" smtClean="0">
                <a:solidFill>
                  <a:srgbClr val="FFFF00"/>
                </a:solidFill>
              </a:rPr>
              <a:t>omeone </a:t>
            </a:r>
            <a:r>
              <a:rPr lang="en-GB" sz="1600" dirty="0" smtClean="0">
                <a:solidFill>
                  <a:srgbClr val="FFFF00"/>
                </a:solidFill>
              </a:rPr>
              <a:t>will stand up to Hitler.” </a:t>
            </a:r>
            <a:endParaRPr lang="en-GB" sz="1600" dirty="0">
              <a:solidFill>
                <a:srgbClr val="FFFF00"/>
              </a:solidFill>
            </a:endParaRPr>
          </a:p>
        </p:txBody>
      </p:sp>
      <p:sp>
        <p:nvSpPr>
          <p:cNvPr id="11" name="TextBox 10"/>
          <p:cNvSpPr txBox="1"/>
          <p:nvPr/>
        </p:nvSpPr>
        <p:spPr>
          <a:xfrm>
            <a:off x="1" y="1306092"/>
            <a:ext cx="398688" cy="369332"/>
          </a:xfrm>
          <a:prstGeom prst="rect">
            <a:avLst/>
          </a:prstGeom>
          <a:solidFill>
            <a:srgbClr val="0070C0"/>
          </a:solidFill>
        </p:spPr>
        <p:txBody>
          <a:bodyPr wrap="square" rtlCol="0">
            <a:spAutoFit/>
          </a:bodyPr>
          <a:lstStyle/>
          <a:p>
            <a:r>
              <a:rPr lang="en-GB" dirty="0" smtClean="0">
                <a:solidFill>
                  <a:schemeClr val="bg1"/>
                </a:solidFill>
              </a:rPr>
              <a:t>1 </a:t>
            </a:r>
            <a:endParaRPr lang="en-GB" dirty="0">
              <a:solidFill>
                <a:schemeClr val="bg1"/>
              </a:solidFill>
            </a:endParaRPr>
          </a:p>
        </p:txBody>
      </p:sp>
      <p:sp>
        <p:nvSpPr>
          <p:cNvPr id="12" name="TextBox 11"/>
          <p:cNvSpPr txBox="1"/>
          <p:nvPr/>
        </p:nvSpPr>
        <p:spPr>
          <a:xfrm>
            <a:off x="3236531" y="3143728"/>
            <a:ext cx="313592" cy="276999"/>
          </a:xfrm>
          <a:prstGeom prst="rect">
            <a:avLst/>
          </a:prstGeom>
          <a:solidFill>
            <a:srgbClr val="0070C0"/>
          </a:solidFill>
        </p:spPr>
        <p:txBody>
          <a:bodyPr wrap="square" rtlCol="0">
            <a:spAutoFit/>
          </a:bodyPr>
          <a:lstStyle/>
          <a:p>
            <a:r>
              <a:rPr lang="en-GB" sz="1200" dirty="0" smtClean="0">
                <a:solidFill>
                  <a:schemeClr val="bg1"/>
                </a:solidFill>
              </a:rPr>
              <a:t>2</a:t>
            </a:r>
            <a:endParaRPr lang="en-GB" sz="1200" dirty="0">
              <a:solidFill>
                <a:schemeClr val="bg1"/>
              </a:solidFill>
            </a:endParaRPr>
          </a:p>
        </p:txBody>
      </p:sp>
      <p:sp>
        <p:nvSpPr>
          <p:cNvPr id="13" name="TextBox 12"/>
          <p:cNvSpPr txBox="1"/>
          <p:nvPr/>
        </p:nvSpPr>
        <p:spPr>
          <a:xfrm>
            <a:off x="6557238" y="1328588"/>
            <a:ext cx="301686" cy="369332"/>
          </a:xfrm>
          <a:prstGeom prst="rect">
            <a:avLst/>
          </a:prstGeom>
          <a:solidFill>
            <a:srgbClr val="0070C0"/>
          </a:solidFill>
        </p:spPr>
        <p:txBody>
          <a:bodyPr wrap="none" rtlCol="0">
            <a:spAutoFit/>
          </a:bodyPr>
          <a:lstStyle/>
          <a:p>
            <a:r>
              <a:rPr lang="en-GB" dirty="0" smtClean="0">
                <a:solidFill>
                  <a:schemeClr val="bg1"/>
                </a:solidFill>
              </a:rPr>
              <a:t>3</a:t>
            </a:r>
            <a:endParaRPr lang="en-GB" dirty="0">
              <a:solidFill>
                <a:schemeClr val="bg1"/>
              </a:solidFill>
            </a:endParaRPr>
          </a:p>
        </p:txBody>
      </p:sp>
      <p:sp>
        <p:nvSpPr>
          <p:cNvPr id="14" name="TextBox 13"/>
          <p:cNvSpPr txBox="1"/>
          <p:nvPr/>
        </p:nvSpPr>
        <p:spPr>
          <a:xfrm>
            <a:off x="3236531" y="5299614"/>
            <a:ext cx="3132992" cy="523220"/>
          </a:xfrm>
          <a:prstGeom prst="rect">
            <a:avLst/>
          </a:prstGeom>
          <a:solidFill>
            <a:schemeClr val="tx2">
              <a:lumMod val="75000"/>
            </a:schemeClr>
          </a:solidFill>
        </p:spPr>
        <p:txBody>
          <a:bodyPr wrap="square" rtlCol="0">
            <a:spAutoFit/>
          </a:bodyPr>
          <a:lstStyle/>
          <a:p>
            <a:r>
              <a:rPr lang="en-GB" sz="1400" dirty="0" smtClean="0">
                <a:solidFill>
                  <a:schemeClr val="bg1"/>
                </a:solidFill>
              </a:rPr>
              <a:t>BDM – League of German Maidens</a:t>
            </a:r>
          </a:p>
          <a:p>
            <a:r>
              <a:rPr lang="en-GB" sz="1400" dirty="0" smtClean="0">
                <a:solidFill>
                  <a:schemeClr val="bg1"/>
                </a:solidFill>
              </a:rPr>
              <a:t>Pacifist – someone against war</a:t>
            </a:r>
            <a:endParaRPr lang="en-GB" sz="1400" dirty="0">
              <a:solidFill>
                <a:schemeClr val="bg1"/>
              </a:solidFill>
            </a:endParaRPr>
          </a:p>
        </p:txBody>
      </p:sp>
    </p:spTree>
    <p:extLst>
      <p:ext uri="{BB962C8B-B14F-4D97-AF65-F5344CB8AC3E}">
        <p14:creationId xmlns:p14="http://schemas.microsoft.com/office/powerpoint/2010/main" val="6062820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365"/>
            <a:ext cx="9144000" cy="1308201"/>
          </a:xfrm>
          <a:solidFill>
            <a:srgbClr val="0070C0"/>
          </a:solidFill>
          <a:ln>
            <a:solidFill>
              <a:srgbClr val="0070C0"/>
            </a:solidFill>
          </a:ln>
        </p:spPr>
        <p:txBody>
          <a:bodyPr>
            <a:normAutofit fontScale="90000"/>
          </a:bodyPr>
          <a:lstStyle/>
          <a:p>
            <a:r>
              <a:rPr lang="en-GB" sz="3100" u="sng" dirty="0" smtClean="0">
                <a:solidFill>
                  <a:srgbClr val="FFFF00"/>
                </a:solidFill>
              </a:rPr>
              <a:t/>
            </a:r>
            <a:br>
              <a:rPr lang="en-GB" sz="3100" u="sng" dirty="0" smtClean="0">
                <a:solidFill>
                  <a:srgbClr val="FFFF00"/>
                </a:solidFill>
              </a:rPr>
            </a:br>
            <a:r>
              <a:rPr lang="en-GB" sz="3100" dirty="0" smtClean="0">
                <a:solidFill>
                  <a:srgbClr val="FFFF00"/>
                </a:solidFill>
              </a:rPr>
              <a:t>Explain what action </a:t>
            </a:r>
            <a:r>
              <a:rPr lang="en-GB" sz="3100" dirty="0" smtClean="0">
                <a:solidFill>
                  <a:srgbClr val="FFFF00"/>
                </a:solidFill>
              </a:rPr>
              <a:t>the Scholls could have </a:t>
            </a:r>
            <a:r>
              <a:rPr lang="en-GB" sz="3100" dirty="0" smtClean="0">
                <a:solidFill>
                  <a:srgbClr val="FFFF00"/>
                </a:solidFill>
              </a:rPr>
              <a:t>taken in 1939 to  show their </a:t>
            </a:r>
            <a:r>
              <a:rPr lang="en-GB" sz="3100" dirty="0" smtClean="0">
                <a:solidFill>
                  <a:srgbClr val="FFFF00"/>
                </a:solidFill>
              </a:rPr>
              <a:t>opposition </a:t>
            </a:r>
            <a:r>
              <a:rPr lang="en-GB" sz="3100" dirty="0" smtClean="0">
                <a:solidFill>
                  <a:srgbClr val="FFFF00"/>
                </a:solidFill>
              </a:rPr>
              <a:t>towards Nazism?   </a:t>
            </a:r>
            <a:r>
              <a:rPr lang="en-GB" sz="3600" b="1" u="sng" dirty="0" smtClean="0">
                <a:solidFill>
                  <a:srgbClr val="FFFF00"/>
                </a:solidFill>
              </a:rPr>
              <a:t/>
            </a:r>
            <a:br>
              <a:rPr lang="en-GB" sz="3600" b="1" u="sng" dirty="0" smtClean="0">
                <a:solidFill>
                  <a:srgbClr val="FFFF00"/>
                </a:solidFill>
              </a:rPr>
            </a:br>
            <a:endParaRPr lang="en-GB" sz="3600" b="1" u="sng" dirty="0">
              <a:solidFill>
                <a:srgbClr val="FFFF00"/>
              </a:solidFill>
            </a:endParaRPr>
          </a:p>
        </p:txBody>
      </p:sp>
      <p:sp>
        <p:nvSpPr>
          <p:cNvPr id="5" name="Text Placeholder 4"/>
          <p:cNvSpPr>
            <a:spLocks noGrp="1"/>
          </p:cNvSpPr>
          <p:nvPr>
            <p:ph type="body" idx="1"/>
          </p:nvPr>
        </p:nvSpPr>
        <p:spPr>
          <a:xfrm>
            <a:off x="0" y="1284836"/>
            <a:ext cx="4267200" cy="848764"/>
          </a:xfrm>
          <a:solidFill>
            <a:schemeClr val="accent1">
              <a:lumMod val="75000"/>
            </a:schemeClr>
          </a:solidFill>
        </p:spPr>
        <p:txBody>
          <a:bodyPr>
            <a:noAutofit/>
          </a:bodyPr>
          <a:lstStyle/>
          <a:p>
            <a:pPr algn="ctr"/>
            <a:r>
              <a:rPr lang="en-GB" sz="1400" b="0" dirty="0" smtClean="0">
                <a:solidFill>
                  <a:schemeClr val="bg1"/>
                </a:solidFill>
              </a:rPr>
              <a:t>TASK – In groups, choose and present to the rest of the class, one of the case studies below, use info </a:t>
            </a:r>
            <a:r>
              <a:rPr lang="en-GB" sz="1400" b="0" dirty="0" smtClean="0">
                <a:solidFill>
                  <a:schemeClr val="bg1"/>
                </a:solidFill>
              </a:rPr>
              <a:t>on right </a:t>
            </a:r>
            <a:r>
              <a:rPr lang="en-GB" sz="1400" b="0" dirty="0" smtClean="0">
                <a:solidFill>
                  <a:schemeClr val="bg1"/>
                </a:solidFill>
              </a:rPr>
              <a:t>to help</a:t>
            </a:r>
            <a:endParaRPr lang="en-GB" sz="1400" b="0" dirty="0">
              <a:solidFill>
                <a:schemeClr val="bg1"/>
              </a:solidFill>
            </a:endParaRPr>
          </a:p>
        </p:txBody>
      </p:sp>
      <p:sp>
        <p:nvSpPr>
          <p:cNvPr id="7" name="Text Placeholder 6"/>
          <p:cNvSpPr>
            <a:spLocks noGrp="1"/>
          </p:cNvSpPr>
          <p:nvPr>
            <p:ph type="body" sz="quarter" idx="3"/>
          </p:nvPr>
        </p:nvSpPr>
        <p:spPr>
          <a:xfrm>
            <a:off x="4800600" y="1287708"/>
            <a:ext cx="4041775" cy="639762"/>
          </a:xfrm>
          <a:solidFill>
            <a:srgbClr val="0070C0"/>
          </a:solidFill>
        </p:spPr>
        <p:txBody>
          <a:bodyPr>
            <a:normAutofit fontScale="85000" lnSpcReduction="20000"/>
          </a:bodyPr>
          <a:lstStyle/>
          <a:p>
            <a:r>
              <a:rPr lang="en-GB" b="0" dirty="0" smtClean="0">
                <a:solidFill>
                  <a:schemeClr val="bg1"/>
                </a:solidFill>
              </a:rPr>
              <a:t>Background Information: German society under the Nazis. By 1939…</a:t>
            </a:r>
            <a:endParaRPr lang="en-GB" b="0" dirty="0">
              <a:solidFill>
                <a:schemeClr val="bg1"/>
              </a:solidFill>
            </a:endParaRPr>
          </a:p>
        </p:txBody>
      </p:sp>
      <p:sp>
        <p:nvSpPr>
          <p:cNvPr id="8" name="Content Placeholder 7"/>
          <p:cNvSpPr>
            <a:spLocks noGrp="1"/>
          </p:cNvSpPr>
          <p:nvPr>
            <p:ph sz="quarter" idx="4"/>
          </p:nvPr>
        </p:nvSpPr>
        <p:spPr>
          <a:xfrm>
            <a:off x="4800600" y="2133600"/>
            <a:ext cx="4117975" cy="3951288"/>
          </a:xfrm>
        </p:spPr>
        <p:txBody>
          <a:bodyPr>
            <a:normAutofit fontScale="92500" lnSpcReduction="10000"/>
          </a:bodyPr>
          <a:lstStyle/>
          <a:p>
            <a:pPr>
              <a:buFont typeface="+mj-lt"/>
              <a:buAutoNum type="alphaUcPeriod"/>
            </a:pPr>
            <a:r>
              <a:rPr lang="en-GB" sz="1600" b="1" dirty="0" smtClean="0">
                <a:solidFill>
                  <a:srgbClr val="0070C0"/>
                </a:solidFill>
              </a:rPr>
              <a:t>Elections stopped and the </a:t>
            </a:r>
            <a:r>
              <a:rPr lang="en-GB" sz="1600" b="1" dirty="0" smtClean="0">
                <a:solidFill>
                  <a:srgbClr val="0070C0"/>
                </a:solidFill>
              </a:rPr>
              <a:t>Führer </a:t>
            </a:r>
            <a:r>
              <a:rPr lang="en-GB" sz="1600" b="1" dirty="0" smtClean="0">
                <a:solidFill>
                  <a:srgbClr val="0070C0"/>
                </a:solidFill>
              </a:rPr>
              <a:t>told the Reichstag’s members what laws to pass.</a:t>
            </a:r>
          </a:p>
          <a:p>
            <a:pPr>
              <a:buFont typeface="+mj-lt"/>
              <a:buAutoNum type="alphaUcPeriod"/>
            </a:pPr>
            <a:r>
              <a:rPr lang="en-GB" sz="1600" b="1" dirty="0" smtClean="0">
                <a:solidFill>
                  <a:srgbClr val="0070C0"/>
                </a:solidFill>
              </a:rPr>
              <a:t>Post of President &amp; Chancellor combined for life in one person – Adolf Hitler (</a:t>
            </a:r>
            <a:r>
              <a:rPr lang="en-GB" sz="1600" b="1" dirty="0" smtClean="0">
                <a:solidFill>
                  <a:srgbClr val="0070C0"/>
                </a:solidFill>
              </a:rPr>
              <a:t>Führer</a:t>
            </a:r>
            <a:r>
              <a:rPr lang="en-GB" sz="1600" b="1" dirty="0" smtClean="0">
                <a:solidFill>
                  <a:srgbClr val="0070C0"/>
                </a:solidFill>
              </a:rPr>
              <a:t>).</a:t>
            </a:r>
          </a:p>
          <a:p>
            <a:pPr>
              <a:buFont typeface="+mj-lt"/>
              <a:buAutoNum type="alphaUcPeriod"/>
            </a:pPr>
            <a:r>
              <a:rPr lang="en-GB" sz="1600" b="1" dirty="0" smtClean="0">
                <a:solidFill>
                  <a:srgbClr val="0070C0"/>
                </a:solidFill>
              </a:rPr>
              <a:t>Nazis only political party allowed. </a:t>
            </a:r>
          </a:p>
          <a:p>
            <a:pPr>
              <a:buFont typeface="+mj-lt"/>
              <a:buAutoNum type="alphaUcPeriod"/>
            </a:pPr>
            <a:r>
              <a:rPr lang="en-GB" sz="1600" b="1" dirty="0" smtClean="0">
                <a:solidFill>
                  <a:srgbClr val="0070C0"/>
                </a:solidFill>
              </a:rPr>
              <a:t>Women were sacked from professional jobs e.g. as teachers, doctors or lawyers.</a:t>
            </a:r>
          </a:p>
          <a:p>
            <a:pPr>
              <a:buFont typeface="+mj-lt"/>
              <a:buAutoNum type="alphaUcPeriod"/>
            </a:pPr>
            <a:r>
              <a:rPr lang="en-GB" sz="1600" b="1" dirty="0" smtClean="0">
                <a:solidFill>
                  <a:srgbClr val="0070C0"/>
                </a:solidFill>
              </a:rPr>
              <a:t>Newspapers/radio </a:t>
            </a:r>
            <a:r>
              <a:rPr lang="en-GB" sz="1600" b="1" dirty="0" smtClean="0">
                <a:solidFill>
                  <a:srgbClr val="0070C0"/>
                </a:solidFill>
              </a:rPr>
              <a:t>stations banned.</a:t>
            </a:r>
          </a:p>
          <a:p>
            <a:pPr>
              <a:buFont typeface="+mj-lt"/>
              <a:buAutoNum type="alphaUcPeriod"/>
            </a:pPr>
            <a:r>
              <a:rPr lang="en-GB" sz="1600" b="1" dirty="0" smtClean="0">
                <a:solidFill>
                  <a:srgbClr val="0070C0"/>
                </a:solidFill>
              </a:rPr>
              <a:t>Nazi newspaper and radio broadcasts only.</a:t>
            </a:r>
          </a:p>
          <a:p>
            <a:pPr>
              <a:buFont typeface="+mj-lt"/>
              <a:buAutoNum type="alphaUcPeriod"/>
            </a:pPr>
            <a:r>
              <a:rPr lang="en-GB" sz="1600" b="1" dirty="0" smtClean="0">
                <a:solidFill>
                  <a:srgbClr val="0070C0"/>
                </a:solidFill>
              </a:rPr>
              <a:t>Nazi Censor Office to control the media.</a:t>
            </a:r>
          </a:p>
          <a:p>
            <a:pPr>
              <a:buFont typeface="+mj-lt"/>
              <a:buAutoNum type="alphaUcPeriod"/>
            </a:pPr>
            <a:r>
              <a:rPr lang="en-GB" sz="1600" b="1" dirty="0" smtClean="0">
                <a:solidFill>
                  <a:srgbClr val="0070C0"/>
                </a:solidFill>
              </a:rPr>
              <a:t>Courts and judges chosen only by the Nazis.</a:t>
            </a:r>
          </a:p>
          <a:p>
            <a:pPr>
              <a:buFont typeface="+mj-lt"/>
              <a:buAutoNum type="alphaUcPeriod"/>
            </a:pPr>
            <a:r>
              <a:rPr lang="en-GB" sz="1600" b="1" dirty="0" smtClean="0">
                <a:solidFill>
                  <a:srgbClr val="0070C0"/>
                </a:solidFill>
              </a:rPr>
              <a:t>Synagogues burnt, Jehovah Witnesses sent to ‘camps’, Reich Christian Church set up.</a:t>
            </a:r>
          </a:p>
          <a:p>
            <a:pPr>
              <a:buFont typeface="+mj-lt"/>
              <a:buAutoNum type="alphaUcPeriod"/>
            </a:pPr>
            <a:r>
              <a:rPr lang="en-GB" sz="1600" b="1" dirty="0" smtClean="0">
                <a:solidFill>
                  <a:srgbClr val="0070C0"/>
                </a:solidFill>
              </a:rPr>
              <a:t>Gays </a:t>
            </a:r>
            <a:r>
              <a:rPr lang="en-GB" sz="1600" b="1" dirty="0" smtClean="0">
                <a:solidFill>
                  <a:srgbClr val="0070C0"/>
                </a:solidFill>
              </a:rPr>
              <a:t>&amp; Lesbians were outlawed.</a:t>
            </a:r>
          </a:p>
          <a:p>
            <a:pPr>
              <a:buFont typeface="+mj-lt"/>
              <a:buAutoNum type="alphaUcPeriod"/>
            </a:pPr>
            <a:r>
              <a:rPr lang="en-GB" sz="1600" b="1" dirty="0" smtClean="0">
                <a:solidFill>
                  <a:srgbClr val="0070C0"/>
                </a:solidFill>
              </a:rPr>
              <a:t>Secret police arrest, torture and </a:t>
            </a:r>
            <a:r>
              <a:rPr lang="en-GB" sz="1600" b="1" dirty="0" smtClean="0">
                <a:solidFill>
                  <a:srgbClr val="0070C0"/>
                </a:solidFill>
              </a:rPr>
              <a:t>hold, </a:t>
            </a:r>
            <a:r>
              <a:rPr lang="en-GB" sz="1600" b="1" dirty="0" smtClean="0">
                <a:solidFill>
                  <a:srgbClr val="0070C0"/>
                </a:solidFill>
              </a:rPr>
              <a:t>without </a:t>
            </a:r>
            <a:r>
              <a:rPr lang="en-GB" sz="1600" b="1" dirty="0" smtClean="0">
                <a:solidFill>
                  <a:srgbClr val="0070C0"/>
                </a:solidFill>
              </a:rPr>
              <a:t>trial, </a:t>
            </a:r>
            <a:r>
              <a:rPr lang="en-GB" sz="1600" b="1" dirty="0" smtClean="0">
                <a:solidFill>
                  <a:srgbClr val="0070C0"/>
                </a:solidFill>
              </a:rPr>
              <a:t>‘suspects’</a:t>
            </a:r>
            <a:r>
              <a:rPr lang="en-GB" sz="1600" b="1" dirty="0" smtClean="0">
                <a:solidFill>
                  <a:srgbClr val="0070C0"/>
                </a:solidFill>
              </a:rPr>
              <a:t>, </a:t>
            </a:r>
            <a:r>
              <a:rPr lang="en-GB" sz="1600" b="1" dirty="0" smtClean="0">
                <a:solidFill>
                  <a:srgbClr val="0070C0"/>
                </a:solidFill>
              </a:rPr>
              <a:t>under Nazi control.</a:t>
            </a:r>
            <a:endParaRPr lang="en-GB" sz="1600" b="1" dirty="0">
              <a:solidFill>
                <a:srgbClr val="0070C0"/>
              </a:solidFill>
            </a:endParaRPr>
          </a:p>
        </p:txBody>
      </p:sp>
      <p:sp>
        <p:nvSpPr>
          <p:cNvPr id="13" name="TextBox 12"/>
          <p:cNvSpPr txBox="1"/>
          <p:nvPr/>
        </p:nvSpPr>
        <p:spPr>
          <a:xfrm>
            <a:off x="0" y="2133600"/>
            <a:ext cx="4267200" cy="3323987"/>
          </a:xfrm>
          <a:prstGeom prst="rect">
            <a:avLst/>
          </a:prstGeom>
          <a:solidFill>
            <a:srgbClr val="002060"/>
          </a:solidFill>
        </p:spPr>
        <p:txBody>
          <a:bodyPr wrap="square" rtlCol="0">
            <a:spAutoFit/>
          </a:bodyPr>
          <a:lstStyle/>
          <a:p>
            <a:r>
              <a:rPr lang="en-GB" sz="1400" dirty="0" smtClean="0">
                <a:solidFill>
                  <a:srgbClr val="FFFF00"/>
                </a:solidFill>
              </a:rPr>
              <a:t>What might be the outcome of these case study examples, if  Hans and Sophie Scholl wanted to: </a:t>
            </a:r>
          </a:p>
          <a:p>
            <a:r>
              <a:rPr lang="en-GB" sz="1400" dirty="0" smtClean="0">
                <a:solidFill>
                  <a:schemeClr val="bg1"/>
                </a:solidFill>
              </a:rPr>
              <a:t>1. Take a legal civil case against the Nazi party e.g. against its willingness for women to become SS ‘baby machines’.</a:t>
            </a:r>
          </a:p>
          <a:p>
            <a:r>
              <a:rPr lang="en-GB" sz="1400" dirty="0" smtClean="0">
                <a:solidFill>
                  <a:schemeClr val="bg1"/>
                </a:solidFill>
              </a:rPr>
              <a:t>2. Write a series of newspaper articles critical of the Nazi party sending Jewish people and other minorities to ‘work’ camps. </a:t>
            </a:r>
          </a:p>
          <a:p>
            <a:r>
              <a:rPr lang="en-GB" sz="1400" dirty="0" smtClean="0">
                <a:solidFill>
                  <a:schemeClr val="bg1"/>
                </a:solidFill>
              </a:rPr>
              <a:t>3. Organise a ‘work’ demonstration to demand people are not forced to do National Service in an arms factory.</a:t>
            </a:r>
          </a:p>
          <a:p>
            <a:r>
              <a:rPr lang="en-GB" sz="1400" dirty="0" smtClean="0">
                <a:solidFill>
                  <a:schemeClr val="bg1"/>
                </a:solidFill>
              </a:rPr>
              <a:t>4. Write to the President about the Chancellor’s actions.</a:t>
            </a:r>
          </a:p>
          <a:p>
            <a:r>
              <a:rPr lang="en-GB" sz="1400" dirty="0" smtClean="0">
                <a:solidFill>
                  <a:schemeClr val="bg1"/>
                </a:solidFill>
              </a:rPr>
              <a:t>5. Produce a film about ‘war crimes’ by the German army, especially on the Eastern Front. </a:t>
            </a:r>
            <a:endParaRPr lang="en-GB" sz="1400" dirty="0">
              <a:solidFill>
                <a:schemeClr val="bg1"/>
              </a:solidFill>
            </a:endParaRPr>
          </a:p>
        </p:txBody>
      </p:sp>
    </p:spTree>
    <p:extLst>
      <p:ext uri="{BB962C8B-B14F-4D97-AF65-F5344CB8AC3E}">
        <p14:creationId xmlns:p14="http://schemas.microsoft.com/office/powerpoint/2010/main" val="40716309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7485"/>
          </a:xfrm>
          <a:solidFill>
            <a:srgbClr val="0070C0"/>
          </a:solidFill>
          <a:ln>
            <a:solidFill>
              <a:srgbClr val="0070C0"/>
            </a:solidFill>
          </a:ln>
        </p:spPr>
        <p:txBody>
          <a:bodyPr>
            <a:normAutofit/>
          </a:bodyPr>
          <a:lstStyle/>
          <a:p>
            <a:r>
              <a:rPr lang="en-GB" sz="2400" dirty="0" smtClean="0">
                <a:solidFill>
                  <a:srgbClr val="FFFF00"/>
                </a:solidFill>
              </a:rPr>
              <a:t>How </a:t>
            </a:r>
            <a:r>
              <a:rPr lang="en-GB" sz="2400" dirty="0" smtClean="0">
                <a:solidFill>
                  <a:srgbClr val="FFFF00"/>
                </a:solidFill>
              </a:rPr>
              <a:t>German society changed under Nazism   </a:t>
            </a:r>
            <a:r>
              <a:rPr lang="en-GB" sz="1400" b="1" u="sng" dirty="0" smtClean="0">
                <a:solidFill>
                  <a:srgbClr val="FFFF00"/>
                </a:solidFill>
              </a:rPr>
              <a:t/>
            </a:r>
            <a:br>
              <a:rPr lang="en-GB" sz="1400" b="1" u="sng" dirty="0" smtClean="0">
                <a:solidFill>
                  <a:srgbClr val="FFFF00"/>
                </a:solidFill>
              </a:rPr>
            </a:br>
            <a:endParaRPr lang="en-GB" sz="1400" b="1" u="sng" dirty="0">
              <a:solidFill>
                <a:srgbClr val="FFFF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87447430"/>
              </p:ext>
            </p:extLst>
          </p:nvPr>
        </p:nvGraphicFramePr>
        <p:xfrm>
          <a:off x="0" y="727755"/>
          <a:ext cx="9144000" cy="5917015"/>
        </p:xfrm>
        <a:graphic>
          <a:graphicData uri="http://schemas.openxmlformats.org/drawingml/2006/table">
            <a:tbl>
              <a:tblPr firstRow="1" bandRow="1">
                <a:tableStyleId>{3C2FFA5D-87B4-456A-9821-1D502468CF0F}</a:tableStyleId>
              </a:tblPr>
              <a:tblGrid>
                <a:gridCol w="4572000"/>
                <a:gridCol w="4572000"/>
              </a:tblGrid>
              <a:tr h="49921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0" dirty="0" smtClean="0">
                          <a:solidFill>
                            <a:schemeClr val="bg1"/>
                          </a:solidFill>
                        </a:rPr>
                        <a:t>German civil society in 1933</a:t>
                      </a:r>
                    </a:p>
                    <a:p>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0" dirty="0" smtClean="0">
                          <a:solidFill>
                            <a:schemeClr val="bg1"/>
                          </a:solidFill>
                        </a:rPr>
                        <a:t>Germany society in 1939</a:t>
                      </a:r>
                    </a:p>
                    <a:p>
                      <a:endParaRPr lang="en-US" sz="1400" dirty="0"/>
                    </a:p>
                  </a:txBody>
                  <a:tcPr/>
                </a:tc>
              </a:tr>
              <a:tr h="66961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1" dirty="0" smtClean="0">
                          <a:solidFill>
                            <a:srgbClr val="0070C0"/>
                          </a:solidFill>
                        </a:rPr>
                        <a:t>A.</a:t>
                      </a:r>
                      <a:r>
                        <a:rPr lang="en-GB" sz="1400" b="1" baseline="0" dirty="0" smtClean="0">
                          <a:solidFill>
                            <a:srgbClr val="0070C0"/>
                          </a:solidFill>
                        </a:rPr>
                        <a:t> </a:t>
                      </a:r>
                      <a:r>
                        <a:rPr lang="en-GB" sz="1400" b="1" dirty="0" smtClean="0">
                          <a:solidFill>
                            <a:srgbClr val="0070C0"/>
                          </a:solidFill>
                        </a:rPr>
                        <a:t>Reichstag was the elected parliament and decided laws of the government.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1" dirty="0" smtClean="0">
                          <a:solidFill>
                            <a:srgbClr val="FF0000"/>
                          </a:solidFill>
                        </a:rPr>
                        <a:t>A.</a:t>
                      </a:r>
                      <a:r>
                        <a:rPr lang="en-GB" sz="1400" b="1" baseline="0" dirty="0" smtClean="0">
                          <a:solidFill>
                            <a:srgbClr val="FF0000"/>
                          </a:solidFill>
                        </a:rPr>
                        <a:t> </a:t>
                      </a:r>
                      <a:r>
                        <a:rPr lang="en-GB" sz="1400" b="1" dirty="0" smtClean="0">
                          <a:solidFill>
                            <a:srgbClr val="FF0000"/>
                          </a:solidFill>
                        </a:rPr>
                        <a:t>Elections stopped and the Führer told the Reichstag’s members to pass his laws.</a:t>
                      </a:r>
                    </a:p>
                    <a:p>
                      <a:endParaRPr lang="en-US" sz="1400" dirty="0"/>
                    </a:p>
                  </a:txBody>
                  <a:tcPr/>
                </a:tc>
              </a:tr>
              <a:tr h="697512">
                <a:tc>
                  <a:txBody>
                    <a:bodyPr/>
                    <a:lstStyle/>
                    <a:p>
                      <a:pPr>
                        <a:buFont typeface="+mj-lt"/>
                        <a:buNone/>
                      </a:pPr>
                      <a:r>
                        <a:rPr lang="en-GB" sz="1400" b="1" dirty="0" smtClean="0">
                          <a:solidFill>
                            <a:srgbClr val="0070C0"/>
                          </a:solidFill>
                        </a:rPr>
                        <a:t>B.</a:t>
                      </a:r>
                      <a:r>
                        <a:rPr lang="en-GB" sz="1400" b="1" baseline="0" dirty="0" smtClean="0">
                          <a:solidFill>
                            <a:srgbClr val="0070C0"/>
                          </a:solidFill>
                        </a:rPr>
                        <a:t> </a:t>
                      </a:r>
                      <a:r>
                        <a:rPr lang="en-GB" sz="1400" b="1" dirty="0" smtClean="0">
                          <a:solidFill>
                            <a:srgbClr val="0070C0"/>
                          </a:solidFill>
                        </a:rPr>
                        <a:t>2 key posts: </a:t>
                      </a:r>
                      <a:r>
                        <a:rPr lang="en-GB" sz="1400" b="1" dirty="0" smtClean="0">
                          <a:solidFill>
                            <a:srgbClr val="FF0000"/>
                          </a:solidFill>
                        </a:rPr>
                        <a:t>President</a:t>
                      </a:r>
                      <a:r>
                        <a:rPr lang="en-GB" sz="1400" b="1" dirty="0" smtClean="0">
                          <a:solidFill>
                            <a:srgbClr val="0070C0"/>
                          </a:solidFill>
                        </a:rPr>
                        <a:t>, who could sack the  </a:t>
                      </a:r>
                      <a:r>
                        <a:rPr lang="en-GB" sz="1400" b="1" dirty="0" smtClean="0">
                          <a:solidFill>
                            <a:srgbClr val="FF0000"/>
                          </a:solidFill>
                        </a:rPr>
                        <a:t>Chancellor</a:t>
                      </a:r>
                      <a:r>
                        <a:rPr lang="en-GB" sz="1400" b="1" dirty="0" smtClean="0">
                          <a:solidFill>
                            <a:srgbClr val="0070C0"/>
                          </a:solidFill>
                        </a:rPr>
                        <a:t>. Both time-limited in office.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1" dirty="0" smtClean="0">
                          <a:solidFill>
                            <a:srgbClr val="FF0000"/>
                          </a:solidFill>
                        </a:rPr>
                        <a:t>B. Post of President &amp; Chancellor combined for life in one person – Adolf Hitler (Führer).</a:t>
                      </a:r>
                    </a:p>
                  </a:txBody>
                  <a:tcPr/>
                </a:tc>
              </a:tr>
              <a:tr h="47430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1" dirty="0" smtClean="0">
                          <a:solidFill>
                            <a:srgbClr val="0070C0"/>
                          </a:solidFill>
                        </a:rPr>
                        <a:t>C.</a:t>
                      </a:r>
                      <a:r>
                        <a:rPr lang="en-GB" sz="1400" b="1" baseline="0" dirty="0" smtClean="0">
                          <a:solidFill>
                            <a:srgbClr val="0070C0"/>
                          </a:solidFill>
                        </a:rPr>
                        <a:t> </a:t>
                      </a:r>
                      <a:r>
                        <a:rPr lang="en-GB" sz="1400" b="1" dirty="0" smtClean="0">
                          <a:solidFill>
                            <a:srgbClr val="0070C0"/>
                          </a:solidFill>
                        </a:rPr>
                        <a:t>Several political parties.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1" dirty="0" smtClean="0">
                          <a:solidFill>
                            <a:srgbClr val="FF0000"/>
                          </a:solidFill>
                        </a:rPr>
                        <a:t>C.</a:t>
                      </a:r>
                      <a:r>
                        <a:rPr lang="en-GB" sz="1400" b="1" baseline="0" dirty="0" smtClean="0">
                          <a:solidFill>
                            <a:srgbClr val="FF0000"/>
                          </a:solidFill>
                        </a:rPr>
                        <a:t> </a:t>
                      </a:r>
                      <a:r>
                        <a:rPr lang="en-GB" sz="1400" b="1" dirty="0" smtClean="0">
                          <a:solidFill>
                            <a:srgbClr val="FF0000"/>
                          </a:solidFill>
                        </a:rPr>
                        <a:t>Nazis only political party allowed. </a:t>
                      </a:r>
                    </a:p>
                    <a:p>
                      <a:endParaRPr lang="en-US" sz="1400" dirty="0"/>
                    </a:p>
                  </a:txBody>
                  <a:tcPr/>
                </a:tc>
              </a:tr>
              <a:tr h="47430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1" dirty="0" smtClean="0">
                          <a:solidFill>
                            <a:srgbClr val="0070C0"/>
                          </a:solidFill>
                        </a:rPr>
                        <a:t>D.</a:t>
                      </a:r>
                      <a:r>
                        <a:rPr lang="en-GB" sz="1400" b="1" baseline="0" dirty="0" smtClean="0">
                          <a:solidFill>
                            <a:srgbClr val="0070C0"/>
                          </a:solidFill>
                        </a:rPr>
                        <a:t> </a:t>
                      </a:r>
                      <a:r>
                        <a:rPr lang="en-GB" sz="1400" b="1" dirty="0" smtClean="0">
                          <a:solidFill>
                            <a:srgbClr val="0070C0"/>
                          </a:solidFill>
                        </a:rPr>
                        <a:t>Men &amp; women could vote, freely.</a:t>
                      </a:r>
                    </a:p>
                    <a:p>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1" dirty="0" smtClean="0">
                          <a:solidFill>
                            <a:srgbClr val="FF0000"/>
                          </a:solidFill>
                        </a:rPr>
                        <a:t>D.</a:t>
                      </a:r>
                      <a:r>
                        <a:rPr lang="en-GB" sz="1400" b="1" baseline="0" dirty="0" smtClean="0">
                          <a:solidFill>
                            <a:srgbClr val="FF0000"/>
                          </a:solidFill>
                        </a:rPr>
                        <a:t> </a:t>
                      </a:r>
                      <a:r>
                        <a:rPr lang="en-GB" sz="1400" b="1" dirty="0" smtClean="0">
                          <a:solidFill>
                            <a:srgbClr val="FF0000"/>
                          </a:solidFill>
                        </a:rPr>
                        <a:t>Women were sacked from professional jobs e.g. as teachers, doctors or lawyers.</a:t>
                      </a:r>
                    </a:p>
                  </a:txBody>
                  <a:tcPr/>
                </a:tc>
              </a:tr>
              <a:tr h="669612">
                <a:tc>
                  <a:txBody>
                    <a:bodyPr/>
                    <a:lstStyle/>
                    <a:p>
                      <a:pPr marL="0" marR="0" lvl="0" indent="0" algn="l" defTabSz="457200" rtl="0" eaLnBrk="1" fontAlgn="auto" latinLnBrk="0" hangingPunct="1">
                        <a:lnSpc>
                          <a:spcPct val="100000"/>
                        </a:lnSpc>
                        <a:spcBef>
                          <a:spcPct val="20000"/>
                        </a:spcBef>
                        <a:spcAft>
                          <a:spcPts val="0"/>
                        </a:spcAft>
                        <a:buClrTx/>
                        <a:buSzTx/>
                        <a:buFont typeface="+mj-lt"/>
                        <a:buNone/>
                        <a:tabLst/>
                        <a:defRPr/>
                      </a:pPr>
                      <a:r>
                        <a:rPr kumimoji="0" lang="en-GB" sz="1400" b="1" i="0" u="none" strike="noStrike" kern="1200" cap="none" spc="0" normalizeH="0" baseline="0" noProof="0" dirty="0" smtClean="0">
                          <a:ln>
                            <a:noFill/>
                          </a:ln>
                          <a:solidFill>
                            <a:srgbClr val="0070C0"/>
                          </a:solidFill>
                          <a:effectLst/>
                          <a:uLnTx/>
                          <a:uFillTx/>
                          <a:latin typeface="+mn-lt"/>
                          <a:ea typeface="+mn-ea"/>
                          <a:cs typeface="+mn-cs"/>
                        </a:rPr>
                        <a:t>E. Many/free newspapers with various political views and opinions.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1" dirty="0" smtClean="0">
                          <a:solidFill>
                            <a:srgbClr val="FF0000"/>
                          </a:solidFill>
                        </a:rPr>
                        <a:t>E.</a:t>
                      </a:r>
                      <a:r>
                        <a:rPr lang="en-GB" sz="1400" b="1" baseline="0" dirty="0" smtClean="0">
                          <a:solidFill>
                            <a:srgbClr val="FF0000"/>
                          </a:solidFill>
                        </a:rPr>
                        <a:t> </a:t>
                      </a:r>
                      <a:r>
                        <a:rPr lang="en-GB" sz="1400" b="1" dirty="0" smtClean="0">
                          <a:solidFill>
                            <a:srgbClr val="FF0000"/>
                          </a:solidFill>
                        </a:rPr>
                        <a:t>Newspapers/radio stations banned. Nazi Censor Office to control the media.</a:t>
                      </a:r>
                    </a:p>
                  </a:txBody>
                  <a:tcPr/>
                </a:tc>
              </a:tr>
              <a:tr h="474308">
                <a:tc>
                  <a:txBody>
                    <a:bodyPr/>
                    <a:lstStyle/>
                    <a:p>
                      <a:pPr marL="0" marR="0" lvl="0" indent="0" algn="l" defTabSz="457200" rtl="0" eaLnBrk="1" fontAlgn="auto" latinLnBrk="0" hangingPunct="1">
                        <a:lnSpc>
                          <a:spcPct val="100000"/>
                        </a:lnSpc>
                        <a:spcBef>
                          <a:spcPct val="20000"/>
                        </a:spcBef>
                        <a:spcAft>
                          <a:spcPts val="0"/>
                        </a:spcAft>
                        <a:buClrTx/>
                        <a:buSzTx/>
                        <a:buFont typeface="+mj-lt"/>
                        <a:buNone/>
                        <a:tabLst/>
                        <a:defRPr/>
                      </a:pPr>
                      <a:r>
                        <a:rPr kumimoji="0" lang="en-GB" sz="1400" b="1" i="0" u="none" strike="noStrike" kern="1200" cap="none" spc="0" normalizeH="0" baseline="0" noProof="0" dirty="0" smtClean="0">
                          <a:ln>
                            <a:noFill/>
                          </a:ln>
                          <a:solidFill>
                            <a:srgbClr val="0070C0"/>
                          </a:solidFill>
                          <a:effectLst/>
                          <a:uLnTx/>
                          <a:uFillTx/>
                          <a:latin typeface="+mn-lt"/>
                          <a:ea typeface="+mn-ea"/>
                          <a:cs typeface="+mn-cs"/>
                        </a:rPr>
                        <a:t>F. Law Courts were free. Judges chosen on merit.</a:t>
                      </a:r>
                    </a:p>
                    <a:p>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1" dirty="0" smtClean="0">
                          <a:solidFill>
                            <a:srgbClr val="FF0000"/>
                          </a:solidFill>
                        </a:rPr>
                        <a:t>F. Courts and judges chosen only by the Nazis.</a:t>
                      </a:r>
                    </a:p>
                    <a:p>
                      <a:endParaRPr lang="en-US" sz="1400" dirty="0" smtClean="0"/>
                    </a:p>
                  </a:txBody>
                  <a:tcPr/>
                </a:tc>
              </a:tr>
              <a:tr h="474308">
                <a:tc>
                  <a:txBody>
                    <a:bodyPr/>
                    <a:lstStyle/>
                    <a:p>
                      <a:pPr>
                        <a:buFont typeface="+mj-lt"/>
                        <a:buNone/>
                      </a:pPr>
                      <a:r>
                        <a:rPr kumimoji="0" lang="en-GB" sz="1400" b="1" i="0" u="none" strike="noStrike" kern="1200" cap="none" spc="0" normalizeH="0" baseline="0" noProof="0" dirty="0" smtClean="0">
                          <a:ln>
                            <a:noFill/>
                          </a:ln>
                          <a:solidFill>
                            <a:srgbClr val="0070C0"/>
                          </a:solidFill>
                          <a:effectLst/>
                          <a:uLnTx/>
                          <a:uFillTx/>
                          <a:latin typeface="+mn-lt"/>
                          <a:ea typeface="+mn-ea"/>
                          <a:cs typeface="+mn-cs"/>
                        </a:rPr>
                        <a:t>G. </a:t>
                      </a:r>
                      <a:r>
                        <a:rPr lang="en-GB" sz="1400" b="1" dirty="0" smtClean="0">
                          <a:solidFill>
                            <a:srgbClr val="0070C0"/>
                          </a:solidFill>
                        </a:rPr>
                        <a:t>Religious freedom of worship and belief</a:t>
                      </a:r>
                      <a:r>
                        <a:rPr lang="en-GB" sz="1400" b="1" baseline="0" dirty="0" smtClean="0">
                          <a:solidFill>
                            <a:srgbClr val="0070C0"/>
                          </a:solidFill>
                        </a:rPr>
                        <a:t> for all.</a:t>
                      </a:r>
                      <a:endParaRPr lang="en-GB" sz="1400" b="1" dirty="0" smtClean="0">
                        <a:solidFill>
                          <a:srgbClr val="0070C0"/>
                        </a:solidFill>
                      </a:endParaRPr>
                    </a:p>
                    <a:p>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1" dirty="0" smtClean="0">
                          <a:solidFill>
                            <a:srgbClr val="FF0000"/>
                          </a:solidFill>
                        </a:rPr>
                        <a:t>G. Synagogues burnt, Jehovah Witnesses sent to ‘camps’, Reich Christian Church set up.</a:t>
                      </a:r>
                    </a:p>
                  </a:txBody>
                  <a:tcPr/>
                </a:tc>
              </a:tr>
              <a:tr h="474308">
                <a:tc>
                  <a:txBody>
                    <a:bodyPr/>
                    <a:lstStyle/>
                    <a:p>
                      <a:pPr marL="0" marR="0" lvl="0" indent="0" algn="l" defTabSz="457200" rtl="0" eaLnBrk="1" fontAlgn="auto" latinLnBrk="0" hangingPunct="1">
                        <a:lnSpc>
                          <a:spcPct val="100000"/>
                        </a:lnSpc>
                        <a:spcBef>
                          <a:spcPct val="20000"/>
                        </a:spcBef>
                        <a:spcAft>
                          <a:spcPts val="0"/>
                        </a:spcAft>
                        <a:buClrTx/>
                        <a:buSzTx/>
                        <a:buFont typeface="+mj-lt"/>
                        <a:buNone/>
                        <a:tabLst/>
                        <a:defRPr/>
                      </a:pPr>
                      <a:r>
                        <a:rPr kumimoji="0" lang="en-GB" sz="1400" b="1" i="0" u="none" strike="noStrike" kern="1200" cap="none" spc="0" normalizeH="0" baseline="0" noProof="0" dirty="0" smtClean="0">
                          <a:ln>
                            <a:noFill/>
                          </a:ln>
                          <a:solidFill>
                            <a:srgbClr val="0070C0"/>
                          </a:solidFill>
                          <a:effectLst/>
                          <a:uLnTx/>
                          <a:uFillTx/>
                          <a:latin typeface="+mn-lt"/>
                          <a:ea typeface="+mn-ea"/>
                          <a:cs typeface="+mn-cs"/>
                        </a:rPr>
                        <a:t>H. Sexual identity and behaviour tolerated.</a:t>
                      </a:r>
                      <a:endParaRPr kumimoji="0" lang="en-GB" sz="1400" b="1" i="0" u="none" strike="noStrike" kern="1200" cap="none" spc="0" normalizeH="0" baseline="0" noProof="0" dirty="0">
                        <a:ln>
                          <a:noFill/>
                        </a:ln>
                        <a:solidFill>
                          <a:srgbClr val="0070C0"/>
                        </a:solidFill>
                        <a:effectLst/>
                        <a:uLnTx/>
                        <a:uFillTx/>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1" dirty="0" smtClean="0">
                          <a:solidFill>
                            <a:srgbClr val="FF0000"/>
                          </a:solidFill>
                        </a:rPr>
                        <a:t>H. Gays &amp; Lesbians were outlawed.</a:t>
                      </a:r>
                    </a:p>
                    <a:p>
                      <a:endParaRPr lang="en-US" sz="1400" dirty="0" smtClean="0"/>
                    </a:p>
                  </a:txBody>
                  <a:tcPr/>
                </a:tc>
              </a:tr>
              <a:tr h="709412">
                <a:tc>
                  <a:txBody>
                    <a:bodyPr/>
                    <a:lstStyle/>
                    <a:p>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1" dirty="0" smtClean="0">
                          <a:solidFill>
                            <a:srgbClr val="FF0000"/>
                          </a:solidFill>
                        </a:rPr>
                        <a:t>I. Secret police arrest, torture and hold, without trial ‘suspects’,  under Nazi control.</a:t>
                      </a:r>
                    </a:p>
                  </a:txBody>
                  <a:tcPr/>
                </a:tc>
              </a:tr>
            </a:tbl>
          </a:graphicData>
        </a:graphic>
      </p:graphicFrame>
    </p:spTree>
    <p:extLst>
      <p:ext uri="{BB962C8B-B14F-4D97-AF65-F5344CB8AC3E}">
        <p14:creationId xmlns:p14="http://schemas.microsoft.com/office/powerpoint/2010/main" val="5525708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flipV="1">
            <a:off x="2667000" y="6126868"/>
            <a:ext cx="0" cy="197732"/>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77195" y="1078082"/>
            <a:ext cx="4341277" cy="3970318"/>
          </a:xfrm>
          <a:prstGeom prst="rect">
            <a:avLst/>
          </a:prstGeom>
        </p:spPr>
        <p:txBody>
          <a:bodyPr wrap="square">
            <a:spAutoFit/>
          </a:bodyPr>
          <a:lstStyle/>
          <a:p>
            <a:pPr marL="285750" indent="-285750">
              <a:buFont typeface="Arial"/>
              <a:buChar char="•"/>
            </a:pPr>
            <a:r>
              <a:rPr lang="en-GB" dirty="0"/>
              <a:t>Choose one person and find out what </a:t>
            </a:r>
            <a:r>
              <a:rPr lang="en-GB" dirty="0" smtClean="0"/>
              <a:t>they did (</a:t>
            </a:r>
            <a:r>
              <a:rPr lang="en-GB" dirty="0"/>
              <a:t>actions) connected to the White Rose.</a:t>
            </a:r>
          </a:p>
          <a:p>
            <a:pPr marL="285750" indent="-285750">
              <a:buFont typeface="Arial"/>
              <a:buChar char="•"/>
            </a:pPr>
            <a:r>
              <a:rPr lang="en-GB" dirty="0"/>
              <a:t>Can you suggest a motive (reason) for them being </a:t>
            </a:r>
            <a:r>
              <a:rPr lang="en-GB" dirty="0" smtClean="0"/>
              <a:t>involved?</a:t>
            </a:r>
            <a:endParaRPr lang="en-GB" dirty="0"/>
          </a:p>
          <a:p>
            <a:endParaRPr lang="en-GB" dirty="0" smtClean="0">
              <a:solidFill>
                <a:srgbClr val="002060"/>
              </a:solidFill>
            </a:endParaRPr>
          </a:p>
          <a:p>
            <a:r>
              <a:rPr lang="en-GB" dirty="0" smtClean="0">
                <a:solidFill>
                  <a:srgbClr val="002060"/>
                </a:solidFill>
              </a:rPr>
              <a:t>Sophie Scholl</a:t>
            </a:r>
            <a:r>
              <a:rPr lang="en-GB" dirty="0">
                <a:solidFill>
                  <a:srgbClr val="002060"/>
                </a:solidFill>
              </a:rPr>
              <a:t>	</a:t>
            </a:r>
            <a:r>
              <a:rPr lang="en-GB" dirty="0" smtClean="0">
                <a:solidFill>
                  <a:srgbClr val="002060"/>
                </a:solidFill>
              </a:rPr>
              <a:t>		</a:t>
            </a:r>
            <a:r>
              <a:rPr lang="en-GB" dirty="0" smtClean="0">
                <a:solidFill>
                  <a:srgbClr val="002060"/>
                </a:solidFill>
              </a:rPr>
              <a:t>Hans Scholl</a:t>
            </a:r>
            <a:endParaRPr lang="en-GB" dirty="0" smtClean="0">
              <a:solidFill>
                <a:srgbClr val="002060"/>
              </a:solidFill>
            </a:endParaRPr>
          </a:p>
          <a:p>
            <a:r>
              <a:rPr lang="en-GB" dirty="0" smtClean="0">
                <a:solidFill>
                  <a:srgbClr val="002060"/>
                </a:solidFill>
              </a:rPr>
              <a:t>Inge </a:t>
            </a:r>
            <a:r>
              <a:rPr lang="en-GB" dirty="0" smtClean="0">
                <a:solidFill>
                  <a:srgbClr val="002060"/>
                </a:solidFill>
              </a:rPr>
              <a:t>Scholl</a:t>
            </a:r>
            <a:r>
              <a:rPr lang="en-GB" dirty="0">
                <a:solidFill>
                  <a:srgbClr val="002060"/>
                </a:solidFill>
              </a:rPr>
              <a:t>	</a:t>
            </a:r>
            <a:r>
              <a:rPr lang="en-GB" dirty="0" smtClean="0">
                <a:solidFill>
                  <a:srgbClr val="002060"/>
                </a:solidFill>
              </a:rPr>
              <a:t>		</a:t>
            </a:r>
            <a:r>
              <a:rPr lang="en-GB" dirty="0" smtClean="0">
                <a:solidFill>
                  <a:srgbClr val="002060"/>
                </a:solidFill>
              </a:rPr>
              <a:t>Elisabeth Scholl</a:t>
            </a:r>
            <a:endParaRPr lang="en-GB" dirty="0" smtClean="0">
              <a:solidFill>
                <a:srgbClr val="002060"/>
              </a:solidFill>
            </a:endParaRPr>
          </a:p>
          <a:p>
            <a:r>
              <a:rPr lang="en-GB" dirty="0" smtClean="0">
                <a:solidFill>
                  <a:srgbClr val="002060"/>
                </a:solidFill>
              </a:rPr>
              <a:t>Christoph </a:t>
            </a:r>
            <a:r>
              <a:rPr lang="en-GB" dirty="0" smtClean="0">
                <a:solidFill>
                  <a:srgbClr val="002060"/>
                </a:solidFill>
              </a:rPr>
              <a:t>Probst</a:t>
            </a:r>
            <a:r>
              <a:rPr lang="en-GB" dirty="0">
                <a:solidFill>
                  <a:srgbClr val="002060"/>
                </a:solidFill>
              </a:rPr>
              <a:t>	</a:t>
            </a:r>
            <a:r>
              <a:rPr lang="en-GB" dirty="0" smtClean="0">
                <a:solidFill>
                  <a:srgbClr val="002060"/>
                </a:solidFill>
              </a:rPr>
              <a:t>	</a:t>
            </a:r>
            <a:r>
              <a:rPr lang="en-GB" dirty="0" smtClean="0">
                <a:solidFill>
                  <a:srgbClr val="002060"/>
                </a:solidFill>
              </a:rPr>
              <a:t>Kurt Huber</a:t>
            </a:r>
            <a:endParaRPr lang="en-GB" dirty="0" smtClean="0">
              <a:solidFill>
                <a:srgbClr val="002060"/>
              </a:solidFill>
            </a:endParaRPr>
          </a:p>
          <a:p>
            <a:r>
              <a:rPr lang="en-GB" dirty="0" smtClean="0">
                <a:solidFill>
                  <a:srgbClr val="002060"/>
                </a:solidFill>
              </a:rPr>
              <a:t>Jürgen </a:t>
            </a:r>
            <a:r>
              <a:rPr lang="en-GB" dirty="0" smtClean="0">
                <a:solidFill>
                  <a:srgbClr val="002060"/>
                </a:solidFill>
              </a:rPr>
              <a:t>Wittenstein</a:t>
            </a:r>
            <a:r>
              <a:rPr lang="en-GB" dirty="0">
                <a:solidFill>
                  <a:srgbClr val="002060"/>
                </a:solidFill>
              </a:rPr>
              <a:t>	</a:t>
            </a:r>
            <a:r>
              <a:rPr lang="en-GB" dirty="0" smtClean="0">
                <a:solidFill>
                  <a:srgbClr val="002060"/>
                </a:solidFill>
              </a:rPr>
              <a:t>	</a:t>
            </a:r>
            <a:r>
              <a:rPr lang="en-GB" dirty="0" smtClean="0">
                <a:solidFill>
                  <a:srgbClr val="002060"/>
                </a:solidFill>
              </a:rPr>
              <a:t>Fritz Hartnagel</a:t>
            </a:r>
            <a:endParaRPr lang="en-GB" dirty="0" smtClean="0">
              <a:solidFill>
                <a:srgbClr val="002060"/>
              </a:solidFill>
            </a:endParaRPr>
          </a:p>
          <a:p>
            <a:r>
              <a:rPr lang="en-GB" dirty="0">
                <a:solidFill>
                  <a:srgbClr val="002060"/>
                </a:solidFill>
              </a:rPr>
              <a:t>Marie –Luise </a:t>
            </a:r>
            <a:r>
              <a:rPr lang="en-GB" dirty="0" smtClean="0">
                <a:solidFill>
                  <a:srgbClr val="002060"/>
                </a:solidFill>
              </a:rPr>
              <a:t>Jahn</a:t>
            </a:r>
            <a:r>
              <a:rPr lang="en-GB" dirty="0">
                <a:solidFill>
                  <a:srgbClr val="002060"/>
                </a:solidFill>
              </a:rPr>
              <a:t>	</a:t>
            </a:r>
            <a:r>
              <a:rPr lang="en-GB" dirty="0" smtClean="0">
                <a:solidFill>
                  <a:srgbClr val="002060"/>
                </a:solidFill>
              </a:rPr>
              <a:t>	</a:t>
            </a:r>
            <a:r>
              <a:rPr lang="en-GB" dirty="0" smtClean="0">
                <a:solidFill>
                  <a:srgbClr val="002060"/>
                </a:solidFill>
              </a:rPr>
              <a:t>Hans Leipelt</a:t>
            </a:r>
            <a:endParaRPr lang="en-GB" dirty="0" smtClean="0">
              <a:solidFill>
                <a:srgbClr val="002060"/>
              </a:solidFill>
            </a:endParaRPr>
          </a:p>
          <a:p>
            <a:r>
              <a:rPr lang="en-GB" dirty="0">
                <a:solidFill>
                  <a:srgbClr val="002060"/>
                </a:solidFill>
              </a:rPr>
              <a:t>Alexander </a:t>
            </a:r>
            <a:r>
              <a:rPr lang="en-GB" dirty="0" smtClean="0">
                <a:solidFill>
                  <a:srgbClr val="002060"/>
                </a:solidFill>
              </a:rPr>
              <a:t>Schmorell</a:t>
            </a:r>
            <a:r>
              <a:rPr lang="en-GB" dirty="0">
                <a:solidFill>
                  <a:srgbClr val="002060"/>
                </a:solidFill>
              </a:rPr>
              <a:t>	</a:t>
            </a:r>
            <a:r>
              <a:rPr lang="en-GB" dirty="0" smtClean="0">
                <a:solidFill>
                  <a:srgbClr val="002060"/>
                </a:solidFill>
              </a:rPr>
              <a:t>Werner Scholl</a:t>
            </a:r>
            <a:endParaRPr lang="en-GB" dirty="0" smtClean="0">
              <a:solidFill>
                <a:srgbClr val="002060"/>
              </a:solidFill>
            </a:endParaRPr>
          </a:p>
          <a:p>
            <a:r>
              <a:rPr lang="en-GB" dirty="0" smtClean="0">
                <a:solidFill>
                  <a:srgbClr val="002060"/>
                </a:solidFill>
              </a:rPr>
              <a:t>Robert </a:t>
            </a:r>
            <a:r>
              <a:rPr lang="en-GB" dirty="0" smtClean="0">
                <a:solidFill>
                  <a:srgbClr val="002060"/>
                </a:solidFill>
              </a:rPr>
              <a:t>Scholl</a:t>
            </a:r>
            <a:endParaRPr lang="en-GB" dirty="0">
              <a:solidFill>
                <a:srgbClr val="002060"/>
              </a:solidFill>
            </a:endParaRPr>
          </a:p>
          <a:p>
            <a:endParaRPr lang="en-GB" dirty="0">
              <a:solidFill>
                <a:srgbClr val="002060"/>
              </a:solidFill>
            </a:endParaRPr>
          </a:p>
        </p:txBody>
      </p:sp>
      <p:pic>
        <p:nvPicPr>
          <p:cNvPr id="19" name="Picture 18" descr="Sophie_Scholl_1938_in_Blumberg_(restor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752600"/>
            <a:ext cx="3868615" cy="3352800"/>
          </a:xfrm>
          <a:prstGeom prst="rect">
            <a:avLst/>
          </a:prstGeom>
        </p:spPr>
      </p:pic>
      <p:sp>
        <p:nvSpPr>
          <p:cNvPr id="6" name="Title 1"/>
          <p:cNvSpPr txBox="1">
            <a:spLocks/>
          </p:cNvSpPr>
          <p:nvPr/>
        </p:nvSpPr>
        <p:spPr>
          <a:xfrm>
            <a:off x="0" y="0"/>
            <a:ext cx="9144000" cy="1078081"/>
          </a:xfrm>
          <a:prstGeom prst="rect">
            <a:avLst/>
          </a:prstGeom>
          <a:solidFill>
            <a:srgbClr val="0070C0"/>
          </a:solidFill>
          <a:ln>
            <a:solidFill>
              <a:srgbClr val="0070C0"/>
            </a:solidFill>
          </a:ln>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sz="2400" dirty="0" smtClean="0">
              <a:solidFill>
                <a:srgbClr val="FFFF00"/>
              </a:solidFill>
            </a:endParaRPr>
          </a:p>
          <a:p>
            <a:r>
              <a:rPr lang="en-GB" sz="2400" dirty="0" smtClean="0">
                <a:solidFill>
                  <a:srgbClr val="FFFF00"/>
                </a:solidFill>
              </a:rPr>
              <a:t>RESEARCH </a:t>
            </a:r>
            <a:r>
              <a:rPr lang="en-GB" sz="2400" dirty="0">
                <a:solidFill>
                  <a:srgbClr val="FFFF00"/>
                </a:solidFill>
              </a:rPr>
              <a:t>– Find out more about the White Rose &amp; the Scholls</a:t>
            </a:r>
          </a:p>
          <a:p>
            <a:r>
              <a:rPr lang="en-GB" sz="2400" dirty="0" smtClean="0">
                <a:solidFill>
                  <a:srgbClr val="FFFF00"/>
                </a:solidFill>
              </a:rPr>
              <a:t>  </a:t>
            </a:r>
            <a:r>
              <a:rPr lang="en-GB" sz="1400" b="1" u="sng" dirty="0" smtClean="0">
                <a:solidFill>
                  <a:srgbClr val="FFFF00"/>
                </a:solidFill>
              </a:rPr>
              <a:t/>
            </a:r>
            <a:br>
              <a:rPr lang="en-GB" sz="1400" b="1" u="sng" dirty="0" smtClean="0">
                <a:solidFill>
                  <a:srgbClr val="FFFF00"/>
                </a:solidFill>
              </a:rPr>
            </a:br>
            <a:endParaRPr lang="en-GB" sz="1400" b="1" u="sng" dirty="0">
              <a:solidFill>
                <a:srgbClr val="FFFF00"/>
              </a:solidFill>
            </a:endParaRPr>
          </a:p>
        </p:txBody>
      </p:sp>
    </p:spTree>
    <p:extLst>
      <p:ext uri="{BB962C8B-B14F-4D97-AF65-F5344CB8AC3E}">
        <p14:creationId xmlns:p14="http://schemas.microsoft.com/office/powerpoint/2010/main" val="36304072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normAutofit fontScale="90000"/>
          </a:bodyPr>
          <a:lstStyle/>
          <a:p>
            <a:r>
              <a:rPr lang="en-GB" sz="2800" dirty="0" smtClean="0">
                <a:solidFill>
                  <a:srgbClr val="FFFF00"/>
                </a:solidFill>
              </a:rPr>
              <a:t>Indicate </a:t>
            </a:r>
            <a:r>
              <a:rPr lang="en-GB" sz="2800" dirty="0" smtClean="0">
                <a:solidFill>
                  <a:schemeClr val="bg1"/>
                </a:solidFill>
              </a:rPr>
              <a:t> which of the following are</a:t>
            </a:r>
            <a:br>
              <a:rPr lang="en-GB" sz="2800" dirty="0" smtClean="0">
                <a:solidFill>
                  <a:schemeClr val="bg1"/>
                </a:solidFill>
              </a:rPr>
            </a:br>
            <a:r>
              <a:rPr lang="en-GB" sz="2800" dirty="0" smtClean="0">
                <a:solidFill>
                  <a:schemeClr val="bg1"/>
                </a:solidFill>
              </a:rPr>
              <a:t>examples of a democracy</a:t>
            </a:r>
            <a:endParaRPr lang="en-GB" sz="28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061313"/>
              </p:ext>
            </p:extLst>
          </p:nvPr>
        </p:nvGraphicFramePr>
        <p:xfrm>
          <a:off x="457200" y="1600200"/>
          <a:ext cx="8229600" cy="4571999"/>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GB" dirty="0" smtClean="0"/>
                    </a:p>
                    <a:p>
                      <a:endParaRPr lang="en-GB" dirty="0" smtClean="0"/>
                    </a:p>
                    <a:p>
                      <a:r>
                        <a:rPr lang="en-GB" b="0" dirty="0" smtClean="0"/>
                        <a:t>A. Laws obeyed by all </a:t>
                      </a:r>
                    </a:p>
                    <a:p>
                      <a:endParaRPr lang="en-GB" dirty="0" smtClean="0"/>
                    </a:p>
                    <a:p>
                      <a:endParaRPr lang="en-GB" dirty="0" smtClean="0"/>
                    </a:p>
                    <a:p>
                      <a:endParaRPr lang="en-GB" dirty="0"/>
                    </a:p>
                  </a:txBody>
                  <a:tcP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B. Freedom of speech</a:t>
                      </a:r>
                      <a:endParaRPr lang="en-GB" b="0" dirty="0"/>
                    </a:p>
                  </a:txBody>
                  <a:tcPr>
                    <a:solidFill>
                      <a:schemeClr val="tx2">
                        <a:lumMod val="60000"/>
                        <a:lumOff val="40000"/>
                      </a:schemeClr>
                    </a:solidFill>
                  </a:tcPr>
                </a:tc>
                <a:tc>
                  <a:txBody>
                    <a:bodyPr/>
                    <a:lstStyle/>
                    <a:p>
                      <a:endParaRPr lang="en-GB" dirty="0" smtClean="0"/>
                    </a:p>
                    <a:p>
                      <a:endParaRPr lang="en-GB" b="0" dirty="0" smtClean="0"/>
                    </a:p>
                    <a:p>
                      <a:r>
                        <a:rPr lang="en-GB" b="0" dirty="0" smtClean="0"/>
                        <a:t>C. No elections </a:t>
                      </a:r>
                      <a:endParaRPr lang="en-GB" b="0" dirty="0"/>
                    </a:p>
                  </a:txBody>
                  <a:tcPr>
                    <a:solidFill>
                      <a:schemeClr val="tx2">
                        <a:lumMod val="60000"/>
                        <a:lumOff val="40000"/>
                      </a:schemeClr>
                    </a:solidFill>
                  </a:tcPr>
                </a:tc>
                <a:tc>
                  <a:txBody>
                    <a:bodyPr/>
                    <a:lstStyle/>
                    <a:p>
                      <a:endParaRPr lang="en-GB" dirty="0" smtClean="0"/>
                    </a:p>
                    <a:p>
                      <a:endParaRPr lang="en-GB" dirty="0" smtClean="0"/>
                    </a:p>
                    <a:p>
                      <a:r>
                        <a:rPr lang="en-GB" b="0" dirty="0" smtClean="0"/>
                        <a:t>D. Free press e.g. newspapers</a:t>
                      </a:r>
                      <a:endParaRPr lang="en-GB" b="0" dirty="0"/>
                    </a:p>
                  </a:txBody>
                  <a:tcPr>
                    <a:solidFill>
                      <a:schemeClr val="tx2">
                        <a:lumMod val="60000"/>
                        <a:lumOff val="40000"/>
                      </a:schemeClr>
                    </a:solidFill>
                  </a:tcPr>
                </a:tc>
                <a:tc>
                  <a:txBody>
                    <a:bodyPr/>
                    <a:lstStyle/>
                    <a:p>
                      <a:endParaRPr lang="en-GB" dirty="0" smtClean="0"/>
                    </a:p>
                    <a:p>
                      <a:endParaRPr lang="en-GB" dirty="0" smtClean="0"/>
                    </a:p>
                    <a:p>
                      <a:r>
                        <a:rPr lang="en-GB" b="0" dirty="0" smtClean="0"/>
                        <a:t>E. Trade Unions allowed</a:t>
                      </a:r>
                      <a:endParaRPr lang="en-GB" b="0" dirty="0"/>
                    </a:p>
                  </a:txBody>
                  <a:tcPr>
                    <a:solidFill>
                      <a:schemeClr val="tx2">
                        <a:lumMod val="60000"/>
                        <a:lumOff val="40000"/>
                      </a:schemeClr>
                    </a:solidFill>
                  </a:tcPr>
                </a:tc>
              </a:tr>
              <a:tr h="370840">
                <a:tc>
                  <a:txBody>
                    <a:bodyPr/>
                    <a:lstStyle/>
                    <a:p>
                      <a:endParaRPr lang="en-GB" dirty="0" smtClean="0"/>
                    </a:p>
                    <a:p>
                      <a:endParaRPr lang="en-GB" dirty="0" smtClean="0"/>
                    </a:p>
                    <a:p>
                      <a:endParaRPr lang="en-GB" dirty="0" smtClean="0"/>
                    </a:p>
                    <a:p>
                      <a:r>
                        <a:rPr lang="en-GB" dirty="0" smtClean="0">
                          <a:solidFill>
                            <a:schemeClr val="bg1"/>
                          </a:solidFill>
                        </a:rPr>
                        <a:t>F. Torture and prison camps</a:t>
                      </a:r>
                      <a:endParaRPr lang="en-GB" dirty="0" smtClean="0"/>
                    </a:p>
                    <a:p>
                      <a:endParaRPr lang="en-GB" dirty="0" smtClean="0"/>
                    </a:p>
                    <a:p>
                      <a:endParaRPr lang="en-GB" dirty="0" smtClean="0"/>
                    </a:p>
                    <a:p>
                      <a:endParaRPr lang="en-GB" dirty="0" smtClean="0"/>
                    </a:p>
                    <a:p>
                      <a:endParaRPr lang="en-GB" dirty="0"/>
                    </a:p>
                  </a:txBody>
                  <a:tcPr>
                    <a:solidFill>
                      <a:schemeClr val="tx2">
                        <a:lumMod val="60000"/>
                        <a:lumOff val="40000"/>
                      </a:schemeClr>
                    </a:solidFill>
                  </a:tcPr>
                </a:tc>
                <a:tc>
                  <a:txBody>
                    <a:bodyPr/>
                    <a:lstStyle/>
                    <a:p>
                      <a:endParaRPr lang="en-GB" dirty="0" smtClean="0"/>
                    </a:p>
                    <a:p>
                      <a:endParaRPr lang="en-GB" dirty="0" smtClean="0"/>
                    </a:p>
                    <a:p>
                      <a:endParaRPr lang="en-GB" dirty="0" smtClean="0"/>
                    </a:p>
                    <a:p>
                      <a:r>
                        <a:rPr lang="en-GB" dirty="0" smtClean="0">
                          <a:solidFill>
                            <a:schemeClr val="bg1"/>
                          </a:solidFill>
                        </a:rPr>
                        <a:t>G. No religious freedom</a:t>
                      </a:r>
                      <a:endParaRPr lang="en-GB" dirty="0">
                        <a:solidFill>
                          <a:schemeClr val="bg1"/>
                        </a:solidFill>
                      </a:endParaRPr>
                    </a:p>
                  </a:txBody>
                  <a:tcPr>
                    <a:solidFill>
                      <a:schemeClr val="tx2">
                        <a:lumMod val="60000"/>
                        <a:lumOff val="40000"/>
                      </a:schemeClr>
                    </a:solidFill>
                  </a:tcPr>
                </a:tc>
                <a:tc>
                  <a:txBody>
                    <a:bodyPr/>
                    <a:lstStyle/>
                    <a:p>
                      <a:endParaRPr lang="en-GB" dirty="0" smtClean="0"/>
                    </a:p>
                    <a:p>
                      <a:endParaRPr lang="en-GB" dirty="0" smtClean="0"/>
                    </a:p>
                    <a:p>
                      <a:endParaRPr lang="en-GB" dirty="0" smtClean="0"/>
                    </a:p>
                    <a:p>
                      <a:r>
                        <a:rPr lang="en-GB" dirty="0" smtClean="0">
                          <a:solidFill>
                            <a:schemeClr val="bg1"/>
                          </a:solidFill>
                        </a:rPr>
                        <a:t>H. Secret Police</a:t>
                      </a:r>
                      <a:endParaRPr lang="en-GB" dirty="0">
                        <a:solidFill>
                          <a:schemeClr val="bg1"/>
                        </a:solidFill>
                      </a:endParaRPr>
                    </a:p>
                  </a:txBody>
                  <a:tcPr>
                    <a:solidFill>
                      <a:schemeClr val="tx2">
                        <a:lumMod val="60000"/>
                        <a:lumOff val="40000"/>
                      </a:schemeClr>
                    </a:solidFill>
                  </a:tcPr>
                </a:tc>
                <a:tc>
                  <a:txBody>
                    <a:bodyPr/>
                    <a:lstStyle/>
                    <a:p>
                      <a:endParaRPr lang="en-GB" dirty="0" smtClean="0"/>
                    </a:p>
                    <a:p>
                      <a:endParaRPr lang="en-GB" dirty="0" smtClean="0"/>
                    </a:p>
                    <a:p>
                      <a:endParaRPr lang="en-GB" dirty="0" smtClean="0"/>
                    </a:p>
                    <a:p>
                      <a:r>
                        <a:rPr lang="en-GB" dirty="0" smtClean="0">
                          <a:solidFill>
                            <a:schemeClr val="bg1"/>
                          </a:solidFill>
                        </a:rPr>
                        <a:t>I. Control of press, radio and newspapers</a:t>
                      </a:r>
                      <a:endParaRPr lang="en-GB" dirty="0">
                        <a:solidFill>
                          <a:schemeClr val="bg1"/>
                        </a:solidFill>
                      </a:endParaRPr>
                    </a:p>
                  </a:txBody>
                  <a:tcPr>
                    <a:solidFill>
                      <a:schemeClr val="tx2">
                        <a:lumMod val="60000"/>
                        <a:lumOff val="40000"/>
                      </a:schemeClr>
                    </a:solidFill>
                  </a:tcPr>
                </a:tc>
                <a:tc>
                  <a:txBody>
                    <a:bodyPr/>
                    <a:lstStyle/>
                    <a:p>
                      <a:endParaRPr lang="en-GB" dirty="0" smtClean="0"/>
                    </a:p>
                    <a:p>
                      <a:endParaRPr lang="en-GB" dirty="0" smtClean="0"/>
                    </a:p>
                    <a:p>
                      <a:endParaRPr lang="en-GB" dirty="0" smtClean="0"/>
                    </a:p>
                    <a:p>
                      <a:r>
                        <a:rPr lang="en-GB" dirty="0" smtClean="0">
                          <a:solidFill>
                            <a:schemeClr val="bg1"/>
                          </a:solidFill>
                        </a:rPr>
                        <a:t>J. Votes for all</a:t>
                      </a:r>
                      <a:endParaRPr lang="en-GB" dirty="0"/>
                    </a:p>
                  </a:txBody>
                  <a:tcPr>
                    <a:solidFill>
                      <a:schemeClr val="tx2">
                        <a:lumMod val="60000"/>
                        <a:lumOff val="40000"/>
                      </a:schemeClr>
                    </a:solidFill>
                  </a:tcPr>
                </a:tc>
              </a:tr>
            </a:tbl>
          </a:graphicData>
        </a:graphic>
      </p:graphicFrame>
    </p:spTree>
    <p:extLst>
      <p:ext uri="{BB962C8B-B14F-4D97-AF65-F5344CB8AC3E}">
        <p14:creationId xmlns:p14="http://schemas.microsoft.com/office/powerpoint/2010/main" val="41379662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928235128"/>
              </p:ext>
            </p:extLst>
          </p:nvPr>
        </p:nvGraphicFramePr>
        <p:xfrm>
          <a:off x="152401" y="152399"/>
          <a:ext cx="8610599" cy="5867402"/>
        </p:xfrm>
        <a:graphic>
          <a:graphicData uri="http://schemas.openxmlformats.org/drawingml/2006/table">
            <a:tbl>
              <a:tblPr firstRow="1" bandRow="1">
                <a:tableStyleId>{5C22544A-7EE6-4342-B048-85BDC9FD1C3A}</a:tableStyleId>
              </a:tblPr>
              <a:tblGrid>
                <a:gridCol w="2549709"/>
                <a:gridCol w="3648559"/>
                <a:gridCol w="2412331"/>
              </a:tblGrid>
              <a:tr h="986118">
                <a:tc>
                  <a:txBody>
                    <a:bodyPr/>
                    <a:lstStyle/>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txBody>
                  <a:tcPr/>
                </a:tc>
                <a:tc>
                  <a:txBody>
                    <a:bodyPr/>
                    <a:lstStyle/>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txBody>
                  <a:tcPr/>
                </a:tc>
                <a:tc>
                  <a:txBody>
                    <a:bodyPr/>
                    <a:lstStyle/>
                    <a:p>
                      <a:endParaRPr lang="en-GB" dirty="0" smtClean="0">
                        <a:solidFill>
                          <a:schemeClr val="bg1"/>
                        </a:solidFill>
                      </a:endParaRPr>
                    </a:p>
                  </a:txBody>
                  <a:tcPr/>
                </a:tc>
              </a:tr>
              <a:tr h="690283">
                <a:tc>
                  <a:txBody>
                    <a:bodyPr/>
                    <a:lstStyle/>
                    <a:p>
                      <a:pPr algn="ctr"/>
                      <a:r>
                        <a:rPr lang="en-GB" sz="1200" dirty="0" smtClean="0">
                          <a:solidFill>
                            <a:srgbClr val="002060"/>
                          </a:solidFill>
                        </a:rPr>
                        <a:t>Inge</a:t>
                      </a:r>
                      <a:r>
                        <a:rPr lang="en-GB" sz="1200" baseline="0" dirty="0" smtClean="0">
                          <a:solidFill>
                            <a:srgbClr val="002060"/>
                          </a:solidFill>
                        </a:rPr>
                        <a:t> </a:t>
                      </a:r>
                      <a:r>
                        <a:rPr lang="en-GB" sz="1200" dirty="0" smtClean="0">
                          <a:solidFill>
                            <a:srgbClr val="002060"/>
                          </a:solidFill>
                        </a:rPr>
                        <a:t>and Elisabeth Scholl, fellow BDM and later White Rose Movement members</a:t>
                      </a:r>
                      <a:endParaRPr lang="en-GB" sz="1200" dirty="0">
                        <a:solidFill>
                          <a:srgbClr val="002060"/>
                        </a:solidFill>
                      </a:endParaRPr>
                    </a:p>
                  </a:txBody>
                  <a:tcPr>
                    <a:solidFill>
                      <a:srgbClr val="FFC000"/>
                    </a:solidFill>
                  </a:tcPr>
                </a:tc>
                <a:tc>
                  <a:txBody>
                    <a:bodyPr/>
                    <a:lstStyle/>
                    <a:p>
                      <a:pPr algn="ctr"/>
                      <a:r>
                        <a:rPr lang="en-GB" sz="1200" dirty="0" smtClean="0">
                          <a:solidFill>
                            <a:srgbClr val="002060"/>
                          </a:solidFill>
                        </a:rPr>
                        <a:t>Christoph Probst, wrote the 7</a:t>
                      </a:r>
                      <a:r>
                        <a:rPr lang="en-GB" sz="1200" baseline="30000" dirty="0" smtClean="0">
                          <a:solidFill>
                            <a:srgbClr val="002060"/>
                          </a:solidFill>
                        </a:rPr>
                        <a:t>th</a:t>
                      </a:r>
                      <a:r>
                        <a:rPr lang="en-GB" sz="1200" dirty="0" smtClean="0">
                          <a:solidFill>
                            <a:srgbClr val="002060"/>
                          </a:solidFill>
                        </a:rPr>
                        <a:t> and unprinted White Rose leaflet</a:t>
                      </a:r>
                      <a:endParaRPr lang="en-GB" sz="1200" dirty="0">
                        <a:solidFill>
                          <a:srgbClr val="002060"/>
                        </a:solidFill>
                      </a:endParaRPr>
                    </a:p>
                  </a:txBody>
                  <a:tcPr>
                    <a:solidFill>
                      <a:srgbClr val="FFC000"/>
                    </a:solidFill>
                  </a:tcPr>
                </a:tc>
                <a:tc>
                  <a:txBody>
                    <a:bodyPr/>
                    <a:lstStyle/>
                    <a:p>
                      <a:pPr algn="ctr"/>
                      <a:r>
                        <a:rPr lang="en-GB" sz="1200" dirty="0" smtClean="0">
                          <a:solidFill>
                            <a:srgbClr val="002060"/>
                          </a:solidFill>
                        </a:rPr>
                        <a:t>Kurt Huber</a:t>
                      </a:r>
                      <a:r>
                        <a:rPr lang="en-GB" sz="1200" baseline="0" dirty="0" smtClean="0">
                          <a:solidFill>
                            <a:srgbClr val="002060"/>
                          </a:solidFill>
                        </a:rPr>
                        <a:t> </a:t>
                      </a:r>
                      <a:r>
                        <a:rPr lang="en-GB" sz="1200" dirty="0" smtClean="0">
                          <a:solidFill>
                            <a:srgbClr val="002060"/>
                          </a:solidFill>
                        </a:rPr>
                        <a:t>&amp; Jürgen Wittenstein,</a:t>
                      </a:r>
                    </a:p>
                    <a:p>
                      <a:pPr algn="ctr"/>
                      <a:r>
                        <a:rPr lang="en-GB" sz="1200" dirty="0" smtClean="0">
                          <a:solidFill>
                            <a:srgbClr val="002060"/>
                          </a:solidFill>
                        </a:rPr>
                        <a:t>White Rose members</a:t>
                      </a:r>
                      <a:endParaRPr lang="en-GB" sz="1200" dirty="0">
                        <a:solidFill>
                          <a:srgbClr val="002060"/>
                        </a:solidFill>
                      </a:endParaRPr>
                    </a:p>
                  </a:txBody>
                  <a:tcPr>
                    <a:solidFill>
                      <a:srgbClr val="FFC000"/>
                    </a:solidFill>
                  </a:tcPr>
                </a:tc>
              </a:tr>
              <a:tr h="1709271">
                <a:tc>
                  <a:txBody>
                    <a:bodyPr/>
                    <a:lstStyle/>
                    <a:p>
                      <a:endParaRPr lang="en-GB" dirty="0" smtClean="0">
                        <a:solidFill>
                          <a:schemeClr val="bg1"/>
                        </a:solidFill>
                      </a:endParaRPr>
                    </a:p>
                  </a:txBody>
                  <a:tcPr>
                    <a:solidFill>
                      <a:srgbClr val="0070C0"/>
                    </a:solidFill>
                  </a:tcPr>
                </a:tc>
                <a:tc>
                  <a:txBody>
                    <a:bodyPr/>
                    <a:lstStyle/>
                    <a:p>
                      <a:pPr algn="ctr"/>
                      <a:r>
                        <a:rPr lang="en-GB" sz="1400" u="sng" dirty="0" smtClean="0">
                          <a:solidFill>
                            <a:schemeClr val="bg1"/>
                          </a:solidFill>
                        </a:rPr>
                        <a:t>White Rose Movement</a:t>
                      </a:r>
                    </a:p>
                    <a:p>
                      <a:pPr algn="ctr"/>
                      <a:r>
                        <a:rPr lang="en-GB" sz="1400" dirty="0" smtClean="0">
                          <a:solidFill>
                            <a:schemeClr val="bg1"/>
                          </a:solidFill>
                        </a:rPr>
                        <a:t>June 1942 – February 1943</a:t>
                      </a:r>
                    </a:p>
                    <a:p>
                      <a:pPr algn="ctr"/>
                      <a:r>
                        <a:rPr lang="en-GB" sz="1400" dirty="0" smtClean="0">
                          <a:solidFill>
                            <a:schemeClr val="bg1"/>
                          </a:solidFill>
                        </a:rPr>
                        <a:t>6 -9,000 leaflets printed</a:t>
                      </a:r>
                    </a:p>
                    <a:p>
                      <a:pPr algn="ctr"/>
                      <a:r>
                        <a:rPr lang="en-GB" sz="1400" dirty="0" smtClean="0">
                          <a:solidFill>
                            <a:schemeClr val="bg1"/>
                          </a:solidFill>
                        </a:rPr>
                        <a:t>6 printing-run pamphlets sent out</a:t>
                      </a:r>
                    </a:p>
                    <a:p>
                      <a:pPr algn="ctr"/>
                      <a:r>
                        <a:rPr lang="en-GB" sz="1400" dirty="0" smtClean="0">
                          <a:solidFill>
                            <a:schemeClr val="bg1"/>
                          </a:solidFill>
                        </a:rPr>
                        <a:t>Distributed to many towns e.g. Munich, Berlin, Vienna &amp; Stuttgart</a:t>
                      </a:r>
                    </a:p>
                    <a:p>
                      <a:pPr algn="ctr"/>
                      <a:r>
                        <a:rPr lang="en-GB" sz="1400" dirty="0" smtClean="0">
                          <a:solidFill>
                            <a:schemeClr val="bg1"/>
                          </a:solidFill>
                        </a:rPr>
                        <a:t>Written Hans  &amp; Prof. Kurt Huber</a:t>
                      </a:r>
                      <a:endParaRPr lang="en-GB" sz="1400" dirty="0">
                        <a:solidFill>
                          <a:schemeClr val="bg1"/>
                        </a:solidFill>
                      </a:endParaRPr>
                    </a:p>
                  </a:txBody>
                  <a:tcPr>
                    <a:solidFill>
                      <a:srgbClr val="0070C0"/>
                    </a:solidFill>
                  </a:tcPr>
                </a:tc>
                <a:tc>
                  <a:txBody>
                    <a:bodyPr/>
                    <a:lstStyle/>
                    <a:p>
                      <a:endParaRPr lang="en-GB" dirty="0">
                        <a:solidFill>
                          <a:schemeClr val="bg1"/>
                        </a:solidFill>
                      </a:endParaRPr>
                    </a:p>
                  </a:txBody>
                  <a:tcPr>
                    <a:solidFill>
                      <a:srgbClr val="0070C0"/>
                    </a:solidFill>
                  </a:tcPr>
                </a:tc>
              </a:tr>
              <a:tr h="1002553">
                <a:tc>
                  <a:txBody>
                    <a:bodyPr/>
                    <a:lstStyle/>
                    <a:p>
                      <a:pPr algn="ctr"/>
                      <a:r>
                        <a:rPr lang="en-GB" sz="1200" dirty="0" smtClean="0">
                          <a:solidFill>
                            <a:srgbClr val="002060"/>
                          </a:solidFill>
                        </a:rPr>
                        <a:t>Sophie Scholl, born 1921. and </a:t>
                      </a:r>
                    </a:p>
                    <a:p>
                      <a:pPr algn="ctr"/>
                      <a:r>
                        <a:rPr lang="en-GB" sz="1200" dirty="0" smtClean="0">
                          <a:solidFill>
                            <a:srgbClr val="002060"/>
                          </a:solidFill>
                        </a:rPr>
                        <a:t>Hans Scholl, born 1918</a:t>
                      </a:r>
                      <a:endParaRPr lang="en-GB" sz="1200" dirty="0">
                        <a:solidFill>
                          <a:srgbClr val="002060"/>
                        </a:solidFill>
                      </a:endParaRPr>
                    </a:p>
                  </a:txBody>
                  <a:tcPr>
                    <a:solidFill>
                      <a:srgbClr val="FFC000"/>
                    </a:solidFill>
                  </a:tcPr>
                </a:tc>
                <a:tc>
                  <a:txBody>
                    <a:bodyPr/>
                    <a:lstStyle/>
                    <a:p>
                      <a:pPr algn="ctr"/>
                      <a:r>
                        <a:rPr lang="en-GB" sz="1800" b="1" dirty="0" smtClean="0">
                          <a:solidFill>
                            <a:srgbClr val="002060"/>
                          </a:solidFill>
                        </a:rPr>
                        <a:t>White Rose Movement</a:t>
                      </a:r>
                    </a:p>
                    <a:p>
                      <a:pPr algn="ctr"/>
                      <a:r>
                        <a:rPr lang="en-GB" sz="1800" b="1" dirty="0" smtClean="0">
                          <a:solidFill>
                            <a:srgbClr val="002060"/>
                          </a:solidFill>
                        </a:rPr>
                        <a:t>key Points</a:t>
                      </a:r>
                      <a:endParaRPr lang="en-GB" sz="1800" b="1" dirty="0">
                        <a:solidFill>
                          <a:srgbClr val="002060"/>
                        </a:solidFill>
                      </a:endParaRPr>
                    </a:p>
                  </a:txBody>
                  <a:tcPr>
                    <a:solidFill>
                      <a:srgbClr val="FFC000"/>
                    </a:solidFill>
                  </a:tcPr>
                </a:tc>
                <a:tc>
                  <a:txBody>
                    <a:bodyPr/>
                    <a:lstStyle/>
                    <a:p>
                      <a:pPr algn="ctr"/>
                      <a:r>
                        <a:rPr lang="en-GB" sz="1200" dirty="0" smtClean="0">
                          <a:solidFill>
                            <a:srgbClr val="002060"/>
                          </a:solidFill>
                        </a:rPr>
                        <a:t>Fritz Hartnagel, Sophie’s boyfriend and a soldier. Who did he marry?</a:t>
                      </a:r>
                      <a:endParaRPr lang="en-GB" sz="1200" dirty="0">
                        <a:solidFill>
                          <a:srgbClr val="002060"/>
                        </a:solidFill>
                      </a:endParaRPr>
                    </a:p>
                  </a:txBody>
                  <a:tcPr>
                    <a:solidFill>
                      <a:srgbClr val="FFC000"/>
                    </a:solidFill>
                  </a:tcPr>
                </a:tc>
              </a:tr>
              <a:tr h="986118">
                <a:tc>
                  <a:txBody>
                    <a:bodyPr/>
                    <a:lstStyle/>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txBody>
                  <a:tcPr>
                    <a:solidFill>
                      <a:srgbClr val="0070C0"/>
                    </a:solidFill>
                  </a:tcPr>
                </a:tc>
                <a:tc>
                  <a:txBody>
                    <a:bodyPr/>
                    <a:lstStyle/>
                    <a:p>
                      <a:endParaRPr lang="en-GB" dirty="0" smtClean="0">
                        <a:solidFill>
                          <a:schemeClr val="bg1"/>
                        </a:solidFill>
                      </a:endParaRPr>
                    </a:p>
                    <a:p>
                      <a:endParaRPr lang="en-GB" dirty="0" smtClean="0">
                        <a:solidFill>
                          <a:schemeClr val="bg1"/>
                        </a:solidFill>
                      </a:endParaRPr>
                    </a:p>
                  </a:txBody>
                  <a:tcPr>
                    <a:solidFill>
                      <a:srgbClr val="0070C0"/>
                    </a:solidFill>
                  </a:tcPr>
                </a:tc>
                <a:tc>
                  <a:txBody>
                    <a:bodyPr/>
                    <a:lstStyle/>
                    <a:p>
                      <a:endParaRPr lang="en-GB" dirty="0">
                        <a:solidFill>
                          <a:schemeClr val="bg1"/>
                        </a:solidFill>
                      </a:endParaRPr>
                    </a:p>
                  </a:txBody>
                  <a:tcPr>
                    <a:solidFill>
                      <a:srgbClr val="0070C0"/>
                    </a:solidFill>
                  </a:tcPr>
                </a:tc>
              </a:tr>
              <a:tr h="493059">
                <a:tc>
                  <a:txBody>
                    <a:bodyPr/>
                    <a:lstStyle/>
                    <a:p>
                      <a:pPr algn="ctr"/>
                      <a:r>
                        <a:rPr lang="en-GB" sz="1200" dirty="0" smtClean="0">
                          <a:solidFill>
                            <a:srgbClr val="002060"/>
                          </a:solidFill>
                        </a:rPr>
                        <a:t>Marie –Luise Jahn and Hans Leipelt</a:t>
                      </a:r>
                    </a:p>
                    <a:p>
                      <a:pPr algn="ctr"/>
                      <a:r>
                        <a:rPr lang="en-GB" sz="1200" dirty="0" smtClean="0">
                          <a:solidFill>
                            <a:srgbClr val="002060"/>
                          </a:solidFill>
                        </a:rPr>
                        <a:t>White Rose members</a:t>
                      </a:r>
                      <a:endParaRPr lang="en-GB" sz="1200" dirty="0">
                        <a:solidFill>
                          <a:srgbClr val="002060"/>
                        </a:solidFill>
                      </a:endParaRPr>
                    </a:p>
                  </a:txBody>
                  <a:tcPr>
                    <a:solidFill>
                      <a:srgbClr val="FFC000"/>
                    </a:solidFill>
                  </a:tcPr>
                </a:tc>
                <a:tc>
                  <a:txBody>
                    <a:bodyPr/>
                    <a:lstStyle/>
                    <a:p>
                      <a:pPr algn="ctr"/>
                      <a:r>
                        <a:rPr lang="en-GB" sz="1200" dirty="0" smtClean="0">
                          <a:solidFill>
                            <a:srgbClr val="002060"/>
                          </a:solidFill>
                        </a:rPr>
                        <a:t>Alexander Schmorell – best friend and fellow officer in the German army</a:t>
                      </a:r>
                      <a:endParaRPr lang="en-GB" sz="1200" dirty="0">
                        <a:solidFill>
                          <a:srgbClr val="002060"/>
                        </a:solidFill>
                      </a:endParaRPr>
                    </a:p>
                  </a:txBody>
                  <a:tcPr>
                    <a:solidFill>
                      <a:srgbClr val="FFC000"/>
                    </a:solidFill>
                  </a:tcPr>
                </a:tc>
                <a:tc>
                  <a:txBody>
                    <a:bodyPr/>
                    <a:lstStyle/>
                    <a:p>
                      <a:pPr algn="ctr"/>
                      <a:r>
                        <a:rPr lang="en-GB" sz="1200" dirty="0" smtClean="0">
                          <a:solidFill>
                            <a:srgbClr val="002060"/>
                          </a:solidFill>
                        </a:rPr>
                        <a:t>Werner Scholl, youngest sibling</a:t>
                      </a:r>
                    </a:p>
                    <a:p>
                      <a:pPr algn="ctr"/>
                      <a:r>
                        <a:rPr lang="en-GB" sz="1200" dirty="0" smtClean="0">
                          <a:solidFill>
                            <a:srgbClr val="002060"/>
                          </a:solidFill>
                        </a:rPr>
                        <a:t>Family </a:t>
                      </a:r>
                      <a:r>
                        <a:rPr lang="en-GB" sz="1200" dirty="0" smtClean="0">
                          <a:solidFill>
                            <a:srgbClr val="002060"/>
                          </a:solidFill>
                        </a:rPr>
                        <a:t>patriarch Robert Scholl.</a:t>
                      </a:r>
                      <a:endParaRPr lang="en-GB" sz="1200" dirty="0">
                        <a:solidFill>
                          <a:srgbClr val="002060"/>
                        </a:solidFill>
                      </a:endParaRPr>
                    </a:p>
                  </a:txBody>
                  <a:tcPr>
                    <a:solidFill>
                      <a:srgbClr val="FFC000"/>
                    </a:solidFill>
                  </a:tcPr>
                </a:tc>
              </a:tr>
            </a:tbl>
          </a:graphicData>
        </a:graphic>
      </p:graphicFrame>
    </p:spTree>
    <p:extLst>
      <p:ext uri="{BB962C8B-B14F-4D97-AF65-F5344CB8AC3E}">
        <p14:creationId xmlns:p14="http://schemas.microsoft.com/office/powerpoint/2010/main" val="36691304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19286" cy="1143000"/>
          </a:xfrm>
          <a:solidFill>
            <a:srgbClr val="00B0F0"/>
          </a:solidFill>
        </p:spPr>
        <p:txBody>
          <a:bodyPr>
            <a:normAutofit fontScale="90000"/>
          </a:bodyPr>
          <a:lstStyle/>
          <a:p>
            <a:r>
              <a:rPr lang="en-GB" sz="2800" dirty="0" smtClean="0">
                <a:solidFill>
                  <a:schemeClr val="bg1"/>
                </a:solidFill>
              </a:rPr>
              <a:t>The White Rose Movement:</a:t>
            </a:r>
            <a:br>
              <a:rPr lang="en-GB" sz="2800" dirty="0" smtClean="0">
                <a:solidFill>
                  <a:schemeClr val="bg1"/>
                </a:solidFill>
              </a:rPr>
            </a:br>
            <a:r>
              <a:rPr lang="en-GB" sz="2800" dirty="0" smtClean="0">
                <a:solidFill>
                  <a:schemeClr val="bg1"/>
                </a:solidFill>
              </a:rPr>
              <a:t>                Which of the points raised in the leaflets would have      caused the Nazis concern? Why? (Discussion)</a:t>
            </a:r>
            <a:endParaRPr lang="en-GB" sz="2800" dirty="0">
              <a:solidFill>
                <a:schemeClr val="bg1"/>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936890" y="4264395"/>
            <a:ext cx="1439688" cy="1708756"/>
          </a:xfrm>
        </p:spPr>
      </p:pic>
      <p:sp>
        <p:nvSpPr>
          <p:cNvPr id="4" name="Content Placeholder 3"/>
          <p:cNvSpPr>
            <a:spLocks noGrp="1"/>
          </p:cNvSpPr>
          <p:nvPr>
            <p:ph sz="half" idx="2"/>
          </p:nvPr>
        </p:nvSpPr>
        <p:spPr>
          <a:xfrm>
            <a:off x="4495800" y="1223690"/>
            <a:ext cx="4623486" cy="4902474"/>
          </a:xfrm>
        </p:spPr>
        <p:txBody>
          <a:bodyPr>
            <a:normAutofit fontScale="47500" lnSpcReduction="20000"/>
          </a:bodyPr>
          <a:lstStyle/>
          <a:p>
            <a:pPr marL="0" indent="0">
              <a:buNone/>
            </a:pPr>
            <a:r>
              <a:rPr lang="en-GB" sz="4000" u="sng" dirty="0" smtClean="0">
                <a:solidFill>
                  <a:srgbClr val="00B050"/>
                </a:solidFill>
              </a:rPr>
              <a:t>2</a:t>
            </a:r>
            <a:r>
              <a:rPr lang="en-GB" sz="4000" u="sng" baseline="30000" dirty="0" smtClean="0">
                <a:solidFill>
                  <a:srgbClr val="00B050"/>
                </a:solidFill>
              </a:rPr>
              <a:t>nd</a:t>
            </a:r>
            <a:r>
              <a:rPr lang="en-GB" sz="4000" u="sng" dirty="0" smtClean="0">
                <a:solidFill>
                  <a:srgbClr val="00B050"/>
                </a:solidFill>
              </a:rPr>
              <a:t> Leaflet – June 1942</a:t>
            </a:r>
          </a:p>
          <a:p>
            <a:pPr marL="0" indent="0">
              <a:buNone/>
            </a:pPr>
            <a:r>
              <a:rPr lang="en-GB" sz="4000" dirty="0" smtClean="0"/>
              <a:t>“</a:t>
            </a:r>
            <a:r>
              <a:rPr lang="en-GB" sz="4000" dirty="0" smtClean="0"/>
              <a:t>Since </a:t>
            </a:r>
            <a:r>
              <a:rPr lang="en-GB" sz="4000" dirty="0" smtClean="0"/>
              <a:t>the conquest of Poland, 300,000 Jews have been murdered in … the most bestial crime against human dignity, a crime that is unparalleled in the whole of history. For Jews, too are human </a:t>
            </a:r>
            <a:r>
              <a:rPr lang="en-GB" sz="4000" dirty="0" smtClean="0"/>
              <a:t>beings”.</a:t>
            </a:r>
            <a:endParaRPr lang="en-GB" sz="4000" dirty="0" smtClean="0"/>
          </a:p>
          <a:p>
            <a:endParaRPr lang="en-GB" sz="4000" dirty="0"/>
          </a:p>
          <a:p>
            <a:pPr marL="0" indent="0">
              <a:buNone/>
            </a:pPr>
            <a:r>
              <a:rPr lang="en-GB" sz="4000" u="sng" dirty="0" smtClean="0">
                <a:solidFill>
                  <a:srgbClr val="FF0000"/>
                </a:solidFill>
              </a:rPr>
              <a:t>Third Leaflet -  July 1942</a:t>
            </a:r>
          </a:p>
          <a:p>
            <a:pPr marL="0" indent="0">
              <a:buNone/>
            </a:pPr>
            <a:r>
              <a:rPr lang="en-GB" sz="4000" dirty="0" smtClean="0"/>
              <a:t>“</a:t>
            </a:r>
            <a:r>
              <a:rPr lang="en-GB" sz="4000" dirty="0" smtClean="0"/>
              <a:t>The </a:t>
            </a:r>
            <a:r>
              <a:rPr lang="en-GB" sz="4000" dirty="0" smtClean="0"/>
              <a:t>meaning and goal of passive resistance is to topple National </a:t>
            </a:r>
            <a:r>
              <a:rPr lang="en-GB" sz="4000" dirty="0" smtClean="0"/>
              <a:t>Socialism”.</a:t>
            </a:r>
            <a:endParaRPr lang="en-GB" sz="4000" dirty="0" smtClean="0"/>
          </a:p>
          <a:p>
            <a:pPr marL="0" indent="0">
              <a:buNone/>
            </a:pPr>
            <a:endParaRPr lang="en-GB" sz="4000" dirty="0">
              <a:solidFill>
                <a:srgbClr val="FF0000"/>
              </a:solidFill>
            </a:endParaRPr>
          </a:p>
          <a:p>
            <a:pPr marL="0" indent="0">
              <a:buNone/>
            </a:pPr>
            <a:r>
              <a:rPr lang="en-GB" sz="4000" u="sng" dirty="0" smtClean="0"/>
              <a:t>5</a:t>
            </a:r>
            <a:r>
              <a:rPr lang="en-GB" sz="4000" u="sng" baseline="30000" dirty="0" smtClean="0"/>
              <a:t>th</a:t>
            </a:r>
            <a:r>
              <a:rPr lang="en-GB" sz="4000" u="sng" dirty="0" smtClean="0"/>
              <a:t> leaflet – January 1943</a:t>
            </a:r>
          </a:p>
          <a:p>
            <a:pPr marL="0" indent="0">
              <a:buNone/>
            </a:pPr>
            <a:r>
              <a:rPr lang="en-GB" sz="4000" dirty="0" smtClean="0"/>
              <a:t>“</a:t>
            </a:r>
            <a:r>
              <a:rPr lang="en-GB" sz="4000" dirty="0" smtClean="0"/>
              <a:t>Freedom </a:t>
            </a:r>
            <a:r>
              <a:rPr lang="en-GB" sz="4000" dirty="0" smtClean="0"/>
              <a:t>of speech, freedom of religion, the protection of individual citizens from the </a:t>
            </a:r>
            <a:r>
              <a:rPr lang="en-GB" sz="4000" dirty="0" smtClean="0">
                <a:solidFill>
                  <a:srgbClr val="FF0000"/>
                </a:solidFill>
              </a:rPr>
              <a:t>regime’s*</a:t>
            </a:r>
            <a:r>
              <a:rPr lang="en-GB" sz="4000" dirty="0" smtClean="0"/>
              <a:t> </a:t>
            </a:r>
            <a:r>
              <a:rPr lang="en-GB" sz="4000" dirty="0" smtClean="0"/>
              <a:t>vile abuses… these will be the bases of the New </a:t>
            </a:r>
            <a:r>
              <a:rPr lang="en-GB" sz="4000" dirty="0" smtClean="0"/>
              <a:t>Europe”.</a:t>
            </a:r>
            <a:endParaRPr lang="en-GB" sz="4000" dirty="0" smtClean="0"/>
          </a:p>
          <a:p>
            <a:pPr marL="0" indent="0">
              <a:buNone/>
            </a:pPr>
            <a:r>
              <a:rPr lang="en-GB" sz="2900" dirty="0">
                <a:solidFill>
                  <a:srgbClr val="FF0000"/>
                </a:solidFill>
              </a:rPr>
              <a:t>*</a:t>
            </a:r>
            <a:r>
              <a:rPr lang="en-GB" sz="2900" dirty="0" smtClean="0">
                <a:solidFill>
                  <a:srgbClr val="FF0000"/>
                </a:solidFill>
              </a:rPr>
              <a:t>Regime: government</a:t>
            </a:r>
            <a:endParaRPr lang="en-GB" sz="2900" dirty="0" smtClean="0">
              <a:solidFill>
                <a:srgbClr val="FF0000"/>
              </a:solidFill>
            </a:endParaRPr>
          </a:p>
          <a:p>
            <a:endParaRPr lang="en-GB"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223689"/>
            <a:ext cx="1447800" cy="2153082"/>
          </a:xfrm>
          <a:prstGeom prst="rect">
            <a:avLst/>
          </a:prstGeom>
        </p:spPr>
      </p:pic>
      <p:sp>
        <p:nvSpPr>
          <p:cNvPr id="7" name="TextBox 6"/>
          <p:cNvSpPr txBox="1"/>
          <p:nvPr/>
        </p:nvSpPr>
        <p:spPr>
          <a:xfrm>
            <a:off x="2064093" y="1764268"/>
            <a:ext cx="1934619" cy="738664"/>
          </a:xfrm>
          <a:prstGeom prst="rect">
            <a:avLst/>
          </a:prstGeom>
          <a:solidFill>
            <a:srgbClr val="C00000"/>
          </a:solidFill>
        </p:spPr>
        <p:txBody>
          <a:bodyPr wrap="none" rtlCol="0">
            <a:spAutoFit/>
          </a:bodyPr>
          <a:lstStyle/>
          <a:p>
            <a:r>
              <a:rPr lang="en-GB" sz="1400" dirty="0" smtClean="0">
                <a:solidFill>
                  <a:schemeClr val="bg1"/>
                </a:solidFill>
              </a:rPr>
              <a:t>Set up by Hans and his</a:t>
            </a:r>
          </a:p>
          <a:p>
            <a:r>
              <a:rPr lang="en-GB" sz="1400" dirty="0" smtClean="0">
                <a:solidFill>
                  <a:schemeClr val="bg1"/>
                </a:solidFill>
              </a:rPr>
              <a:t>friends who saw what</a:t>
            </a:r>
          </a:p>
          <a:p>
            <a:r>
              <a:rPr lang="en-GB" sz="1400" dirty="0">
                <a:solidFill>
                  <a:schemeClr val="bg1"/>
                </a:solidFill>
              </a:rPr>
              <a:t>t</a:t>
            </a:r>
            <a:r>
              <a:rPr lang="en-GB" sz="1400" dirty="0" smtClean="0">
                <a:solidFill>
                  <a:schemeClr val="bg1"/>
                </a:solidFill>
              </a:rPr>
              <a:t>he </a:t>
            </a:r>
            <a:r>
              <a:rPr lang="en-GB" sz="1400" dirty="0" smtClean="0">
                <a:solidFill>
                  <a:schemeClr val="bg1"/>
                </a:solidFill>
              </a:rPr>
              <a:t>army were doing.</a:t>
            </a:r>
            <a:endParaRPr lang="en-GB" sz="1400" dirty="0">
              <a:solidFill>
                <a:schemeClr val="bg1"/>
              </a:solidFill>
            </a:endParaRPr>
          </a:p>
        </p:txBody>
      </p:sp>
      <p:sp>
        <p:nvSpPr>
          <p:cNvPr id="8" name="TextBox 7"/>
          <p:cNvSpPr txBox="1"/>
          <p:nvPr/>
        </p:nvSpPr>
        <p:spPr>
          <a:xfrm>
            <a:off x="152400" y="4499901"/>
            <a:ext cx="2253592" cy="1384995"/>
          </a:xfrm>
          <a:prstGeom prst="rect">
            <a:avLst/>
          </a:prstGeom>
          <a:solidFill>
            <a:srgbClr val="C00000"/>
          </a:solidFill>
        </p:spPr>
        <p:txBody>
          <a:bodyPr wrap="square" rtlCol="0">
            <a:spAutoFit/>
          </a:bodyPr>
          <a:lstStyle/>
          <a:p>
            <a:r>
              <a:rPr lang="en-GB" sz="1400" dirty="0" smtClean="0">
                <a:solidFill>
                  <a:schemeClr val="bg1"/>
                </a:solidFill>
              </a:rPr>
              <a:t>Sophie and Inge joined </a:t>
            </a:r>
          </a:p>
          <a:p>
            <a:r>
              <a:rPr lang="en-GB" sz="1400" dirty="0" smtClean="0">
                <a:solidFill>
                  <a:schemeClr val="bg1"/>
                </a:solidFill>
              </a:rPr>
              <a:t>because of the Nazis banning of ‘others’ and the Party’s  desire for women to </a:t>
            </a:r>
            <a:r>
              <a:rPr lang="en-GB" sz="1400" dirty="0" smtClean="0">
                <a:solidFill>
                  <a:schemeClr val="bg1"/>
                </a:solidFill>
              </a:rPr>
              <a:t>breed babies </a:t>
            </a:r>
            <a:r>
              <a:rPr lang="en-GB" sz="1400" dirty="0" smtClean="0">
                <a:solidFill>
                  <a:schemeClr val="bg1"/>
                </a:solidFill>
              </a:rPr>
              <a:t>for the </a:t>
            </a:r>
            <a:r>
              <a:rPr lang="en-GB" sz="1400" dirty="0" smtClean="0">
                <a:solidFill>
                  <a:schemeClr val="bg1"/>
                </a:solidFill>
              </a:rPr>
              <a:t>State.</a:t>
            </a:r>
            <a:endParaRPr lang="en-GB" dirty="0"/>
          </a:p>
        </p:txBody>
      </p:sp>
      <p:sp>
        <p:nvSpPr>
          <p:cNvPr id="9" name="TextBox 8"/>
          <p:cNvSpPr txBox="1"/>
          <p:nvPr/>
        </p:nvSpPr>
        <p:spPr>
          <a:xfrm>
            <a:off x="2643730" y="3412271"/>
            <a:ext cx="1732848" cy="523220"/>
          </a:xfrm>
          <a:prstGeom prst="rect">
            <a:avLst/>
          </a:prstGeom>
          <a:solidFill>
            <a:srgbClr val="FFC000"/>
          </a:solidFill>
        </p:spPr>
        <p:txBody>
          <a:bodyPr wrap="square" rtlCol="0">
            <a:spAutoFit/>
          </a:bodyPr>
          <a:lstStyle/>
          <a:p>
            <a:r>
              <a:rPr lang="en-GB" sz="1400" dirty="0" smtClean="0">
                <a:solidFill>
                  <a:srgbClr val="002060"/>
                </a:solidFill>
              </a:rPr>
              <a:t>White Rose worn</a:t>
            </a:r>
          </a:p>
          <a:p>
            <a:r>
              <a:rPr lang="en-GB" sz="1400" dirty="0" smtClean="0">
                <a:solidFill>
                  <a:srgbClr val="002060"/>
                </a:solidFill>
              </a:rPr>
              <a:t>by Sophie, middle</a:t>
            </a:r>
            <a:endParaRPr lang="en-GB" sz="1400" dirty="0">
              <a:solidFill>
                <a:srgbClr val="002060"/>
              </a:solidFill>
            </a:endParaRPr>
          </a:p>
        </p:txBody>
      </p:sp>
      <p:sp>
        <p:nvSpPr>
          <p:cNvPr id="10" name="TextBox 9"/>
          <p:cNvSpPr txBox="1"/>
          <p:nvPr/>
        </p:nvSpPr>
        <p:spPr>
          <a:xfrm>
            <a:off x="152400" y="3802730"/>
            <a:ext cx="1710725" cy="461665"/>
          </a:xfrm>
          <a:prstGeom prst="rect">
            <a:avLst/>
          </a:prstGeom>
          <a:solidFill>
            <a:srgbClr val="FFC000"/>
          </a:solidFill>
        </p:spPr>
        <p:txBody>
          <a:bodyPr wrap="none" rtlCol="0">
            <a:spAutoFit/>
          </a:bodyPr>
          <a:lstStyle/>
          <a:p>
            <a:r>
              <a:rPr lang="en-GB" sz="1200" dirty="0" smtClean="0">
                <a:solidFill>
                  <a:srgbClr val="002060"/>
                </a:solidFill>
              </a:rPr>
              <a:t>Hans, left and Alexander</a:t>
            </a:r>
          </a:p>
          <a:p>
            <a:r>
              <a:rPr lang="en-GB" sz="1200" dirty="0" smtClean="0">
                <a:solidFill>
                  <a:srgbClr val="002060"/>
                </a:solidFill>
              </a:rPr>
              <a:t>Schmorell, right.</a:t>
            </a:r>
            <a:endParaRPr lang="en-GB" sz="1200" dirty="0">
              <a:solidFill>
                <a:srgbClr val="002060"/>
              </a:solidFill>
            </a:endParaRPr>
          </a:p>
        </p:txBody>
      </p:sp>
      <p:sp>
        <p:nvSpPr>
          <p:cNvPr id="11" name="Rectangle 10"/>
          <p:cNvSpPr/>
          <p:nvPr/>
        </p:nvSpPr>
        <p:spPr>
          <a:xfrm>
            <a:off x="152400" y="3387232"/>
            <a:ext cx="2253592" cy="646331"/>
          </a:xfrm>
          <a:prstGeom prst="rect">
            <a:avLst/>
          </a:prstGeom>
        </p:spPr>
        <p:txBody>
          <a:bodyPr wrap="none">
            <a:spAutoFit/>
          </a:bodyPr>
          <a:lstStyle/>
          <a:p>
            <a:r>
              <a:rPr lang="en-US" dirty="0">
                <a:hlinkClick r:id="rId5"/>
              </a:rPr>
              <a:t>https://bit.ly/</a:t>
            </a:r>
            <a:r>
              <a:rPr lang="en-US" dirty="0" smtClean="0">
                <a:hlinkClick r:id="rId5"/>
              </a:rPr>
              <a:t>3hoicRN</a:t>
            </a:r>
            <a:endParaRPr lang="en-US" dirty="0" smtClean="0"/>
          </a:p>
          <a:p>
            <a:endParaRPr lang="en-US" dirty="0"/>
          </a:p>
        </p:txBody>
      </p:sp>
    </p:spTree>
    <p:extLst>
      <p:ext uri="{BB962C8B-B14F-4D97-AF65-F5344CB8AC3E}">
        <p14:creationId xmlns:p14="http://schemas.microsoft.com/office/powerpoint/2010/main" val="42170335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0070C0"/>
          </a:solidFill>
        </p:spPr>
        <p:txBody>
          <a:bodyPr>
            <a:normAutofit/>
          </a:bodyPr>
          <a:lstStyle/>
          <a:p>
            <a:r>
              <a:rPr lang="en-GB" sz="2800" dirty="0" smtClean="0">
                <a:solidFill>
                  <a:schemeClr val="bg1"/>
                </a:solidFill>
              </a:rPr>
              <a:t>PLENARY </a:t>
            </a:r>
            <a:r>
              <a:rPr lang="en-GB" sz="2800" dirty="0" smtClean="0">
                <a:solidFill>
                  <a:schemeClr val="bg1"/>
                </a:solidFill>
              </a:rPr>
              <a:t>1:</a:t>
            </a:r>
            <a:r>
              <a:rPr lang="en-GB" sz="2800" dirty="0" smtClean="0">
                <a:solidFill>
                  <a:srgbClr val="FFFF00"/>
                </a:solidFill>
              </a:rPr>
              <a:t/>
            </a:r>
            <a:br>
              <a:rPr lang="en-GB" sz="2800" dirty="0" smtClean="0">
                <a:solidFill>
                  <a:srgbClr val="FFFF00"/>
                </a:solidFill>
              </a:rPr>
            </a:br>
            <a:r>
              <a:rPr lang="en-GB" sz="2800" dirty="0" smtClean="0">
                <a:solidFill>
                  <a:srgbClr val="FFFF00"/>
                </a:solidFill>
              </a:rPr>
              <a:t>Indicate</a:t>
            </a:r>
            <a:r>
              <a:rPr lang="en-GB" sz="2800" dirty="0" smtClean="0">
                <a:solidFill>
                  <a:schemeClr val="bg1"/>
                </a:solidFill>
              </a:rPr>
              <a:t> which of the following are examples of </a:t>
            </a:r>
            <a:r>
              <a:rPr lang="en-GB" sz="2800" dirty="0" smtClean="0">
                <a:solidFill>
                  <a:srgbClr val="FFFF00"/>
                </a:solidFill>
              </a:rPr>
              <a:t>democracy</a:t>
            </a:r>
            <a:br>
              <a:rPr lang="en-GB" sz="2800" dirty="0" smtClean="0">
                <a:solidFill>
                  <a:srgbClr val="FFFF00"/>
                </a:solidFill>
              </a:rPr>
            </a:br>
            <a:r>
              <a:rPr lang="en-GB" sz="2800" dirty="0" smtClean="0">
                <a:solidFill>
                  <a:schemeClr val="bg1"/>
                </a:solidFill>
              </a:rPr>
              <a:t>How many did you get right?</a:t>
            </a:r>
            <a:endParaRPr lang="en-GB" sz="28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5545971"/>
              </p:ext>
            </p:extLst>
          </p:nvPr>
        </p:nvGraphicFramePr>
        <p:xfrm>
          <a:off x="103365" y="1482977"/>
          <a:ext cx="9040635" cy="4571999"/>
        </p:xfrm>
        <a:graphic>
          <a:graphicData uri="http://schemas.openxmlformats.org/drawingml/2006/table">
            <a:tbl>
              <a:tblPr firstRow="1" bandRow="1">
                <a:tableStyleId>{5C22544A-7EE6-4342-B048-85BDC9FD1C3A}</a:tableStyleId>
              </a:tblPr>
              <a:tblGrid>
                <a:gridCol w="1808127"/>
                <a:gridCol w="1808127"/>
                <a:gridCol w="1808127"/>
                <a:gridCol w="1808127"/>
                <a:gridCol w="1808127"/>
              </a:tblGrid>
              <a:tr h="1968901">
                <a:tc>
                  <a:txBody>
                    <a:bodyPr/>
                    <a:lstStyle/>
                    <a:p>
                      <a:endParaRPr lang="en-GB" dirty="0" smtClean="0"/>
                    </a:p>
                    <a:p>
                      <a:endParaRPr lang="en-GB" dirty="0" smtClean="0"/>
                    </a:p>
                    <a:p>
                      <a:r>
                        <a:rPr lang="en-GB" b="0" dirty="0" smtClean="0">
                          <a:solidFill>
                            <a:srgbClr val="FFFF00"/>
                          </a:solidFill>
                        </a:rPr>
                        <a:t>A. Laws obeyed by all </a:t>
                      </a:r>
                    </a:p>
                    <a:p>
                      <a:endParaRPr lang="en-GB" dirty="0" smtClean="0"/>
                    </a:p>
                    <a:p>
                      <a:endParaRPr lang="en-GB" dirty="0" smtClean="0"/>
                    </a:p>
                    <a:p>
                      <a:endParaRPr lang="en-GB" dirty="0"/>
                    </a:p>
                  </a:txBody>
                  <a:tcP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rgbClr val="FFFF00"/>
                          </a:solidFill>
                        </a:rPr>
                        <a:t>B. Freedom of speech</a:t>
                      </a:r>
                      <a:endParaRPr lang="en-GB" b="0" dirty="0">
                        <a:solidFill>
                          <a:srgbClr val="FFFF00"/>
                        </a:solidFill>
                      </a:endParaRPr>
                    </a:p>
                  </a:txBody>
                  <a:tcPr>
                    <a:solidFill>
                      <a:schemeClr val="tx2">
                        <a:lumMod val="60000"/>
                        <a:lumOff val="40000"/>
                      </a:schemeClr>
                    </a:solidFill>
                  </a:tcPr>
                </a:tc>
                <a:tc>
                  <a:txBody>
                    <a:bodyPr/>
                    <a:lstStyle/>
                    <a:p>
                      <a:endParaRPr lang="en-GB" dirty="0" smtClean="0"/>
                    </a:p>
                    <a:p>
                      <a:endParaRPr lang="en-GB" b="0" dirty="0" smtClean="0"/>
                    </a:p>
                    <a:p>
                      <a:r>
                        <a:rPr lang="en-GB" b="0" dirty="0" smtClean="0"/>
                        <a:t>C. No elections </a:t>
                      </a:r>
                      <a:endParaRPr lang="en-GB" b="0" dirty="0"/>
                    </a:p>
                  </a:txBody>
                  <a:tcPr>
                    <a:solidFill>
                      <a:schemeClr val="tx2">
                        <a:lumMod val="60000"/>
                        <a:lumOff val="40000"/>
                      </a:schemeClr>
                    </a:solidFill>
                  </a:tcPr>
                </a:tc>
                <a:tc>
                  <a:txBody>
                    <a:bodyPr/>
                    <a:lstStyle/>
                    <a:p>
                      <a:endParaRPr lang="en-GB" dirty="0" smtClean="0"/>
                    </a:p>
                    <a:p>
                      <a:endParaRPr lang="en-GB" dirty="0" smtClean="0"/>
                    </a:p>
                    <a:p>
                      <a:r>
                        <a:rPr lang="en-GB" b="0" dirty="0" smtClean="0">
                          <a:solidFill>
                            <a:srgbClr val="FFFF00"/>
                          </a:solidFill>
                        </a:rPr>
                        <a:t>D. Free press e.g. newspapers</a:t>
                      </a:r>
                      <a:endParaRPr lang="en-GB" b="0" dirty="0">
                        <a:solidFill>
                          <a:srgbClr val="FFFF00"/>
                        </a:solidFill>
                      </a:endParaRPr>
                    </a:p>
                  </a:txBody>
                  <a:tcPr>
                    <a:solidFill>
                      <a:schemeClr val="tx2">
                        <a:lumMod val="60000"/>
                        <a:lumOff val="40000"/>
                      </a:schemeClr>
                    </a:solidFill>
                  </a:tcPr>
                </a:tc>
                <a:tc>
                  <a:txBody>
                    <a:bodyPr/>
                    <a:lstStyle/>
                    <a:p>
                      <a:endParaRPr lang="en-GB" dirty="0" smtClean="0"/>
                    </a:p>
                    <a:p>
                      <a:endParaRPr lang="en-GB" dirty="0" smtClean="0"/>
                    </a:p>
                    <a:p>
                      <a:r>
                        <a:rPr lang="en-GB" b="0" dirty="0" smtClean="0">
                          <a:solidFill>
                            <a:srgbClr val="FFFF00"/>
                          </a:solidFill>
                        </a:rPr>
                        <a:t>E. Trade Unions allowed</a:t>
                      </a:r>
                      <a:endParaRPr lang="en-GB" b="0" dirty="0">
                        <a:solidFill>
                          <a:srgbClr val="FFFF00"/>
                        </a:solidFill>
                      </a:endParaRPr>
                    </a:p>
                  </a:txBody>
                  <a:tcPr>
                    <a:solidFill>
                      <a:schemeClr val="tx2">
                        <a:lumMod val="60000"/>
                        <a:lumOff val="40000"/>
                      </a:schemeClr>
                    </a:solidFill>
                  </a:tcPr>
                </a:tc>
              </a:tr>
              <a:tr h="2505875">
                <a:tc>
                  <a:txBody>
                    <a:bodyPr/>
                    <a:lstStyle/>
                    <a:p>
                      <a:endParaRPr lang="en-GB" dirty="0" smtClean="0"/>
                    </a:p>
                    <a:p>
                      <a:endParaRPr lang="en-GB" dirty="0" smtClean="0"/>
                    </a:p>
                    <a:p>
                      <a:endParaRPr lang="en-GB" dirty="0" smtClean="0"/>
                    </a:p>
                    <a:p>
                      <a:r>
                        <a:rPr lang="en-GB" dirty="0" smtClean="0">
                          <a:solidFill>
                            <a:schemeClr val="bg1"/>
                          </a:solidFill>
                        </a:rPr>
                        <a:t>F. Torture and prison camps</a:t>
                      </a:r>
                      <a:endParaRPr lang="en-GB" dirty="0" smtClean="0"/>
                    </a:p>
                    <a:p>
                      <a:endParaRPr lang="en-GB" dirty="0" smtClean="0"/>
                    </a:p>
                    <a:p>
                      <a:endParaRPr lang="en-GB" dirty="0" smtClean="0"/>
                    </a:p>
                    <a:p>
                      <a:endParaRPr lang="en-GB" dirty="0" smtClean="0"/>
                    </a:p>
                    <a:p>
                      <a:endParaRPr lang="en-GB" dirty="0"/>
                    </a:p>
                  </a:txBody>
                  <a:tcPr>
                    <a:solidFill>
                      <a:schemeClr val="tx2">
                        <a:lumMod val="60000"/>
                        <a:lumOff val="40000"/>
                      </a:schemeClr>
                    </a:solidFill>
                  </a:tcPr>
                </a:tc>
                <a:tc>
                  <a:txBody>
                    <a:bodyPr/>
                    <a:lstStyle/>
                    <a:p>
                      <a:endParaRPr lang="en-GB" dirty="0" smtClean="0"/>
                    </a:p>
                    <a:p>
                      <a:endParaRPr lang="en-GB" dirty="0" smtClean="0"/>
                    </a:p>
                    <a:p>
                      <a:endParaRPr lang="en-GB" dirty="0" smtClean="0"/>
                    </a:p>
                    <a:p>
                      <a:r>
                        <a:rPr lang="en-GB" dirty="0" smtClean="0">
                          <a:solidFill>
                            <a:schemeClr val="bg1"/>
                          </a:solidFill>
                        </a:rPr>
                        <a:t>G. No religious freedom</a:t>
                      </a:r>
                      <a:endParaRPr lang="en-GB" dirty="0">
                        <a:solidFill>
                          <a:schemeClr val="bg1"/>
                        </a:solidFill>
                      </a:endParaRPr>
                    </a:p>
                  </a:txBody>
                  <a:tcPr>
                    <a:solidFill>
                      <a:schemeClr val="tx2">
                        <a:lumMod val="60000"/>
                        <a:lumOff val="40000"/>
                      </a:schemeClr>
                    </a:solidFill>
                  </a:tcPr>
                </a:tc>
                <a:tc>
                  <a:txBody>
                    <a:bodyPr/>
                    <a:lstStyle/>
                    <a:p>
                      <a:endParaRPr lang="en-GB" dirty="0" smtClean="0"/>
                    </a:p>
                    <a:p>
                      <a:endParaRPr lang="en-GB" dirty="0" smtClean="0"/>
                    </a:p>
                    <a:p>
                      <a:endParaRPr lang="en-GB" dirty="0" smtClean="0"/>
                    </a:p>
                    <a:p>
                      <a:r>
                        <a:rPr lang="en-GB" dirty="0" smtClean="0">
                          <a:solidFill>
                            <a:schemeClr val="bg1"/>
                          </a:solidFill>
                        </a:rPr>
                        <a:t>H. Secret Police</a:t>
                      </a:r>
                      <a:endParaRPr lang="en-GB" dirty="0">
                        <a:solidFill>
                          <a:schemeClr val="bg1"/>
                        </a:solidFill>
                      </a:endParaRPr>
                    </a:p>
                  </a:txBody>
                  <a:tcPr>
                    <a:solidFill>
                      <a:schemeClr val="tx2">
                        <a:lumMod val="60000"/>
                        <a:lumOff val="40000"/>
                      </a:schemeClr>
                    </a:solidFill>
                  </a:tcPr>
                </a:tc>
                <a:tc>
                  <a:txBody>
                    <a:bodyPr/>
                    <a:lstStyle/>
                    <a:p>
                      <a:endParaRPr lang="en-GB" dirty="0" smtClean="0"/>
                    </a:p>
                    <a:p>
                      <a:endParaRPr lang="en-GB" dirty="0" smtClean="0"/>
                    </a:p>
                    <a:p>
                      <a:endParaRPr lang="en-GB" dirty="0" smtClean="0"/>
                    </a:p>
                    <a:p>
                      <a:r>
                        <a:rPr lang="en-GB" dirty="0" smtClean="0">
                          <a:solidFill>
                            <a:schemeClr val="bg1"/>
                          </a:solidFill>
                        </a:rPr>
                        <a:t>I. Control of press, radio and newspapers</a:t>
                      </a:r>
                      <a:endParaRPr lang="en-GB" dirty="0">
                        <a:solidFill>
                          <a:schemeClr val="bg1"/>
                        </a:solidFill>
                      </a:endParaRPr>
                    </a:p>
                  </a:txBody>
                  <a:tcPr>
                    <a:solidFill>
                      <a:schemeClr val="tx2">
                        <a:lumMod val="60000"/>
                        <a:lumOff val="40000"/>
                      </a:schemeClr>
                    </a:solidFill>
                  </a:tcPr>
                </a:tc>
                <a:tc>
                  <a:txBody>
                    <a:bodyPr/>
                    <a:lstStyle/>
                    <a:p>
                      <a:endParaRPr lang="en-GB" dirty="0" smtClean="0"/>
                    </a:p>
                    <a:p>
                      <a:endParaRPr lang="en-GB" dirty="0" smtClean="0"/>
                    </a:p>
                    <a:p>
                      <a:endParaRPr lang="en-GB" dirty="0" smtClean="0"/>
                    </a:p>
                    <a:p>
                      <a:r>
                        <a:rPr lang="en-GB" dirty="0" smtClean="0">
                          <a:solidFill>
                            <a:srgbClr val="FFFF00"/>
                          </a:solidFill>
                        </a:rPr>
                        <a:t>J. Votes for all</a:t>
                      </a:r>
                      <a:endParaRPr lang="en-GB" dirty="0">
                        <a:solidFill>
                          <a:srgbClr val="FFFF00"/>
                        </a:solidFill>
                      </a:endParaRPr>
                    </a:p>
                  </a:txBody>
                  <a:tcPr>
                    <a:solidFill>
                      <a:schemeClr val="tx2">
                        <a:lumMod val="60000"/>
                        <a:lumOff val="40000"/>
                      </a:schemeClr>
                    </a:solidFill>
                  </a:tcPr>
                </a:tc>
              </a:tr>
            </a:tbl>
          </a:graphicData>
        </a:graphic>
      </p:graphicFrame>
    </p:spTree>
    <p:extLst>
      <p:ext uri="{BB962C8B-B14F-4D97-AF65-F5344CB8AC3E}">
        <p14:creationId xmlns:p14="http://schemas.microsoft.com/office/powerpoint/2010/main" val="3208184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2850"/>
          </a:xfrm>
          <a:solidFill>
            <a:srgbClr val="0070C0"/>
          </a:solidFill>
        </p:spPr>
        <p:txBody>
          <a:bodyPr>
            <a:normAutofit/>
          </a:bodyPr>
          <a:lstStyle/>
          <a:p>
            <a:r>
              <a:rPr lang="en-GB" sz="2800" dirty="0" smtClean="0">
                <a:solidFill>
                  <a:schemeClr val="bg1"/>
                </a:solidFill>
              </a:rPr>
              <a:t>PLENARY </a:t>
            </a:r>
            <a:r>
              <a:rPr lang="en-GB" sz="2800" dirty="0">
                <a:solidFill>
                  <a:schemeClr val="bg1"/>
                </a:solidFill>
              </a:rPr>
              <a:t>2</a:t>
            </a:r>
            <a:r>
              <a:rPr lang="en-GB" sz="2800" dirty="0" smtClean="0">
                <a:solidFill>
                  <a:schemeClr val="bg1"/>
                </a:solidFill>
              </a:rPr>
              <a:t>:</a:t>
            </a:r>
            <a:r>
              <a:rPr lang="en-GB" sz="2800" dirty="0" smtClean="0">
                <a:solidFill>
                  <a:srgbClr val="FFFF00"/>
                </a:solidFill>
              </a:rPr>
              <a:t/>
            </a:r>
            <a:br>
              <a:rPr lang="en-GB" sz="2800" dirty="0" smtClean="0">
                <a:solidFill>
                  <a:srgbClr val="FFFF00"/>
                </a:solidFill>
              </a:rPr>
            </a:br>
            <a:r>
              <a:rPr lang="en-GB" sz="2800" dirty="0" smtClean="0">
                <a:solidFill>
                  <a:schemeClr val="bg1"/>
                </a:solidFill>
              </a:rPr>
              <a:t>What do you know about the German response to </a:t>
            </a:r>
            <a:r>
              <a:rPr lang="en-GB" sz="2800" dirty="0" smtClean="0">
                <a:solidFill>
                  <a:schemeClr val="bg1"/>
                </a:solidFill>
              </a:rPr>
              <a:t>Nazism</a:t>
            </a:r>
            <a:r>
              <a:rPr lang="en-GB" sz="2800" dirty="0">
                <a:solidFill>
                  <a:schemeClr val="bg1"/>
                </a:solidFill>
              </a:rPr>
              <a:t>?</a:t>
            </a:r>
            <a:endParaRPr lang="en-GB" sz="2800" dirty="0">
              <a:solidFill>
                <a:srgbClr val="FFFF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1" y="1266886"/>
            <a:ext cx="2285999" cy="35814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621" y="1266886"/>
            <a:ext cx="2342002" cy="3429000"/>
          </a:xfrm>
          <a:prstGeom prst="rect">
            <a:avLst/>
          </a:prstGeom>
        </p:spPr>
      </p:pic>
      <p:sp>
        <p:nvSpPr>
          <p:cNvPr id="7" name="TextBox 6"/>
          <p:cNvSpPr txBox="1"/>
          <p:nvPr/>
        </p:nvSpPr>
        <p:spPr>
          <a:xfrm>
            <a:off x="2590800" y="1269758"/>
            <a:ext cx="3182804" cy="523220"/>
          </a:xfrm>
          <a:prstGeom prst="rect">
            <a:avLst/>
          </a:prstGeom>
          <a:solidFill>
            <a:srgbClr val="C00000"/>
          </a:solidFill>
        </p:spPr>
        <p:txBody>
          <a:bodyPr wrap="square" rtlCol="0">
            <a:spAutoFit/>
          </a:bodyPr>
          <a:lstStyle/>
          <a:p>
            <a:r>
              <a:rPr lang="en-GB" sz="1400" dirty="0" smtClean="0">
                <a:solidFill>
                  <a:schemeClr val="bg1"/>
                </a:solidFill>
              </a:rPr>
              <a:t>A. Can you give the names of at least</a:t>
            </a:r>
          </a:p>
          <a:p>
            <a:r>
              <a:rPr lang="en-GB" sz="1400" dirty="0" smtClean="0">
                <a:solidFill>
                  <a:schemeClr val="bg1"/>
                </a:solidFill>
              </a:rPr>
              <a:t> 3 members of the Scholl </a:t>
            </a:r>
            <a:r>
              <a:rPr lang="en-GB" sz="1400" dirty="0" smtClean="0">
                <a:solidFill>
                  <a:schemeClr val="bg1"/>
                </a:solidFill>
              </a:rPr>
              <a:t>family?</a:t>
            </a:r>
            <a:endParaRPr lang="en-GB" sz="1400" dirty="0">
              <a:solidFill>
                <a:schemeClr val="bg1"/>
              </a:solidFill>
            </a:endParaRPr>
          </a:p>
        </p:txBody>
      </p:sp>
      <p:sp>
        <p:nvSpPr>
          <p:cNvPr id="8" name="TextBox 7"/>
          <p:cNvSpPr txBox="1"/>
          <p:nvPr/>
        </p:nvSpPr>
        <p:spPr>
          <a:xfrm>
            <a:off x="3121044" y="2101089"/>
            <a:ext cx="3006950" cy="523220"/>
          </a:xfrm>
          <a:prstGeom prst="rect">
            <a:avLst/>
          </a:prstGeom>
          <a:solidFill>
            <a:srgbClr val="FF0000"/>
          </a:solidFill>
        </p:spPr>
        <p:txBody>
          <a:bodyPr wrap="square" rtlCol="0">
            <a:spAutoFit/>
          </a:bodyPr>
          <a:lstStyle/>
          <a:p>
            <a:r>
              <a:rPr lang="en-GB" sz="1400" dirty="0" smtClean="0">
                <a:solidFill>
                  <a:schemeClr val="bg1"/>
                </a:solidFill>
              </a:rPr>
              <a:t>B. Can you give the names of 2</a:t>
            </a:r>
          </a:p>
          <a:p>
            <a:r>
              <a:rPr lang="en-GB" sz="1400" dirty="0" smtClean="0">
                <a:solidFill>
                  <a:schemeClr val="bg1"/>
                </a:solidFill>
              </a:rPr>
              <a:t> other members of the White </a:t>
            </a:r>
            <a:r>
              <a:rPr lang="en-GB" sz="1400" dirty="0" smtClean="0">
                <a:solidFill>
                  <a:schemeClr val="bg1"/>
                </a:solidFill>
              </a:rPr>
              <a:t>Rose?</a:t>
            </a:r>
            <a:endParaRPr lang="en-GB" sz="1400" dirty="0">
              <a:solidFill>
                <a:schemeClr val="bg1"/>
              </a:solidFill>
            </a:endParaRPr>
          </a:p>
        </p:txBody>
      </p:sp>
      <p:sp>
        <p:nvSpPr>
          <p:cNvPr id="9" name="TextBox 8"/>
          <p:cNvSpPr txBox="1"/>
          <p:nvPr/>
        </p:nvSpPr>
        <p:spPr>
          <a:xfrm>
            <a:off x="3442945" y="2913965"/>
            <a:ext cx="3079777" cy="523220"/>
          </a:xfrm>
          <a:prstGeom prst="rect">
            <a:avLst/>
          </a:prstGeom>
          <a:solidFill>
            <a:srgbClr val="00B050"/>
          </a:solidFill>
        </p:spPr>
        <p:txBody>
          <a:bodyPr wrap="none" rtlCol="0">
            <a:spAutoFit/>
          </a:bodyPr>
          <a:lstStyle/>
          <a:p>
            <a:r>
              <a:rPr lang="en-GB" sz="1400" dirty="0" smtClean="0">
                <a:solidFill>
                  <a:schemeClr val="bg1"/>
                </a:solidFill>
              </a:rPr>
              <a:t>C. Can you </a:t>
            </a:r>
            <a:r>
              <a:rPr lang="en-GB" sz="1400" dirty="0" smtClean="0">
                <a:solidFill>
                  <a:schemeClr val="bg1"/>
                </a:solidFill>
              </a:rPr>
              <a:t>state </a:t>
            </a:r>
            <a:r>
              <a:rPr lang="en-GB" sz="1400" dirty="0" smtClean="0">
                <a:solidFill>
                  <a:schemeClr val="bg1"/>
                </a:solidFill>
              </a:rPr>
              <a:t>how many pamphlet</a:t>
            </a:r>
          </a:p>
          <a:p>
            <a:r>
              <a:rPr lang="en-GB" sz="1400" dirty="0" smtClean="0">
                <a:solidFill>
                  <a:schemeClr val="bg1"/>
                </a:solidFill>
              </a:rPr>
              <a:t>runs were printed by  White </a:t>
            </a:r>
            <a:r>
              <a:rPr lang="en-GB" sz="1400" dirty="0" smtClean="0">
                <a:solidFill>
                  <a:schemeClr val="bg1"/>
                </a:solidFill>
              </a:rPr>
              <a:t>Rose? </a:t>
            </a:r>
            <a:endParaRPr lang="en-GB" sz="1400" dirty="0">
              <a:solidFill>
                <a:schemeClr val="bg1"/>
              </a:solidFill>
            </a:endParaRPr>
          </a:p>
        </p:txBody>
      </p:sp>
      <p:sp>
        <p:nvSpPr>
          <p:cNvPr id="10" name="TextBox 9"/>
          <p:cNvSpPr txBox="1"/>
          <p:nvPr/>
        </p:nvSpPr>
        <p:spPr>
          <a:xfrm>
            <a:off x="2590800" y="4586676"/>
            <a:ext cx="3890809" cy="523220"/>
          </a:xfrm>
          <a:prstGeom prst="rect">
            <a:avLst/>
          </a:prstGeom>
          <a:solidFill>
            <a:srgbClr val="7030A0"/>
          </a:solidFill>
        </p:spPr>
        <p:txBody>
          <a:bodyPr wrap="none" rtlCol="0">
            <a:spAutoFit/>
          </a:bodyPr>
          <a:lstStyle/>
          <a:p>
            <a:r>
              <a:rPr lang="en-GB" sz="1400" dirty="0" smtClean="0">
                <a:solidFill>
                  <a:schemeClr val="bg1"/>
                </a:solidFill>
              </a:rPr>
              <a:t>E. Can you give at least one argument for the</a:t>
            </a:r>
          </a:p>
          <a:p>
            <a:r>
              <a:rPr lang="en-GB" sz="1400" dirty="0">
                <a:solidFill>
                  <a:schemeClr val="bg1"/>
                </a:solidFill>
              </a:rPr>
              <a:t>s</a:t>
            </a:r>
            <a:r>
              <a:rPr lang="en-GB" sz="1400" dirty="0" smtClean="0">
                <a:solidFill>
                  <a:schemeClr val="bg1"/>
                </a:solidFill>
              </a:rPr>
              <a:t>uccess </a:t>
            </a:r>
            <a:r>
              <a:rPr lang="en-GB" sz="1400" dirty="0" smtClean="0">
                <a:solidFill>
                  <a:schemeClr val="bg1"/>
                </a:solidFill>
              </a:rPr>
              <a:t>or failure of the White Rose </a:t>
            </a:r>
            <a:r>
              <a:rPr lang="en-GB" sz="1400" dirty="0" smtClean="0">
                <a:solidFill>
                  <a:schemeClr val="bg1"/>
                </a:solidFill>
              </a:rPr>
              <a:t>Movement?</a:t>
            </a:r>
            <a:endParaRPr lang="en-GB" sz="1400" dirty="0">
              <a:solidFill>
                <a:schemeClr val="bg1"/>
              </a:solidFill>
            </a:endParaRPr>
          </a:p>
        </p:txBody>
      </p:sp>
      <p:sp>
        <p:nvSpPr>
          <p:cNvPr id="11" name="TextBox 10"/>
          <p:cNvSpPr txBox="1"/>
          <p:nvPr/>
        </p:nvSpPr>
        <p:spPr>
          <a:xfrm>
            <a:off x="2968583" y="3743745"/>
            <a:ext cx="3171561" cy="523220"/>
          </a:xfrm>
          <a:prstGeom prst="rect">
            <a:avLst/>
          </a:prstGeom>
          <a:solidFill>
            <a:srgbClr val="FFFF00"/>
          </a:solidFill>
        </p:spPr>
        <p:txBody>
          <a:bodyPr wrap="none" rtlCol="0">
            <a:spAutoFit/>
          </a:bodyPr>
          <a:lstStyle/>
          <a:p>
            <a:r>
              <a:rPr lang="en-GB" sz="1400" dirty="0" smtClean="0"/>
              <a:t>D. Give 2 arguments used by the White</a:t>
            </a:r>
          </a:p>
          <a:p>
            <a:r>
              <a:rPr lang="en-GB" sz="1400" dirty="0" smtClean="0"/>
              <a:t>Rose against the </a:t>
            </a:r>
            <a:r>
              <a:rPr lang="en-GB" sz="1400" dirty="0" smtClean="0"/>
              <a:t>Nazis.</a:t>
            </a:r>
            <a:endParaRPr lang="en-GB" sz="1400" dirty="0"/>
          </a:p>
        </p:txBody>
      </p:sp>
    </p:spTree>
    <p:extLst>
      <p:ext uri="{BB962C8B-B14F-4D97-AF65-F5344CB8AC3E}">
        <p14:creationId xmlns:p14="http://schemas.microsoft.com/office/powerpoint/2010/main" val="17122575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297556"/>
            <a:ext cx="6400800" cy="1341243"/>
          </a:xfrm>
          <a:solidFill>
            <a:srgbClr val="FF0000"/>
          </a:solidFill>
        </p:spPr>
        <p:txBody>
          <a:bodyPr>
            <a:normAutofit fontScale="85000" lnSpcReduction="20000"/>
          </a:bodyPr>
          <a:lstStyle/>
          <a:p>
            <a:endParaRPr lang="en-GB" dirty="0" smtClean="0">
              <a:solidFill>
                <a:schemeClr val="bg1"/>
              </a:solidFill>
            </a:endParaRPr>
          </a:p>
          <a:p>
            <a:r>
              <a:rPr lang="en-GB" dirty="0" smtClean="0">
                <a:solidFill>
                  <a:srgbClr val="FFFF00"/>
                </a:solidFill>
              </a:rPr>
              <a:t>How did the German  people </a:t>
            </a:r>
          </a:p>
          <a:p>
            <a:r>
              <a:rPr lang="en-GB" dirty="0" smtClean="0">
                <a:solidFill>
                  <a:srgbClr val="FFFF00"/>
                </a:solidFill>
              </a:rPr>
              <a:t>respond to Nazism? </a:t>
            </a:r>
          </a:p>
          <a:p>
            <a:endParaRPr lang="en-GB"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684" y="381000"/>
            <a:ext cx="3833440" cy="3249871"/>
          </a:xfrm>
          <a:prstGeom prst="rect">
            <a:avLst/>
          </a:prstGeom>
        </p:spPr>
      </p:pic>
    </p:spTree>
    <p:extLst>
      <p:ext uri="{BB962C8B-B14F-4D97-AF65-F5344CB8AC3E}">
        <p14:creationId xmlns:p14="http://schemas.microsoft.com/office/powerpoint/2010/main" val="8980215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9"/>
            <a:ext cx="9144000" cy="1195238"/>
          </a:xfrm>
          <a:solidFill>
            <a:srgbClr val="0070C0"/>
          </a:solidFill>
        </p:spPr>
        <p:txBody>
          <a:bodyPr>
            <a:noAutofit/>
          </a:bodyPr>
          <a:lstStyle/>
          <a:p>
            <a:r>
              <a:rPr lang="en-GB" sz="2400" dirty="0" smtClean="0">
                <a:solidFill>
                  <a:schemeClr val="bg1"/>
                </a:solidFill>
              </a:rPr>
              <a:t>Last words</a:t>
            </a:r>
            <a:r>
              <a:rPr lang="en-GB" sz="2400" dirty="0" smtClean="0">
                <a:solidFill>
                  <a:schemeClr val="bg1"/>
                </a:solidFill>
              </a:rPr>
              <a:t>…</a:t>
            </a:r>
            <a:br>
              <a:rPr lang="en-GB" sz="2400" dirty="0" smtClean="0">
                <a:solidFill>
                  <a:schemeClr val="bg1"/>
                </a:solidFill>
              </a:rPr>
            </a:br>
            <a:r>
              <a:rPr lang="en-GB" sz="2400" dirty="0" smtClean="0">
                <a:solidFill>
                  <a:schemeClr val="bg1"/>
                </a:solidFill>
              </a:rPr>
              <a:t>Was the White Rose Movement a success or failure? </a:t>
            </a:r>
            <a:br>
              <a:rPr lang="en-GB" sz="2400" dirty="0" smtClean="0">
                <a:solidFill>
                  <a:schemeClr val="bg1"/>
                </a:solidFill>
              </a:rPr>
            </a:br>
            <a:r>
              <a:rPr lang="en-GB" sz="2400" dirty="0" smtClean="0">
                <a:solidFill>
                  <a:schemeClr val="bg1"/>
                </a:solidFill>
              </a:rPr>
              <a:t>Where should the ‘spotlight’ be… Hans? Sophie? The Group? </a:t>
            </a:r>
            <a:endParaRPr lang="en-GB" sz="2400" dirty="0">
              <a:solidFill>
                <a:schemeClr val="bg1"/>
              </a:solidFill>
            </a:endParaRPr>
          </a:p>
        </p:txBody>
      </p:sp>
      <p:sp>
        <p:nvSpPr>
          <p:cNvPr id="4" name="Content Placeholder 3"/>
          <p:cNvSpPr>
            <a:spLocks noGrp="1"/>
          </p:cNvSpPr>
          <p:nvPr>
            <p:ph sz="half" idx="2"/>
          </p:nvPr>
        </p:nvSpPr>
        <p:spPr>
          <a:xfrm>
            <a:off x="4648200" y="1196228"/>
            <a:ext cx="4495800" cy="4740603"/>
          </a:xfrm>
        </p:spPr>
        <p:txBody>
          <a:bodyPr/>
          <a:lstStyle/>
          <a:p>
            <a:endParaRPr lang="en-GB" dirty="0"/>
          </a:p>
          <a:p>
            <a:pPr marL="0" indent="0">
              <a:buNone/>
            </a:pPr>
            <a:r>
              <a:rPr lang="en-GB" sz="1800" b="1" dirty="0" smtClean="0">
                <a:solidFill>
                  <a:srgbClr val="002060"/>
                </a:solidFill>
              </a:rPr>
              <a:t>“Such a fine sunny day and I have to go but what does my death matter, if through us, thousands of people are awakened and stirred into action.”</a:t>
            </a:r>
          </a:p>
          <a:p>
            <a:pPr marL="0" indent="0">
              <a:buNone/>
            </a:pPr>
            <a:r>
              <a:rPr lang="en-GB" sz="1800" b="1" dirty="0">
                <a:solidFill>
                  <a:srgbClr val="002060"/>
                </a:solidFill>
              </a:rPr>
              <a:t> </a:t>
            </a:r>
            <a:r>
              <a:rPr lang="en-GB" sz="1800" b="1" dirty="0" smtClean="0">
                <a:solidFill>
                  <a:srgbClr val="002060"/>
                </a:solidFill>
              </a:rPr>
              <a:t>                      Sophie Scholl</a:t>
            </a:r>
          </a:p>
          <a:p>
            <a:pPr marL="0" indent="0">
              <a:buNone/>
            </a:pPr>
            <a:endParaRPr lang="en-GB" sz="1800" b="1" dirty="0">
              <a:solidFill>
                <a:srgbClr val="002060"/>
              </a:solidFill>
            </a:endParaRPr>
          </a:p>
          <a:p>
            <a:pPr marL="0" indent="0">
              <a:buNone/>
            </a:pPr>
            <a:r>
              <a:rPr lang="en-GB" sz="1800" b="1" dirty="0" smtClean="0">
                <a:solidFill>
                  <a:srgbClr val="002060"/>
                </a:solidFill>
              </a:rPr>
              <a:t> </a:t>
            </a:r>
            <a:endParaRPr lang="en-GB" sz="1800" b="1" dirty="0">
              <a:solidFill>
                <a:srgbClr val="002060"/>
              </a:solidFill>
            </a:endParaRPr>
          </a:p>
        </p:txBody>
      </p:sp>
      <p:sp>
        <p:nvSpPr>
          <p:cNvPr id="3" name="TextBox 2"/>
          <p:cNvSpPr txBox="1"/>
          <p:nvPr/>
        </p:nvSpPr>
        <p:spPr>
          <a:xfrm>
            <a:off x="1196774" y="1740014"/>
            <a:ext cx="2209800" cy="646331"/>
          </a:xfrm>
          <a:prstGeom prst="rect">
            <a:avLst/>
          </a:prstGeom>
          <a:noFill/>
        </p:spPr>
        <p:txBody>
          <a:bodyPr wrap="square" rtlCol="0">
            <a:spAutoFit/>
          </a:bodyPr>
          <a:lstStyle/>
          <a:p>
            <a:r>
              <a:rPr lang="en-GB" b="1" dirty="0" smtClean="0">
                <a:solidFill>
                  <a:srgbClr val="002060"/>
                </a:solidFill>
              </a:rPr>
              <a:t>“Long live Freedom.”</a:t>
            </a:r>
          </a:p>
          <a:p>
            <a:pPr algn="ctr"/>
            <a:r>
              <a:rPr lang="en-GB" b="1" dirty="0" smtClean="0">
                <a:solidFill>
                  <a:srgbClr val="002060"/>
                </a:solidFill>
              </a:rPr>
              <a:t>Hans Scholl</a:t>
            </a:r>
            <a:endParaRPr lang="en-GB" b="1" dirty="0">
              <a:solidFill>
                <a:srgbClr val="00206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81" y="2681377"/>
            <a:ext cx="3063927" cy="2548630"/>
          </a:xfrm>
          <a:prstGeom prst="rect">
            <a:avLst/>
          </a:prstGeom>
        </p:spPr>
      </p:pic>
      <p:pic>
        <p:nvPicPr>
          <p:cNvPr id="8" name="Content Placeholder 7" descr="Sophie_Scholl_in_Blumberg_1942.jpg"/>
          <p:cNvPicPr>
            <a:picLocks noGrp="1" noChangeAspect="1"/>
          </p:cNvPicPr>
          <p:nvPr>
            <p:ph sz="half" idx="1"/>
          </p:nvPr>
        </p:nvPicPr>
        <p:blipFill>
          <a:blip r:embed="rId4" cstate="print">
            <a:extLst>
              <a:ext uri="{28A0092B-C50C-407E-A947-70E740481C1C}">
                <a14:useLocalDpi xmlns:a14="http://schemas.microsoft.com/office/drawing/2010/main" val="0"/>
              </a:ext>
            </a:extLst>
          </a:blip>
          <a:srcRect t="7383" b="7383"/>
          <a:stretch>
            <a:fillRect/>
          </a:stretch>
        </p:blipFill>
        <p:spPr>
          <a:xfrm>
            <a:off x="5508822" y="3440800"/>
            <a:ext cx="2338734" cy="2620963"/>
          </a:xfrm>
        </p:spPr>
      </p:pic>
    </p:spTree>
    <p:extLst>
      <p:ext uri="{BB962C8B-B14F-4D97-AF65-F5344CB8AC3E}">
        <p14:creationId xmlns:p14="http://schemas.microsoft.com/office/powerpoint/2010/main" val="39523650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0070C0"/>
          </a:solidFill>
          <a:ln>
            <a:solidFill>
              <a:srgbClr val="0070C0"/>
            </a:solidFill>
          </a:ln>
        </p:spPr>
        <p:txBody>
          <a:bodyPr>
            <a:normAutofit/>
          </a:bodyPr>
          <a:lstStyle/>
          <a:p>
            <a:r>
              <a:rPr lang="en-GB" sz="3600" b="1" dirty="0" smtClean="0">
                <a:solidFill>
                  <a:srgbClr val="FFFF00"/>
                </a:solidFill>
              </a:rPr>
              <a:t>Aims of </a:t>
            </a:r>
            <a:r>
              <a:rPr lang="en-GB" sz="3600" b="1" dirty="0" smtClean="0">
                <a:solidFill>
                  <a:srgbClr val="FFFF00"/>
                </a:solidFill>
              </a:rPr>
              <a:t>the </a:t>
            </a:r>
            <a:r>
              <a:rPr lang="en-GB" sz="3600" b="1" dirty="0" smtClean="0">
                <a:solidFill>
                  <a:srgbClr val="FFFF00"/>
                </a:solidFill>
              </a:rPr>
              <a:t>lessons   </a:t>
            </a:r>
            <a:r>
              <a:rPr lang="en-GB" sz="3600" b="1" u="sng" dirty="0" smtClean="0">
                <a:solidFill>
                  <a:srgbClr val="FFFF00"/>
                </a:solidFill>
              </a:rPr>
              <a:t/>
            </a:r>
            <a:br>
              <a:rPr lang="en-GB" sz="3600" b="1" u="sng" dirty="0" smtClean="0">
                <a:solidFill>
                  <a:srgbClr val="FFFF00"/>
                </a:solidFill>
              </a:rPr>
            </a:br>
            <a:endParaRPr lang="en-GB" sz="3600" b="1" u="sng" dirty="0">
              <a:solidFill>
                <a:srgbClr val="FFFF00"/>
              </a:solidFill>
            </a:endParaRPr>
          </a:p>
        </p:txBody>
      </p:sp>
      <p:sp>
        <p:nvSpPr>
          <p:cNvPr id="3" name="Content Placeholder 2"/>
          <p:cNvSpPr>
            <a:spLocks noGrp="1"/>
          </p:cNvSpPr>
          <p:nvPr>
            <p:ph idx="1"/>
          </p:nvPr>
        </p:nvSpPr>
        <p:spPr>
          <a:xfrm>
            <a:off x="0" y="1436132"/>
            <a:ext cx="9144000" cy="4648382"/>
          </a:xfrm>
          <a:solidFill>
            <a:srgbClr val="00B0F0"/>
          </a:solidFill>
        </p:spPr>
        <p:txBody>
          <a:bodyPr>
            <a:normAutofit/>
          </a:bodyPr>
          <a:lstStyle/>
          <a:p>
            <a:pPr marL="0" indent="0">
              <a:buNone/>
            </a:pPr>
            <a:r>
              <a:rPr lang="en-GB" sz="1600" b="1" dirty="0" smtClean="0">
                <a:solidFill>
                  <a:schemeClr val="bg1"/>
                </a:solidFill>
              </a:rPr>
              <a:t>You will be examining the question:</a:t>
            </a:r>
          </a:p>
          <a:p>
            <a:pPr marL="0" indent="0">
              <a:buNone/>
            </a:pPr>
            <a:endParaRPr lang="en-GB" sz="1600" b="1" dirty="0" smtClean="0">
              <a:solidFill>
                <a:schemeClr val="bg1"/>
              </a:solidFill>
            </a:endParaRPr>
          </a:p>
          <a:p>
            <a:pPr marL="0" indent="0">
              <a:buNone/>
            </a:pPr>
            <a:r>
              <a:rPr lang="en-GB" sz="1400" b="1" dirty="0" smtClean="0">
                <a:solidFill>
                  <a:srgbClr val="FFFF00"/>
                </a:solidFill>
                <a:latin typeface="Algerian" panose="04020705040A02060702" pitchFamily="82" charset="0"/>
                <a:cs typeface="Arial" panose="020B0604020202020204" pitchFamily="34" charset="0"/>
              </a:rPr>
              <a:t>‘How did the German people</a:t>
            </a:r>
          </a:p>
          <a:p>
            <a:pPr marL="0" indent="0">
              <a:buNone/>
            </a:pPr>
            <a:r>
              <a:rPr lang="en-GB" sz="1400" b="1" dirty="0" smtClean="0">
                <a:solidFill>
                  <a:srgbClr val="FFFF00"/>
                </a:solidFill>
                <a:latin typeface="Algerian" panose="04020705040A02060702" pitchFamily="82" charset="0"/>
                <a:cs typeface="Arial" panose="020B0604020202020204" pitchFamily="34" charset="0"/>
              </a:rPr>
              <a:t>respond to the Nazis?’</a:t>
            </a:r>
          </a:p>
          <a:p>
            <a:pPr marL="0" indent="0">
              <a:buNone/>
            </a:pPr>
            <a:endParaRPr lang="en-GB" sz="1600" b="1" dirty="0" smtClean="0">
              <a:solidFill>
                <a:schemeClr val="bg1"/>
              </a:solidFill>
            </a:endParaRPr>
          </a:p>
          <a:p>
            <a:pPr marL="0" indent="0">
              <a:buNone/>
            </a:pPr>
            <a:r>
              <a:rPr lang="en-GB" sz="1600" b="1" dirty="0" smtClean="0">
                <a:solidFill>
                  <a:schemeClr val="bg1"/>
                </a:solidFill>
              </a:rPr>
              <a:t>Firstly, what do we learn about</a:t>
            </a:r>
          </a:p>
          <a:p>
            <a:pPr marL="0" indent="0">
              <a:buNone/>
            </a:pPr>
            <a:r>
              <a:rPr lang="en-GB" sz="1600" b="1" dirty="0" smtClean="0">
                <a:solidFill>
                  <a:schemeClr val="bg1"/>
                </a:solidFill>
              </a:rPr>
              <a:t>what some people thought</a:t>
            </a:r>
          </a:p>
          <a:p>
            <a:pPr marL="0" indent="0">
              <a:buNone/>
            </a:pPr>
            <a:r>
              <a:rPr lang="en-GB" sz="1600" b="1" dirty="0" smtClean="0">
                <a:solidFill>
                  <a:schemeClr val="bg1"/>
                </a:solidFill>
              </a:rPr>
              <a:t>about </a:t>
            </a:r>
            <a:r>
              <a:rPr lang="en-GB" sz="1600" b="1" dirty="0" smtClean="0">
                <a:solidFill>
                  <a:schemeClr val="bg1"/>
                </a:solidFill>
              </a:rPr>
              <a:t>Nazi ideas.</a:t>
            </a:r>
            <a:endParaRPr lang="en-GB" sz="1600" b="1" dirty="0" smtClean="0">
              <a:solidFill>
                <a:schemeClr val="bg1"/>
              </a:solidFill>
            </a:endParaRPr>
          </a:p>
          <a:p>
            <a:pPr marL="0" indent="0">
              <a:buNone/>
            </a:pPr>
            <a:r>
              <a:rPr lang="en-GB" sz="1600" b="1" dirty="0" smtClean="0">
                <a:solidFill>
                  <a:srgbClr val="FFFF00"/>
                </a:solidFill>
              </a:rPr>
              <a:t>ATTITUDES</a:t>
            </a:r>
          </a:p>
          <a:p>
            <a:pPr marL="0" indent="0">
              <a:buNone/>
            </a:pPr>
            <a:endParaRPr lang="en-GB" sz="1600" b="1" dirty="0" smtClean="0">
              <a:solidFill>
                <a:schemeClr val="bg1"/>
              </a:solidFill>
            </a:endParaRPr>
          </a:p>
          <a:p>
            <a:pPr marL="0" indent="0">
              <a:buNone/>
            </a:pPr>
            <a:r>
              <a:rPr lang="en-GB" sz="1600" b="1" dirty="0" smtClean="0">
                <a:solidFill>
                  <a:schemeClr val="bg1"/>
                </a:solidFill>
              </a:rPr>
              <a:t>Secondly, we will be looking at</a:t>
            </a:r>
          </a:p>
          <a:p>
            <a:pPr marL="0" indent="0">
              <a:buNone/>
            </a:pPr>
            <a:r>
              <a:rPr lang="en-GB" sz="1600" b="1" dirty="0" smtClean="0">
                <a:solidFill>
                  <a:schemeClr val="bg1"/>
                </a:solidFill>
              </a:rPr>
              <a:t>How some </a:t>
            </a:r>
            <a:r>
              <a:rPr lang="en-GB" sz="1600" b="1" dirty="0" smtClean="0">
                <a:solidFill>
                  <a:schemeClr val="bg1"/>
                </a:solidFill>
              </a:rPr>
              <a:t>German people</a:t>
            </a:r>
          </a:p>
          <a:p>
            <a:pPr marL="0" indent="0">
              <a:buNone/>
            </a:pPr>
            <a:r>
              <a:rPr lang="en-GB" sz="1600" b="1" dirty="0" smtClean="0">
                <a:solidFill>
                  <a:schemeClr val="bg1"/>
                </a:solidFill>
              </a:rPr>
              <a:t>responded </a:t>
            </a:r>
            <a:r>
              <a:rPr lang="en-GB" sz="1600" b="1" dirty="0" smtClean="0">
                <a:solidFill>
                  <a:schemeClr val="bg1"/>
                </a:solidFill>
              </a:rPr>
              <a:t>to Nazi policies/ </a:t>
            </a:r>
          </a:p>
          <a:p>
            <a:pPr marL="0" indent="0">
              <a:buNone/>
            </a:pPr>
            <a:r>
              <a:rPr lang="en-GB" sz="1600" b="1" dirty="0" smtClean="0">
                <a:solidFill>
                  <a:schemeClr val="bg1"/>
                </a:solidFill>
              </a:rPr>
              <a:t>beliefs. </a:t>
            </a:r>
            <a:r>
              <a:rPr lang="en-GB" sz="1600" b="1" dirty="0" smtClean="0">
                <a:solidFill>
                  <a:srgbClr val="FFFF00"/>
                </a:solidFill>
              </a:rPr>
              <a:t>ACTIONS</a:t>
            </a:r>
            <a:r>
              <a:rPr lang="en-GB" sz="1600" b="1" dirty="0" smtClean="0">
                <a:solidFill>
                  <a:schemeClr val="bg1"/>
                </a:solidFill>
              </a:rPr>
              <a:t> </a:t>
            </a:r>
          </a:p>
          <a:p>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1567689"/>
            <a:ext cx="2141629" cy="3143378"/>
          </a:xfrm>
          <a:prstGeom prst="rect">
            <a:avLst/>
          </a:prstGeom>
        </p:spPr>
      </p:pic>
      <p:sp>
        <p:nvSpPr>
          <p:cNvPr id="5" name="TextBox 4"/>
          <p:cNvSpPr txBox="1"/>
          <p:nvPr/>
        </p:nvSpPr>
        <p:spPr>
          <a:xfrm>
            <a:off x="5638802" y="1436132"/>
            <a:ext cx="3505198" cy="4585871"/>
          </a:xfrm>
          <a:prstGeom prst="rect">
            <a:avLst/>
          </a:prstGeom>
          <a:noFill/>
        </p:spPr>
        <p:txBody>
          <a:bodyPr wrap="square" rtlCol="0">
            <a:spAutoFit/>
          </a:bodyPr>
          <a:lstStyle/>
          <a:p>
            <a:r>
              <a:rPr lang="en-GB" sz="1600" b="1" u="sng" dirty="0" smtClean="0">
                <a:solidFill>
                  <a:srgbClr val="FFFF00"/>
                </a:solidFill>
              </a:rPr>
              <a:t>What did the Nazis believe?</a:t>
            </a:r>
          </a:p>
          <a:p>
            <a:r>
              <a:rPr lang="en-GB" sz="1600" b="1" i="1" dirty="0" smtClean="0">
                <a:solidFill>
                  <a:schemeClr val="bg1"/>
                </a:solidFill>
              </a:rPr>
              <a:t>Taken from ‘Mein </a:t>
            </a:r>
            <a:r>
              <a:rPr lang="en-GB" sz="1600" b="1" i="1" dirty="0" err="1" smtClean="0">
                <a:solidFill>
                  <a:schemeClr val="bg1"/>
                </a:solidFill>
              </a:rPr>
              <a:t>Kampf</a:t>
            </a:r>
            <a:r>
              <a:rPr lang="en-GB" sz="1600" b="1" i="1" dirty="0" smtClean="0">
                <a:solidFill>
                  <a:schemeClr val="bg1"/>
                </a:solidFill>
              </a:rPr>
              <a:t>’ or ‘My Struggle’, Hitler’s autobiography</a:t>
            </a:r>
          </a:p>
          <a:p>
            <a:pPr marL="342900" indent="-342900">
              <a:buFont typeface="+mj-lt"/>
              <a:buAutoNum type="arabicPeriod"/>
            </a:pPr>
            <a:r>
              <a:rPr lang="en-GB" sz="1600" b="1" dirty="0" smtClean="0">
                <a:solidFill>
                  <a:srgbClr val="FFFF00"/>
                </a:solidFill>
              </a:rPr>
              <a:t>Single strong ruler (Führer) with total power (Dictator).</a:t>
            </a:r>
          </a:p>
          <a:p>
            <a:pPr marL="342900" indent="-342900">
              <a:buFont typeface="+mj-lt"/>
              <a:buAutoNum type="arabicPeriod"/>
            </a:pPr>
            <a:r>
              <a:rPr lang="en-GB" sz="1600" b="1" dirty="0" smtClean="0">
                <a:solidFill>
                  <a:srgbClr val="FFFF00"/>
                </a:solidFill>
              </a:rPr>
              <a:t>German </a:t>
            </a:r>
            <a:r>
              <a:rPr lang="en-GB" sz="1600" b="1" dirty="0" smtClean="0">
                <a:solidFill>
                  <a:srgbClr val="FFFF00"/>
                </a:solidFill>
              </a:rPr>
              <a:t>Empire </a:t>
            </a:r>
            <a:r>
              <a:rPr lang="en-GB" sz="1600" b="1" dirty="0">
                <a:solidFill>
                  <a:srgbClr val="FFFF00"/>
                </a:solidFill>
              </a:rPr>
              <a:t>(Reich</a:t>
            </a:r>
            <a:r>
              <a:rPr lang="en-GB" sz="1600" b="1" dirty="0" smtClean="0">
                <a:solidFill>
                  <a:srgbClr val="FFFF00"/>
                </a:solidFill>
              </a:rPr>
              <a:t>) with powerful armed </a:t>
            </a:r>
            <a:r>
              <a:rPr lang="en-GB" sz="1600" b="1" dirty="0" smtClean="0">
                <a:solidFill>
                  <a:srgbClr val="FFFF00"/>
                </a:solidFill>
              </a:rPr>
              <a:t>forces. </a:t>
            </a:r>
            <a:endParaRPr lang="en-GB" sz="1600" b="1" dirty="0" smtClean="0">
              <a:solidFill>
                <a:srgbClr val="FFFF00"/>
              </a:solidFill>
            </a:endParaRPr>
          </a:p>
          <a:p>
            <a:pPr marL="342900" indent="-342900">
              <a:buFont typeface="+mj-lt"/>
              <a:buAutoNum type="arabicPeriod"/>
            </a:pPr>
            <a:r>
              <a:rPr lang="en-GB" sz="1600" b="1" dirty="0" smtClean="0">
                <a:solidFill>
                  <a:srgbClr val="FFFF00"/>
                </a:solidFill>
              </a:rPr>
              <a:t>‘Pure’ (Master Race) Germans only (Aryan) – minorities treated differently e.g. anti-Semitism (against </a:t>
            </a:r>
            <a:r>
              <a:rPr lang="en-GB" sz="1600" b="1" dirty="0" smtClean="0">
                <a:solidFill>
                  <a:srgbClr val="FFFF00"/>
                </a:solidFill>
              </a:rPr>
              <a:t>Jewish people). </a:t>
            </a:r>
            <a:endParaRPr lang="en-GB" sz="1600" b="1" dirty="0" smtClean="0">
              <a:solidFill>
                <a:srgbClr val="FFFF00"/>
              </a:solidFill>
            </a:endParaRPr>
          </a:p>
          <a:p>
            <a:pPr marL="342900" indent="-342900">
              <a:buFont typeface="+mj-lt"/>
              <a:buAutoNum type="arabicPeriod"/>
            </a:pPr>
            <a:r>
              <a:rPr lang="en-GB" sz="1600" b="1" dirty="0" smtClean="0">
                <a:solidFill>
                  <a:srgbClr val="FFFF00"/>
                </a:solidFill>
              </a:rPr>
              <a:t>Tear up Versailles Treaty  (the hated end to </a:t>
            </a:r>
            <a:r>
              <a:rPr lang="en-GB" sz="1600" b="1" dirty="0" smtClean="0">
                <a:solidFill>
                  <a:srgbClr val="FFFF00"/>
                </a:solidFill>
              </a:rPr>
              <a:t>WW1 </a:t>
            </a:r>
            <a:r>
              <a:rPr lang="en-GB" sz="1600" b="1" dirty="0" smtClean="0">
                <a:solidFill>
                  <a:srgbClr val="FFFF00"/>
                </a:solidFill>
              </a:rPr>
              <a:t>or Diktat</a:t>
            </a:r>
            <a:r>
              <a:rPr lang="en-GB" sz="1600" b="1" dirty="0" smtClean="0">
                <a:solidFill>
                  <a:srgbClr val="FFFF00"/>
                </a:solidFill>
              </a:rPr>
              <a:t>).</a:t>
            </a:r>
            <a:endParaRPr lang="en-GB" sz="1600" b="1" dirty="0" smtClean="0">
              <a:solidFill>
                <a:srgbClr val="FFFF00"/>
              </a:solidFill>
            </a:endParaRPr>
          </a:p>
          <a:p>
            <a:pPr marL="342900" indent="-342900">
              <a:buFont typeface="+mj-lt"/>
              <a:buAutoNum type="arabicPeriod"/>
            </a:pPr>
            <a:r>
              <a:rPr lang="en-GB" sz="1600" b="1" dirty="0" smtClean="0">
                <a:solidFill>
                  <a:srgbClr val="FFFF00"/>
                </a:solidFill>
              </a:rPr>
              <a:t>Other peoples</a:t>
            </a:r>
            <a:r>
              <a:rPr lang="en-GB" sz="1600" b="1" dirty="0" smtClean="0">
                <a:solidFill>
                  <a:srgbClr val="FFFF00"/>
                </a:solidFill>
              </a:rPr>
              <a:t>/border </a:t>
            </a:r>
            <a:r>
              <a:rPr lang="en-GB" sz="1600" b="1" dirty="0" smtClean="0">
                <a:solidFill>
                  <a:srgbClr val="FFFF00"/>
                </a:solidFill>
              </a:rPr>
              <a:t>nations under Nazi control –  colonies (Living space or Lebensraum</a:t>
            </a:r>
            <a:r>
              <a:rPr lang="en-GB" sz="1600" b="1" dirty="0" smtClean="0">
                <a:solidFill>
                  <a:srgbClr val="FFFF00"/>
                </a:solidFill>
              </a:rPr>
              <a:t>). </a:t>
            </a:r>
            <a:endParaRPr lang="en-GB" sz="1600" b="1" dirty="0" smtClean="0">
              <a:solidFill>
                <a:srgbClr val="FFFF00"/>
              </a:solidFill>
            </a:endParaRPr>
          </a:p>
          <a:p>
            <a:pPr marL="342900" indent="-342900">
              <a:buAutoNum type="arabicPeriod"/>
            </a:pPr>
            <a:endParaRPr lang="en-GB" dirty="0" smtClean="0"/>
          </a:p>
          <a:p>
            <a:pPr marL="342900" indent="-342900">
              <a:buAutoNum type="arabicPeriod"/>
            </a:pPr>
            <a:endParaRPr lang="en-GB" dirty="0"/>
          </a:p>
        </p:txBody>
      </p:sp>
      <p:sp>
        <p:nvSpPr>
          <p:cNvPr id="6" name="TextBox 5"/>
          <p:cNvSpPr txBox="1"/>
          <p:nvPr/>
        </p:nvSpPr>
        <p:spPr>
          <a:xfrm>
            <a:off x="3352800" y="4711067"/>
            <a:ext cx="2141629" cy="461665"/>
          </a:xfrm>
          <a:prstGeom prst="rect">
            <a:avLst/>
          </a:prstGeom>
          <a:solidFill>
            <a:srgbClr val="FFC000"/>
          </a:solidFill>
        </p:spPr>
        <p:txBody>
          <a:bodyPr wrap="square" rtlCol="0">
            <a:spAutoFit/>
          </a:bodyPr>
          <a:lstStyle/>
          <a:p>
            <a:pPr algn="ctr"/>
            <a:r>
              <a:rPr lang="en-GB" sz="1200" b="1" dirty="0" smtClean="0">
                <a:solidFill>
                  <a:srgbClr val="002060"/>
                </a:solidFill>
              </a:rPr>
              <a:t>Adolf Hitler – leader of Germany</a:t>
            </a:r>
            <a:endParaRPr lang="en-GB" sz="1200" b="1" dirty="0">
              <a:solidFill>
                <a:srgbClr val="002060"/>
              </a:solidFill>
            </a:endParaRPr>
          </a:p>
        </p:txBody>
      </p:sp>
      <p:sp>
        <p:nvSpPr>
          <p:cNvPr id="7" name="TextBox 6"/>
          <p:cNvSpPr txBox="1"/>
          <p:nvPr/>
        </p:nvSpPr>
        <p:spPr>
          <a:xfrm>
            <a:off x="823112" y="882134"/>
            <a:ext cx="7664065" cy="369332"/>
          </a:xfrm>
          <a:prstGeom prst="rect">
            <a:avLst/>
          </a:prstGeom>
          <a:noFill/>
        </p:spPr>
        <p:txBody>
          <a:bodyPr wrap="none" rtlCol="0">
            <a:spAutoFit/>
          </a:bodyPr>
          <a:lstStyle/>
          <a:p>
            <a:r>
              <a:rPr lang="en-GB" dirty="0" smtClean="0">
                <a:solidFill>
                  <a:schemeClr val="bg1"/>
                </a:solidFill>
              </a:rPr>
              <a:t>Lesson Objective: To explore how and </a:t>
            </a:r>
            <a:r>
              <a:rPr lang="en-GB" dirty="0" smtClean="0">
                <a:solidFill>
                  <a:schemeClr val="bg1"/>
                </a:solidFill>
              </a:rPr>
              <a:t>why </a:t>
            </a:r>
            <a:r>
              <a:rPr lang="en-GB" dirty="0" smtClean="0">
                <a:solidFill>
                  <a:schemeClr val="bg1"/>
                </a:solidFill>
              </a:rPr>
              <a:t>some Germans </a:t>
            </a:r>
            <a:r>
              <a:rPr lang="en-GB" dirty="0" smtClean="0">
                <a:solidFill>
                  <a:schemeClr val="bg1"/>
                </a:solidFill>
              </a:rPr>
              <a:t>resisted </a:t>
            </a:r>
            <a:r>
              <a:rPr lang="en-GB" dirty="0" smtClean="0">
                <a:solidFill>
                  <a:schemeClr val="bg1"/>
                </a:solidFill>
              </a:rPr>
              <a:t>the </a:t>
            </a:r>
            <a:r>
              <a:rPr lang="en-GB" dirty="0" smtClean="0">
                <a:solidFill>
                  <a:schemeClr val="bg1"/>
                </a:solidFill>
              </a:rPr>
              <a:t>Nazis.</a:t>
            </a:r>
            <a:endParaRPr lang="en-GB" dirty="0">
              <a:solidFill>
                <a:schemeClr val="bg1"/>
              </a:solidFill>
            </a:endParaRPr>
          </a:p>
        </p:txBody>
      </p:sp>
    </p:spTree>
    <p:extLst>
      <p:ext uri="{BB962C8B-B14F-4D97-AF65-F5344CB8AC3E}">
        <p14:creationId xmlns:p14="http://schemas.microsoft.com/office/powerpoint/2010/main" val="35771171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6" y="0"/>
            <a:ext cx="9144000" cy="1373445"/>
          </a:xfrm>
          <a:solidFill>
            <a:srgbClr val="0070C0"/>
          </a:solidFill>
          <a:ln>
            <a:solidFill>
              <a:srgbClr val="0070C0"/>
            </a:solidFill>
          </a:ln>
        </p:spPr>
        <p:txBody>
          <a:bodyPr>
            <a:normAutofit/>
          </a:bodyPr>
          <a:lstStyle/>
          <a:p>
            <a:r>
              <a:rPr lang="en-GB" sz="3600" dirty="0" smtClean="0">
                <a:solidFill>
                  <a:srgbClr val="FFFF00"/>
                </a:solidFill>
              </a:rPr>
              <a:t>Outcomes </a:t>
            </a:r>
            <a:r>
              <a:rPr lang="en-GB" sz="3600" dirty="0" smtClean="0">
                <a:solidFill>
                  <a:srgbClr val="FFFF00"/>
                </a:solidFill>
              </a:rPr>
              <a:t>hoped for from the </a:t>
            </a:r>
            <a:r>
              <a:rPr lang="en-GB" sz="3600" dirty="0" smtClean="0">
                <a:solidFill>
                  <a:srgbClr val="FFFF00"/>
                </a:solidFill>
              </a:rPr>
              <a:t>lessons.   </a:t>
            </a:r>
            <a:r>
              <a:rPr lang="en-GB" sz="3600" b="1" u="sng" dirty="0" smtClean="0">
                <a:solidFill>
                  <a:srgbClr val="FFFF00"/>
                </a:solidFill>
              </a:rPr>
              <a:t/>
            </a:r>
            <a:br>
              <a:rPr lang="en-GB" sz="3600" b="1" u="sng" dirty="0" smtClean="0">
                <a:solidFill>
                  <a:srgbClr val="FFFF00"/>
                </a:solidFill>
              </a:rPr>
            </a:br>
            <a:endParaRPr lang="en-GB" sz="3600" b="1" u="sng" dirty="0">
              <a:solidFill>
                <a:srgbClr val="FFFF00"/>
              </a:solidFill>
            </a:endParaRPr>
          </a:p>
        </p:txBody>
      </p:sp>
      <p:sp>
        <p:nvSpPr>
          <p:cNvPr id="3" name="Content Placeholder 2"/>
          <p:cNvSpPr>
            <a:spLocks noGrp="1"/>
          </p:cNvSpPr>
          <p:nvPr>
            <p:ph idx="1"/>
          </p:nvPr>
        </p:nvSpPr>
        <p:spPr>
          <a:xfrm>
            <a:off x="0" y="1373446"/>
            <a:ext cx="6248400" cy="4711068"/>
          </a:xfrm>
          <a:solidFill>
            <a:srgbClr val="00B0F0"/>
          </a:solidFill>
        </p:spPr>
        <p:txBody>
          <a:bodyPr>
            <a:normAutofit/>
          </a:bodyPr>
          <a:lstStyle/>
          <a:p>
            <a:pPr marL="0" indent="0">
              <a:buNone/>
            </a:pPr>
            <a:r>
              <a:rPr lang="en-GB" sz="1600" b="1" dirty="0" smtClean="0">
                <a:solidFill>
                  <a:schemeClr val="bg1"/>
                </a:solidFill>
              </a:rPr>
              <a:t>You will be expected to know in answer to the question:</a:t>
            </a:r>
          </a:p>
          <a:p>
            <a:pPr marL="0" indent="0">
              <a:buNone/>
            </a:pPr>
            <a:endParaRPr lang="en-GB" sz="1600" b="1" dirty="0" smtClean="0">
              <a:solidFill>
                <a:schemeClr val="bg1"/>
              </a:solidFill>
            </a:endParaRPr>
          </a:p>
          <a:p>
            <a:pPr marL="0" indent="0">
              <a:buNone/>
            </a:pPr>
            <a:r>
              <a:rPr lang="en-GB" sz="1400" b="1" dirty="0" smtClean="0">
                <a:solidFill>
                  <a:srgbClr val="FFFF00"/>
                </a:solidFill>
                <a:latin typeface="Algerian" panose="04020705040A02060702" pitchFamily="82" charset="0"/>
                <a:cs typeface="Arial" panose="020B0604020202020204" pitchFamily="34" charset="0"/>
              </a:rPr>
              <a:t>‘How did the German people respond to the Nazis?’</a:t>
            </a:r>
          </a:p>
          <a:p>
            <a:pPr marL="0" indent="0">
              <a:buNone/>
            </a:pPr>
            <a:endParaRPr lang="en-GB" sz="1600" b="1" dirty="0" smtClean="0">
              <a:solidFill>
                <a:schemeClr val="bg1"/>
              </a:solidFill>
            </a:endParaRPr>
          </a:p>
          <a:p>
            <a:pPr marL="0" indent="0">
              <a:buNone/>
            </a:pPr>
            <a:r>
              <a:rPr lang="en-GB" sz="1600" b="1" dirty="0" smtClean="0">
                <a:solidFill>
                  <a:schemeClr val="bg1"/>
                </a:solidFill>
              </a:rPr>
              <a:t>All: </a:t>
            </a:r>
            <a:r>
              <a:rPr lang="en-GB" sz="1600" b="1" dirty="0" smtClean="0">
                <a:solidFill>
                  <a:schemeClr val="bg1"/>
                </a:solidFill>
              </a:rPr>
              <a:t>to know </a:t>
            </a:r>
            <a:r>
              <a:rPr lang="en-GB" sz="1600" b="1" dirty="0" smtClean="0">
                <a:solidFill>
                  <a:schemeClr val="bg1"/>
                </a:solidFill>
              </a:rPr>
              <a:t>what the </a:t>
            </a:r>
            <a:r>
              <a:rPr lang="en-GB" sz="1600" b="1" dirty="0" smtClean="0">
                <a:solidFill>
                  <a:schemeClr val="bg1"/>
                </a:solidFill>
              </a:rPr>
              <a:t>key method used by the White Rose</a:t>
            </a:r>
          </a:p>
          <a:p>
            <a:pPr marL="0" indent="0">
              <a:buNone/>
            </a:pPr>
            <a:r>
              <a:rPr lang="en-GB" sz="1600" b="1" dirty="0" smtClean="0">
                <a:solidFill>
                  <a:schemeClr val="bg1"/>
                </a:solidFill>
              </a:rPr>
              <a:t>Movement was </a:t>
            </a:r>
            <a:r>
              <a:rPr lang="en-GB" sz="1600" b="1" dirty="0" smtClean="0">
                <a:solidFill>
                  <a:schemeClr val="bg1"/>
                </a:solidFill>
              </a:rPr>
              <a:t>and to be able to give some examples of how, from the lives of Hans and Sophie Scholl.</a:t>
            </a:r>
          </a:p>
          <a:p>
            <a:pPr marL="0" indent="0">
              <a:buNone/>
            </a:pPr>
            <a:endParaRPr lang="en-GB" sz="1600" b="1" dirty="0" smtClean="0">
              <a:solidFill>
                <a:schemeClr val="bg1"/>
              </a:solidFill>
            </a:endParaRPr>
          </a:p>
          <a:p>
            <a:pPr marL="0" indent="0">
              <a:buNone/>
            </a:pPr>
            <a:r>
              <a:rPr lang="en-GB" sz="1600" b="1" dirty="0" smtClean="0">
                <a:solidFill>
                  <a:schemeClr val="bg1"/>
                </a:solidFill>
              </a:rPr>
              <a:t>Most: </a:t>
            </a:r>
            <a:r>
              <a:rPr lang="en-GB" sz="1600" b="1" dirty="0" smtClean="0">
                <a:solidFill>
                  <a:schemeClr val="bg1"/>
                </a:solidFill>
              </a:rPr>
              <a:t>to be able to give a reason(s) as to whether the White Rose </a:t>
            </a:r>
          </a:p>
          <a:p>
            <a:pPr marL="0" indent="0">
              <a:buNone/>
            </a:pPr>
            <a:r>
              <a:rPr lang="en-GB" sz="1600" b="1" dirty="0" smtClean="0">
                <a:solidFill>
                  <a:schemeClr val="bg1"/>
                </a:solidFill>
              </a:rPr>
              <a:t>Movement was a success or failure. In particular to use examples from the lives and the  legacy of its members.</a:t>
            </a:r>
          </a:p>
          <a:p>
            <a:pPr marL="0" indent="0">
              <a:buNone/>
            </a:pPr>
            <a:endParaRPr lang="en-GB" sz="1600" b="1" dirty="0" smtClean="0">
              <a:solidFill>
                <a:schemeClr val="bg1"/>
              </a:solidFill>
            </a:endParaRPr>
          </a:p>
          <a:p>
            <a:pPr marL="0" indent="0">
              <a:buNone/>
            </a:pPr>
            <a:r>
              <a:rPr lang="en-GB" sz="1600" b="1" dirty="0" smtClean="0">
                <a:solidFill>
                  <a:schemeClr val="bg1"/>
                </a:solidFill>
              </a:rPr>
              <a:t>A </a:t>
            </a:r>
            <a:r>
              <a:rPr lang="en-GB" sz="1600" b="1" dirty="0" smtClean="0">
                <a:solidFill>
                  <a:schemeClr val="bg1"/>
                </a:solidFill>
              </a:rPr>
              <a:t>few: </a:t>
            </a:r>
            <a:r>
              <a:rPr lang="en-GB" sz="1600" b="1" dirty="0" smtClean="0">
                <a:solidFill>
                  <a:schemeClr val="bg1"/>
                </a:solidFill>
              </a:rPr>
              <a:t>to assess whether the  White Rose Movement was a ‘key moment’ in answering further: ‘Can a small group make a difference and why?’ </a:t>
            </a:r>
          </a:p>
          <a:p>
            <a:endParaRPr lang="en-GB" sz="2400" dirty="0"/>
          </a:p>
        </p:txBody>
      </p:sp>
      <p:sp>
        <p:nvSpPr>
          <p:cNvPr id="5" name="TextBox 4"/>
          <p:cNvSpPr txBox="1"/>
          <p:nvPr/>
        </p:nvSpPr>
        <p:spPr>
          <a:xfrm>
            <a:off x="5726935" y="1838235"/>
            <a:ext cx="3056917" cy="892552"/>
          </a:xfrm>
          <a:prstGeom prst="rect">
            <a:avLst/>
          </a:prstGeom>
          <a:noFill/>
        </p:spPr>
        <p:txBody>
          <a:bodyPr wrap="square" rtlCol="0">
            <a:spAutoFit/>
          </a:bodyPr>
          <a:lstStyle/>
          <a:p>
            <a:r>
              <a:rPr lang="en-GB" sz="1600" b="1" dirty="0" smtClean="0">
                <a:solidFill>
                  <a:srgbClr val="FFFF00"/>
                </a:solidFill>
              </a:rPr>
              <a:t> </a:t>
            </a:r>
          </a:p>
          <a:p>
            <a:pPr marL="342900" indent="-342900">
              <a:buAutoNum type="arabicPeriod"/>
            </a:pPr>
            <a:endParaRPr lang="en-GB" dirty="0" smtClean="0"/>
          </a:p>
          <a:p>
            <a:pPr marL="342900" indent="-342900">
              <a:buAutoNum type="arabicPeriod"/>
            </a:pPr>
            <a:endParaRPr lang="en-GB" dirty="0"/>
          </a:p>
        </p:txBody>
      </p:sp>
      <p:sp>
        <p:nvSpPr>
          <p:cNvPr id="6" name="TextBox 5"/>
          <p:cNvSpPr txBox="1"/>
          <p:nvPr/>
        </p:nvSpPr>
        <p:spPr>
          <a:xfrm>
            <a:off x="6242041" y="3308084"/>
            <a:ext cx="2895983" cy="646331"/>
          </a:xfrm>
          <a:prstGeom prst="rect">
            <a:avLst/>
          </a:prstGeom>
          <a:solidFill>
            <a:srgbClr val="FFC000"/>
          </a:solidFill>
        </p:spPr>
        <p:txBody>
          <a:bodyPr wrap="square" rtlCol="0">
            <a:spAutoFit/>
          </a:bodyPr>
          <a:lstStyle/>
          <a:p>
            <a:r>
              <a:rPr lang="en-GB" sz="1200" b="1" dirty="0" smtClean="0">
                <a:solidFill>
                  <a:srgbClr val="002060"/>
                </a:solidFill>
              </a:rPr>
              <a:t>The White Rose Movement produced 6 completed pamphlets,  see examples above</a:t>
            </a:r>
            <a:endParaRPr lang="en-GB" sz="1200" b="1" dirty="0">
              <a:solidFill>
                <a:srgbClr val="002060"/>
              </a:solidFill>
            </a:endParaRPr>
          </a:p>
        </p:txBody>
      </p:sp>
      <p:sp>
        <p:nvSpPr>
          <p:cNvPr id="4" name="TextBox 3"/>
          <p:cNvSpPr txBox="1"/>
          <p:nvPr/>
        </p:nvSpPr>
        <p:spPr>
          <a:xfrm>
            <a:off x="1032530" y="882134"/>
            <a:ext cx="7723238" cy="369332"/>
          </a:xfrm>
          <a:prstGeom prst="rect">
            <a:avLst/>
          </a:prstGeom>
          <a:noFill/>
        </p:spPr>
        <p:txBody>
          <a:bodyPr wrap="none" rtlCol="0">
            <a:spAutoFit/>
          </a:bodyPr>
          <a:lstStyle/>
          <a:p>
            <a:pPr algn="ctr"/>
            <a:r>
              <a:rPr lang="en-GB" dirty="0">
                <a:solidFill>
                  <a:schemeClr val="bg1"/>
                </a:solidFill>
              </a:rPr>
              <a:t>Lesson Objective: To explore how and why some Germans resisted the Nazis.</a:t>
            </a:r>
            <a:endParaRPr lang="en-GB" dirty="0">
              <a:solidFill>
                <a:schemeClr val="bg1"/>
              </a:solidFill>
            </a:endParaRPr>
          </a:p>
        </p:txBody>
      </p:sp>
      <p:pic>
        <p:nvPicPr>
          <p:cNvPr id="8" name="Picture 7" descr="Denkmal_für_die_Geschwister_Scholl_und_Christoph_Probst_als_Teil_des_Weiße-Rose-Mahnmal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2041" y="1373445"/>
            <a:ext cx="2901959" cy="1934639"/>
          </a:xfrm>
          <a:prstGeom prst="rect">
            <a:avLst/>
          </a:prstGeom>
        </p:spPr>
      </p:pic>
    </p:spTree>
    <p:extLst>
      <p:ext uri="{BB962C8B-B14F-4D97-AF65-F5344CB8AC3E}">
        <p14:creationId xmlns:p14="http://schemas.microsoft.com/office/powerpoint/2010/main" val="33703889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0070C0"/>
          </a:solidFill>
          <a:ln>
            <a:solidFill>
              <a:srgbClr val="0070C0"/>
            </a:solidFill>
          </a:ln>
        </p:spPr>
        <p:txBody>
          <a:bodyPr>
            <a:normAutofit/>
          </a:bodyPr>
          <a:lstStyle/>
          <a:p>
            <a:r>
              <a:rPr lang="en-GB" sz="2400" dirty="0" smtClean="0">
                <a:solidFill>
                  <a:srgbClr val="FFFF00"/>
                </a:solidFill>
              </a:rPr>
              <a:t>DISCUSSION POINT: Are these examples of a) democratic </a:t>
            </a:r>
            <a:br>
              <a:rPr lang="en-GB" sz="2400" dirty="0" smtClean="0">
                <a:solidFill>
                  <a:srgbClr val="FFFF00"/>
                </a:solidFill>
              </a:rPr>
            </a:br>
            <a:r>
              <a:rPr lang="en-GB" sz="2400" dirty="0" smtClean="0">
                <a:solidFill>
                  <a:srgbClr val="FFFF00"/>
                </a:solidFill>
              </a:rPr>
              <a:t>or b) extremist  attitudes </a:t>
            </a:r>
            <a:r>
              <a:rPr lang="en-GB" sz="2400" dirty="0" smtClean="0">
                <a:solidFill>
                  <a:srgbClr val="FFFF00"/>
                </a:solidFill>
              </a:rPr>
              <a:t>and</a:t>
            </a:r>
            <a:r>
              <a:rPr lang="en-GB" sz="2400" dirty="0">
                <a:solidFill>
                  <a:srgbClr val="FFFF00"/>
                </a:solidFill>
              </a:rPr>
              <a:t>/</a:t>
            </a:r>
            <a:r>
              <a:rPr lang="en-GB" sz="2400" dirty="0" smtClean="0">
                <a:solidFill>
                  <a:srgbClr val="FFFF00"/>
                </a:solidFill>
              </a:rPr>
              <a:t>or </a:t>
            </a:r>
            <a:r>
              <a:rPr lang="en-GB" sz="2400" dirty="0" smtClean="0">
                <a:solidFill>
                  <a:srgbClr val="FFFF00"/>
                </a:solidFill>
              </a:rPr>
              <a:t>actions? </a:t>
            </a:r>
            <a:br>
              <a:rPr lang="en-GB" sz="2400" dirty="0" smtClean="0">
                <a:solidFill>
                  <a:srgbClr val="FFFF00"/>
                </a:solidFill>
              </a:rPr>
            </a:br>
            <a:r>
              <a:rPr lang="en-GB" sz="2400" dirty="0" smtClean="0">
                <a:solidFill>
                  <a:srgbClr val="FFFF00"/>
                </a:solidFill>
              </a:rPr>
              <a:t>Which of these should be allowed? Which banned? And why?</a:t>
            </a:r>
            <a:endParaRPr lang="en-GB" sz="2400" dirty="0">
              <a:solidFill>
                <a:srgbClr val="FFFF00"/>
              </a:solidFill>
            </a:endParaRPr>
          </a:p>
        </p:txBody>
      </p:sp>
      <p:sp>
        <p:nvSpPr>
          <p:cNvPr id="3" name="Content Placeholder 2"/>
          <p:cNvSpPr>
            <a:spLocks noGrp="1"/>
          </p:cNvSpPr>
          <p:nvPr>
            <p:ph sz="half" idx="1"/>
          </p:nvPr>
        </p:nvSpPr>
        <p:spPr>
          <a:xfrm>
            <a:off x="0" y="1417637"/>
            <a:ext cx="4518472" cy="4678363"/>
          </a:xfrm>
          <a:solidFill>
            <a:srgbClr val="00B0F0"/>
          </a:solidFill>
        </p:spPr>
        <p:txBody>
          <a:bodyPr>
            <a:normAutofit/>
          </a:bodyPr>
          <a:lstStyle/>
          <a:p>
            <a:pPr marL="0" indent="0">
              <a:buNone/>
            </a:pPr>
            <a:r>
              <a:rPr lang="en-GB" sz="1600" b="1" dirty="0" smtClean="0">
                <a:solidFill>
                  <a:schemeClr val="bg1"/>
                </a:solidFill>
              </a:rPr>
              <a:t>1. Read a banned </a:t>
            </a:r>
            <a:r>
              <a:rPr lang="en-GB" sz="1600" b="1" dirty="0" smtClean="0">
                <a:solidFill>
                  <a:schemeClr val="bg1"/>
                </a:solidFill>
              </a:rPr>
              <a:t>book </a:t>
            </a:r>
            <a:r>
              <a:rPr lang="en-GB" sz="1600" b="1" dirty="0" smtClean="0">
                <a:solidFill>
                  <a:schemeClr val="bg1"/>
                </a:solidFill>
              </a:rPr>
              <a:t>author or write</a:t>
            </a:r>
            <a:r>
              <a:rPr lang="en-GB" sz="1600" b="1" dirty="0" smtClean="0">
                <a:solidFill>
                  <a:schemeClr val="bg1"/>
                </a:solidFill>
              </a:rPr>
              <a:t>/draw</a:t>
            </a:r>
            <a:endParaRPr lang="en-GB" sz="1600" b="1" dirty="0" smtClean="0">
              <a:solidFill>
                <a:schemeClr val="bg1"/>
              </a:solidFill>
            </a:endParaRPr>
          </a:p>
          <a:p>
            <a:pPr marL="0" indent="0">
              <a:buNone/>
            </a:pPr>
            <a:r>
              <a:rPr lang="en-GB" sz="1600" b="1" dirty="0" smtClean="0">
                <a:solidFill>
                  <a:schemeClr val="bg1"/>
                </a:solidFill>
              </a:rPr>
              <a:t>Ideas that might cause offence* to </a:t>
            </a:r>
            <a:r>
              <a:rPr lang="en-GB" sz="1600" b="1" dirty="0" smtClean="0">
                <a:solidFill>
                  <a:schemeClr val="bg1"/>
                </a:solidFill>
              </a:rPr>
              <a:t>others.</a:t>
            </a:r>
            <a:endParaRPr lang="en-GB" sz="1600" b="1" dirty="0" smtClean="0">
              <a:solidFill>
                <a:schemeClr val="bg1"/>
              </a:solidFill>
            </a:endParaRPr>
          </a:p>
          <a:p>
            <a:pPr marL="0" indent="0">
              <a:buNone/>
            </a:pPr>
            <a:endParaRPr lang="en-GB" sz="1600" b="1" dirty="0" smtClean="0">
              <a:solidFill>
                <a:schemeClr val="bg1"/>
              </a:solidFill>
            </a:endParaRPr>
          </a:p>
          <a:p>
            <a:pPr marL="0" indent="0">
              <a:buNone/>
            </a:pPr>
            <a:r>
              <a:rPr lang="en-GB" sz="1600" b="1" dirty="0" smtClean="0">
                <a:solidFill>
                  <a:schemeClr val="bg1"/>
                </a:solidFill>
              </a:rPr>
              <a:t>*images</a:t>
            </a:r>
            <a:r>
              <a:rPr lang="en-GB" sz="1600" b="1" dirty="0" smtClean="0">
                <a:solidFill>
                  <a:schemeClr val="bg1"/>
                </a:solidFill>
              </a:rPr>
              <a:t>/words: racist, sexist, gender/faith hate</a:t>
            </a:r>
          </a:p>
          <a:p>
            <a:pPr>
              <a:buFont typeface="Arial" charset="0"/>
              <a:buChar char="•"/>
            </a:pPr>
            <a:endParaRPr lang="en-GB" sz="1600" b="1" dirty="0" smtClean="0">
              <a:solidFill>
                <a:schemeClr val="bg1"/>
              </a:solidFill>
            </a:endParaRPr>
          </a:p>
          <a:p>
            <a:pPr marL="0" indent="0">
              <a:buNone/>
            </a:pPr>
            <a:r>
              <a:rPr lang="en-GB" sz="1600" b="1" dirty="0" smtClean="0">
                <a:solidFill>
                  <a:srgbClr val="FFFF00"/>
                </a:solidFill>
              </a:rPr>
              <a:t>2</a:t>
            </a:r>
            <a:r>
              <a:rPr lang="en-GB" sz="1600" b="1" dirty="0">
                <a:solidFill>
                  <a:srgbClr val="FFFF00"/>
                </a:solidFill>
              </a:rPr>
              <a:t>. Join a political party that openly hates another group of </a:t>
            </a:r>
            <a:r>
              <a:rPr lang="en-GB" sz="1600" b="1" dirty="0" smtClean="0">
                <a:solidFill>
                  <a:srgbClr val="FFFF00"/>
                </a:solidFill>
              </a:rPr>
              <a:t>people.</a:t>
            </a:r>
            <a:endParaRPr lang="en-GB" sz="1600" b="1" dirty="0">
              <a:solidFill>
                <a:srgbClr val="FFFF00"/>
              </a:solidFill>
            </a:endParaRPr>
          </a:p>
          <a:p>
            <a:pPr marL="0" indent="0">
              <a:buNone/>
            </a:pPr>
            <a:endParaRPr lang="en-GB" sz="1600" b="1" dirty="0" smtClean="0">
              <a:solidFill>
                <a:srgbClr val="FFFF00"/>
              </a:solidFill>
            </a:endParaRPr>
          </a:p>
          <a:p>
            <a:pPr marL="0" indent="0">
              <a:buNone/>
            </a:pPr>
            <a:r>
              <a:rPr lang="en-GB" sz="1600" b="1" dirty="0" smtClean="0">
                <a:solidFill>
                  <a:schemeClr val="bg1"/>
                </a:solidFill>
              </a:rPr>
              <a:t>3. Watch civilians</a:t>
            </a:r>
            <a:r>
              <a:rPr lang="en-GB" sz="1600" b="1" dirty="0" smtClean="0">
                <a:solidFill>
                  <a:schemeClr val="bg1"/>
                </a:solidFill>
              </a:rPr>
              <a:t>/citizens </a:t>
            </a:r>
            <a:r>
              <a:rPr lang="en-GB" sz="1600" b="1" dirty="0" smtClean="0">
                <a:solidFill>
                  <a:schemeClr val="bg1"/>
                </a:solidFill>
              </a:rPr>
              <a:t>being killed, who have not been brought before a court of </a:t>
            </a:r>
            <a:r>
              <a:rPr lang="en-GB" sz="1600" b="1" dirty="0" smtClean="0">
                <a:solidFill>
                  <a:schemeClr val="bg1"/>
                </a:solidFill>
              </a:rPr>
              <a:t>law.</a:t>
            </a:r>
            <a:endParaRPr lang="en-GB" sz="1600" b="1" dirty="0" smtClean="0">
              <a:solidFill>
                <a:schemeClr val="bg1"/>
              </a:solidFill>
            </a:endParaRPr>
          </a:p>
          <a:p>
            <a:pPr marL="0" indent="0">
              <a:buNone/>
            </a:pPr>
            <a:endParaRPr lang="en-GB" sz="1600" b="1" dirty="0" smtClean="0">
              <a:solidFill>
                <a:schemeClr val="bg1"/>
              </a:solidFill>
            </a:endParaRPr>
          </a:p>
          <a:p>
            <a:pPr marL="0" indent="0">
              <a:buNone/>
            </a:pPr>
            <a:r>
              <a:rPr lang="en-GB" sz="1600" b="1" dirty="0" smtClean="0">
                <a:solidFill>
                  <a:srgbClr val="FFFF00"/>
                </a:solidFill>
              </a:rPr>
              <a:t>4. Attend </a:t>
            </a:r>
            <a:r>
              <a:rPr lang="en-GB" sz="1600" b="1" dirty="0" smtClean="0">
                <a:solidFill>
                  <a:srgbClr val="FFFF00"/>
                </a:solidFill>
              </a:rPr>
              <a:t>meetings </a:t>
            </a:r>
            <a:r>
              <a:rPr lang="en-GB" sz="1600" b="1" dirty="0" smtClean="0">
                <a:solidFill>
                  <a:srgbClr val="FFFF00"/>
                </a:solidFill>
              </a:rPr>
              <a:t>rallies where openly expressed views blaming  others are </a:t>
            </a:r>
            <a:r>
              <a:rPr lang="en-GB" sz="1600" b="1" dirty="0" smtClean="0">
                <a:solidFill>
                  <a:srgbClr val="FFFF00"/>
                </a:solidFill>
              </a:rPr>
              <a:t>aired. </a:t>
            </a:r>
            <a:endParaRPr lang="en-GB" sz="1600" b="1" dirty="0" smtClean="0">
              <a:solidFill>
                <a:srgbClr val="FFFF00"/>
              </a:solidFill>
            </a:endParaRPr>
          </a:p>
        </p:txBody>
      </p:sp>
      <p:sp>
        <p:nvSpPr>
          <p:cNvPr id="4" name="Content Placeholder 3"/>
          <p:cNvSpPr>
            <a:spLocks noGrp="1"/>
          </p:cNvSpPr>
          <p:nvPr>
            <p:ph sz="half" idx="2"/>
          </p:nvPr>
        </p:nvSpPr>
        <p:spPr>
          <a:xfrm>
            <a:off x="4518472" y="1417639"/>
            <a:ext cx="4625528" cy="4678362"/>
          </a:xfrm>
          <a:solidFill>
            <a:srgbClr val="00B0F0"/>
          </a:solidFill>
        </p:spPr>
        <p:txBody>
          <a:bodyPr>
            <a:normAutofit/>
          </a:bodyPr>
          <a:lstStyle/>
          <a:p>
            <a:pPr marL="0" indent="0">
              <a:buNone/>
            </a:pPr>
            <a:r>
              <a:rPr lang="en-GB" sz="1600" b="1" dirty="0" smtClean="0">
                <a:solidFill>
                  <a:srgbClr val="FFFF00"/>
                </a:solidFill>
              </a:rPr>
              <a:t>5. Teach others that one group of people are better than another group of </a:t>
            </a:r>
            <a:r>
              <a:rPr lang="en-GB" sz="1600" b="1" dirty="0" smtClean="0">
                <a:solidFill>
                  <a:srgbClr val="FFFF00"/>
                </a:solidFill>
              </a:rPr>
              <a:t>people.</a:t>
            </a:r>
            <a:endParaRPr lang="en-GB" sz="1600" b="1" dirty="0" smtClean="0">
              <a:solidFill>
                <a:srgbClr val="FFFF00"/>
              </a:solidFill>
            </a:endParaRPr>
          </a:p>
          <a:p>
            <a:pPr marL="0" indent="0">
              <a:buNone/>
            </a:pPr>
            <a:endParaRPr lang="en-GB" sz="1600" b="1" dirty="0" smtClean="0">
              <a:solidFill>
                <a:srgbClr val="FFFF00"/>
              </a:solidFill>
            </a:endParaRPr>
          </a:p>
          <a:p>
            <a:pPr marL="0" indent="0">
              <a:buNone/>
            </a:pPr>
            <a:r>
              <a:rPr lang="en-GB" sz="1600" b="1" dirty="0" smtClean="0">
                <a:solidFill>
                  <a:schemeClr val="bg1"/>
                </a:solidFill>
              </a:rPr>
              <a:t>6. Call for the overthrow of your elected </a:t>
            </a:r>
            <a:r>
              <a:rPr lang="en-GB" sz="1600" b="1" dirty="0" smtClean="0">
                <a:solidFill>
                  <a:schemeClr val="bg1"/>
                </a:solidFill>
              </a:rPr>
              <a:t>government.</a:t>
            </a:r>
            <a:endParaRPr lang="en-GB" sz="1600" b="1" dirty="0" smtClean="0">
              <a:solidFill>
                <a:schemeClr val="bg1"/>
              </a:solidFill>
            </a:endParaRPr>
          </a:p>
          <a:p>
            <a:pPr marL="0" indent="0">
              <a:buNone/>
            </a:pPr>
            <a:endParaRPr lang="en-GB" sz="1600" b="1" dirty="0" smtClean="0">
              <a:solidFill>
                <a:schemeClr val="bg1"/>
              </a:solidFill>
            </a:endParaRPr>
          </a:p>
          <a:p>
            <a:pPr marL="0" indent="0">
              <a:buNone/>
            </a:pPr>
            <a:r>
              <a:rPr lang="en-GB" sz="1600" b="1" dirty="0" smtClean="0">
                <a:solidFill>
                  <a:srgbClr val="FFFF00"/>
                </a:solidFill>
              </a:rPr>
              <a:t>7. Demonstrate – e.g. </a:t>
            </a:r>
            <a:r>
              <a:rPr lang="en-GB" sz="1600" b="1" dirty="0" smtClean="0">
                <a:solidFill>
                  <a:srgbClr val="FFFF00"/>
                </a:solidFill>
              </a:rPr>
              <a:t>march/hold </a:t>
            </a:r>
            <a:r>
              <a:rPr lang="en-GB" sz="1600" b="1" dirty="0" smtClean="0">
                <a:solidFill>
                  <a:srgbClr val="FFFF00"/>
                </a:solidFill>
              </a:rPr>
              <a:t>rallies against your government, during a time that your country is at war </a:t>
            </a:r>
            <a:r>
              <a:rPr lang="en-GB" sz="1600" b="1" dirty="0" smtClean="0">
                <a:solidFill>
                  <a:srgbClr val="FFFF00"/>
                </a:solidFill>
              </a:rPr>
              <a:t>with others.</a:t>
            </a:r>
            <a:endParaRPr lang="en-GB" sz="1600" b="1" dirty="0" smtClean="0">
              <a:solidFill>
                <a:srgbClr val="FFFF00"/>
              </a:solidFill>
            </a:endParaRPr>
          </a:p>
          <a:p>
            <a:pPr marL="0" indent="0">
              <a:buNone/>
            </a:pPr>
            <a:endParaRPr lang="en-GB" sz="1600" b="1" dirty="0" smtClean="0">
              <a:solidFill>
                <a:srgbClr val="FFFF00"/>
              </a:solidFill>
            </a:endParaRPr>
          </a:p>
          <a:p>
            <a:pPr marL="0" indent="0">
              <a:buNone/>
            </a:pPr>
            <a:r>
              <a:rPr lang="en-GB" sz="1600" b="1" dirty="0" smtClean="0">
                <a:solidFill>
                  <a:schemeClr val="bg1"/>
                </a:solidFill>
              </a:rPr>
              <a:t>8. Give or receive money to carry out illegal </a:t>
            </a:r>
            <a:r>
              <a:rPr lang="en-GB" sz="1600" b="1" dirty="0" smtClean="0">
                <a:solidFill>
                  <a:schemeClr val="bg1"/>
                </a:solidFill>
              </a:rPr>
              <a:t>acts </a:t>
            </a:r>
            <a:r>
              <a:rPr lang="en-GB" sz="1600" b="1" dirty="0" smtClean="0">
                <a:solidFill>
                  <a:schemeClr val="bg1"/>
                </a:solidFill>
              </a:rPr>
              <a:t>against your own </a:t>
            </a:r>
            <a:r>
              <a:rPr lang="en-GB" sz="1600" b="1" dirty="0" smtClean="0">
                <a:solidFill>
                  <a:schemeClr val="bg1"/>
                </a:solidFill>
              </a:rPr>
              <a:t>country.</a:t>
            </a:r>
            <a:endParaRPr lang="en-GB" sz="1600" b="1" dirty="0">
              <a:solidFill>
                <a:schemeClr val="bg1"/>
              </a:solidFill>
            </a:endParaRPr>
          </a:p>
        </p:txBody>
      </p:sp>
    </p:spTree>
    <p:extLst>
      <p:ext uri="{BB962C8B-B14F-4D97-AF65-F5344CB8AC3E}">
        <p14:creationId xmlns:p14="http://schemas.microsoft.com/office/powerpoint/2010/main" val="2560076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1" y="-1"/>
            <a:ext cx="9093507" cy="1713115"/>
          </a:xfrm>
          <a:solidFill>
            <a:srgbClr val="0070C0"/>
          </a:solidFill>
          <a:ln>
            <a:solidFill>
              <a:srgbClr val="0070C0"/>
            </a:solidFill>
          </a:ln>
        </p:spPr>
        <p:txBody>
          <a:bodyPr>
            <a:normAutofit/>
          </a:bodyPr>
          <a:lstStyle/>
          <a:p>
            <a:r>
              <a:rPr lang="en-GB" sz="3100" dirty="0" smtClean="0">
                <a:solidFill>
                  <a:srgbClr val="FFFF00"/>
                </a:solidFill>
              </a:rPr>
              <a:t>What </a:t>
            </a:r>
            <a:r>
              <a:rPr lang="en-GB" sz="3100" dirty="0" smtClean="0">
                <a:solidFill>
                  <a:srgbClr val="FFFF00"/>
                </a:solidFill>
              </a:rPr>
              <a:t>do you think we learn from </a:t>
            </a:r>
            <a:r>
              <a:rPr lang="en-GB" sz="3100" dirty="0" smtClean="0">
                <a:solidFill>
                  <a:srgbClr val="FFFF00"/>
                </a:solidFill>
              </a:rPr>
              <a:t>source 1 </a:t>
            </a:r>
            <a:r>
              <a:rPr lang="en-GB" sz="3100" dirty="0" smtClean="0">
                <a:solidFill>
                  <a:srgbClr val="FFFF00"/>
                </a:solidFill>
              </a:rPr>
              <a:t>about how some Germans responded to Nazism?   </a:t>
            </a:r>
            <a:r>
              <a:rPr lang="en-GB" sz="1300" b="1" dirty="0" smtClean="0">
                <a:solidFill>
                  <a:srgbClr val="FFFF00"/>
                </a:solidFill>
              </a:rPr>
              <a:t/>
            </a:r>
            <a:br>
              <a:rPr lang="en-GB" sz="1300" b="1" dirty="0" smtClean="0">
                <a:solidFill>
                  <a:srgbClr val="FFFF00"/>
                </a:solidFill>
              </a:rPr>
            </a:br>
            <a:r>
              <a:rPr lang="en-GB" sz="1300" b="1" u="sng" dirty="0" smtClean="0">
                <a:solidFill>
                  <a:srgbClr val="FFFF00"/>
                </a:solidFill>
              </a:rPr>
              <a:t> </a:t>
            </a:r>
            <a:endParaRPr lang="en-GB" sz="1300" b="1" u="sng" dirty="0">
              <a:solidFill>
                <a:srgbClr val="FFFF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43989" y="1906275"/>
            <a:ext cx="6572470" cy="4172173"/>
          </a:xfrm>
          <a:solidFill>
            <a:srgbClr val="00B0F0"/>
          </a:solidFill>
        </p:spPr>
      </p:pic>
      <p:sp>
        <p:nvSpPr>
          <p:cNvPr id="5" name="TextBox 4"/>
          <p:cNvSpPr txBox="1"/>
          <p:nvPr/>
        </p:nvSpPr>
        <p:spPr>
          <a:xfrm>
            <a:off x="22952" y="1417638"/>
            <a:ext cx="2148748" cy="2554545"/>
          </a:xfrm>
          <a:prstGeom prst="rect">
            <a:avLst/>
          </a:prstGeom>
          <a:solidFill>
            <a:srgbClr val="FFFF00"/>
          </a:solidFill>
        </p:spPr>
        <p:txBody>
          <a:bodyPr wrap="square" rtlCol="0">
            <a:spAutoFit/>
          </a:bodyPr>
          <a:lstStyle/>
          <a:p>
            <a:r>
              <a:rPr lang="en-GB" sz="1600" dirty="0" smtClean="0">
                <a:solidFill>
                  <a:srgbClr val="0070C0"/>
                </a:solidFill>
              </a:rPr>
              <a:t>1. Members of the League of German </a:t>
            </a:r>
          </a:p>
          <a:p>
            <a:r>
              <a:rPr lang="en-GB" sz="1600" dirty="0" smtClean="0">
                <a:solidFill>
                  <a:srgbClr val="0070C0"/>
                </a:solidFill>
              </a:rPr>
              <a:t>Maidens (Girls or BDM – the female youth organisation set up by the Nazis.</a:t>
            </a:r>
          </a:p>
          <a:p>
            <a:r>
              <a:rPr lang="en-GB" sz="1600" dirty="0" smtClean="0">
                <a:solidFill>
                  <a:srgbClr val="0070C0"/>
                </a:solidFill>
              </a:rPr>
              <a:t>Sophie is top left.</a:t>
            </a:r>
          </a:p>
          <a:p>
            <a:r>
              <a:rPr lang="en-GB" sz="1600" dirty="0" smtClean="0">
                <a:solidFill>
                  <a:srgbClr val="0070C0"/>
                </a:solidFill>
              </a:rPr>
              <a:t>Aged 17, Sophie was chosen to be a group leader.</a:t>
            </a:r>
            <a:endParaRPr lang="en-GB" sz="1600" dirty="0">
              <a:solidFill>
                <a:srgbClr val="0070C0"/>
              </a:solidFill>
            </a:endParaRPr>
          </a:p>
        </p:txBody>
      </p:sp>
      <p:sp>
        <p:nvSpPr>
          <p:cNvPr id="6" name="TextBox 5"/>
          <p:cNvSpPr txBox="1"/>
          <p:nvPr/>
        </p:nvSpPr>
        <p:spPr>
          <a:xfrm>
            <a:off x="762000" y="5686657"/>
            <a:ext cx="1781989" cy="954107"/>
          </a:xfrm>
          <a:prstGeom prst="rect">
            <a:avLst/>
          </a:prstGeom>
          <a:solidFill>
            <a:schemeClr val="tx2">
              <a:lumMod val="75000"/>
            </a:schemeClr>
          </a:solidFill>
        </p:spPr>
        <p:txBody>
          <a:bodyPr wrap="square" rtlCol="0">
            <a:spAutoFit/>
          </a:bodyPr>
          <a:lstStyle/>
          <a:p>
            <a:r>
              <a:rPr lang="en-GB" sz="1400" dirty="0" smtClean="0">
                <a:solidFill>
                  <a:schemeClr val="bg1"/>
                </a:solidFill>
              </a:rPr>
              <a:t>Sophie Scholl </a:t>
            </a:r>
            <a:r>
              <a:rPr lang="en-GB" sz="1400" dirty="0" smtClean="0">
                <a:solidFill>
                  <a:schemeClr val="bg1"/>
                </a:solidFill>
              </a:rPr>
              <a:t>joined </a:t>
            </a:r>
            <a:r>
              <a:rPr lang="en-GB" sz="1400" dirty="0" smtClean="0">
                <a:solidFill>
                  <a:schemeClr val="bg1"/>
                </a:solidFill>
              </a:rPr>
              <a:t>the BDM in 1933 at</a:t>
            </a:r>
          </a:p>
          <a:p>
            <a:r>
              <a:rPr lang="en-GB" sz="1400" dirty="0" smtClean="0">
                <a:solidFill>
                  <a:schemeClr val="bg1"/>
                </a:solidFill>
              </a:rPr>
              <a:t>the age of 11, above.</a:t>
            </a:r>
            <a:endParaRPr lang="en-GB" sz="1400"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1" y="3932192"/>
            <a:ext cx="1781988" cy="1753579"/>
          </a:xfrm>
          <a:prstGeom prst="rect">
            <a:avLst/>
          </a:prstGeom>
        </p:spPr>
      </p:pic>
      <p:sp>
        <p:nvSpPr>
          <p:cNvPr id="8" name="TextBox 7"/>
          <p:cNvSpPr txBox="1"/>
          <p:nvPr/>
        </p:nvSpPr>
        <p:spPr>
          <a:xfrm>
            <a:off x="0" y="3974153"/>
            <a:ext cx="762000" cy="2031325"/>
          </a:xfrm>
          <a:prstGeom prst="rect">
            <a:avLst/>
          </a:prstGeom>
          <a:solidFill>
            <a:srgbClr val="C00000"/>
          </a:solidFill>
        </p:spPr>
        <p:txBody>
          <a:bodyPr wrap="square" rtlCol="0">
            <a:spAutoFit/>
          </a:bodyPr>
          <a:lstStyle/>
          <a:p>
            <a:r>
              <a:rPr lang="en-GB" sz="1400" dirty="0" smtClean="0">
                <a:solidFill>
                  <a:schemeClr val="bg1"/>
                </a:solidFill>
              </a:rPr>
              <a:t>What might</a:t>
            </a:r>
          </a:p>
          <a:p>
            <a:r>
              <a:rPr lang="en-GB" sz="1400" dirty="0" smtClean="0">
                <a:solidFill>
                  <a:schemeClr val="bg1"/>
                </a:solidFill>
              </a:rPr>
              <a:t>we</a:t>
            </a:r>
          </a:p>
          <a:p>
            <a:r>
              <a:rPr lang="en-GB" sz="1400" dirty="0" smtClean="0">
                <a:solidFill>
                  <a:schemeClr val="bg1"/>
                </a:solidFill>
              </a:rPr>
              <a:t>learn</a:t>
            </a:r>
          </a:p>
          <a:p>
            <a:r>
              <a:rPr lang="en-GB" sz="1400" dirty="0" smtClean="0">
                <a:solidFill>
                  <a:schemeClr val="bg1"/>
                </a:solidFill>
              </a:rPr>
              <a:t>about</a:t>
            </a:r>
          </a:p>
          <a:p>
            <a:r>
              <a:rPr lang="en-GB" sz="1400" dirty="0" smtClean="0">
                <a:solidFill>
                  <a:schemeClr val="bg1"/>
                </a:solidFill>
              </a:rPr>
              <a:t>Sophie from</a:t>
            </a:r>
          </a:p>
          <a:p>
            <a:r>
              <a:rPr lang="en-GB" sz="1400" dirty="0" smtClean="0">
                <a:solidFill>
                  <a:schemeClr val="bg1"/>
                </a:solidFill>
              </a:rPr>
              <a:t>Source, right?</a:t>
            </a:r>
            <a:endParaRPr lang="en-GB" sz="1400" dirty="0">
              <a:solidFill>
                <a:schemeClr val="bg1"/>
              </a:solidFill>
            </a:endParaRPr>
          </a:p>
        </p:txBody>
      </p:sp>
      <p:sp>
        <p:nvSpPr>
          <p:cNvPr id="9" name="TextBox 8"/>
          <p:cNvSpPr txBox="1"/>
          <p:nvPr/>
        </p:nvSpPr>
        <p:spPr>
          <a:xfrm>
            <a:off x="2224029" y="1450554"/>
            <a:ext cx="639919" cy="1015663"/>
          </a:xfrm>
          <a:prstGeom prst="rect">
            <a:avLst/>
          </a:prstGeom>
          <a:solidFill>
            <a:srgbClr val="FFC000"/>
          </a:solidFill>
        </p:spPr>
        <p:txBody>
          <a:bodyPr wrap="none" rtlCol="0">
            <a:spAutoFit/>
          </a:bodyPr>
          <a:lstStyle/>
          <a:p>
            <a:r>
              <a:rPr lang="en-GB" sz="1200" b="1" dirty="0" smtClean="0">
                <a:solidFill>
                  <a:srgbClr val="0070C0"/>
                </a:solidFill>
              </a:rPr>
              <a:t>Sophie</a:t>
            </a:r>
          </a:p>
          <a:p>
            <a:r>
              <a:rPr lang="en-GB" sz="1200" b="1" dirty="0" smtClean="0">
                <a:solidFill>
                  <a:srgbClr val="0070C0"/>
                </a:solidFill>
              </a:rPr>
              <a:t> Scholl,</a:t>
            </a:r>
          </a:p>
          <a:p>
            <a:r>
              <a:rPr lang="en-GB" sz="1200" b="1" dirty="0" smtClean="0">
                <a:solidFill>
                  <a:srgbClr val="0070C0"/>
                </a:solidFill>
              </a:rPr>
              <a:t>BDM -</a:t>
            </a:r>
          </a:p>
          <a:p>
            <a:r>
              <a:rPr lang="en-GB" sz="1200" b="1" dirty="0" smtClean="0">
                <a:solidFill>
                  <a:srgbClr val="0070C0"/>
                </a:solidFill>
              </a:rPr>
              <a:t>Group</a:t>
            </a:r>
          </a:p>
          <a:p>
            <a:r>
              <a:rPr lang="en-GB" sz="1200" b="1" dirty="0" smtClean="0">
                <a:solidFill>
                  <a:srgbClr val="0070C0"/>
                </a:solidFill>
              </a:rPr>
              <a:t> leader</a:t>
            </a:r>
            <a:endParaRPr lang="en-GB" sz="1200" b="1" dirty="0">
              <a:solidFill>
                <a:srgbClr val="0070C0"/>
              </a:solidFill>
            </a:endParaRPr>
          </a:p>
        </p:txBody>
      </p:sp>
      <p:sp>
        <p:nvSpPr>
          <p:cNvPr id="10" name="TextBox 9"/>
          <p:cNvSpPr txBox="1"/>
          <p:nvPr/>
        </p:nvSpPr>
        <p:spPr>
          <a:xfrm>
            <a:off x="3048000" y="1492562"/>
            <a:ext cx="1472454" cy="738664"/>
          </a:xfrm>
          <a:prstGeom prst="rect">
            <a:avLst/>
          </a:prstGeom>
          <a:solidFill>
            <a:srgbClr val="C00000"/>
          </a:solidFill>
        </p:spPr>
        <p:txBody>
          <a:bodyPr wrap="none" rtlCol="0">
            <a:spAutoFit/>
          </a:bodyPr>
          <a:lstStyle/>
          <a:p>
            <a:r>
              <a:rPr lang="en-GB" sz="1400" dirty="0" smtClean="0">
                <a:solidFill>
                  <a:schemeClr val="bg1"/>
                </a:solidFill>
              </a:rPr>
              <a:t>1. What do you</a:t>
            </a:r>
          </a:p>
          <a:p>
            <a:r>
              <a:rPr lang="en-GB" sz="1400" dirty="0" smtClean="0">
                <a:solidFill>
                  <a:schemeClr val="bg1"/>
                </a:solidFill>
              </a:rPr>
              <a:t>notice about…</a:t>
            </a:r>
          </a:p>
          <a:p>
            <a:r>
              <a:rPr lang="en-GB" sz="1400" dirty="0" smtClean="0">
                <a:solidFill>
                  <a:schemeClr val="bg1"/>
                </a:solidFill>
              </a:rPr>
              <a:t>hairstyles? dress?</a:t>
            </a:r>
            <a:endParaRPr lang="en-GB" sz="1400" dirty="0">
              <a:solidFill>
                <a:schemeClr val="bg1"/>
              </a:solidFill>
            </a:endParaRPr>
          </a:p>
        </p:txBody>
      </p:sp>
      <p:sp>
        <p:nvSpPr>
          <p:cNvPr id="11" name="TextBox 10"/>
          <p:cNvSpPr txBox="1"/>
          <p:nvPr/>
        </p:nvSpPr>
        <p:spPr>
          <a:xfrm>
            <a:off x="4628629" y="1644220"/>
            <a:ext cx="2277405" cy="307777"/>
          </a:xfrm>
          <a:prstGeom prst="rect">
            <a:avLst/>
          </a:prstGeom>
          <a:solidFill>
            <a:srgbClr val="FFC000"/>
          </a:solidFill>
        </p:spPr>
        <p:txBody>
          <a:bodyPr wrap="square" rtlCol="0">
            <a:spAutoFit/>
          </a:bodyPr>
          <a:lstStyle/>
          <a:p>
            <a:r>
              <a:rPr lang="en-GB" sz="1400" dirty="0" smtClean="0">
                <a:solidFill>
                  <a:srgbClr val="0070C0"/>
                </a:solidFill>
              </a:rPr>
              <a:t>Below: School prom, 1939</a:t>
            </a:r>
            <a:endParaRPr lang="en-GB" sz="1400" dirty="0">
              <a:solidFill>
                <a:srgbClr val="0070C0"/>
              </a:solidFill>
            </a:endParaRPr>
          </a:p>
        </p:txBody>
      </p:sp>
      <p:sp>
        <p:nvSpPr>
          <p:cNvPr id="13" name="TextBox 12"/>
          <p:cNvSpPr txBox="1"/>
          <p:nvPr/>
        </p:nvSpPr>
        <p:spPr>
          <a:xfrm>
            <a:off x="6934201" y="1500000"/>
            <a:ext cx="2182258" cy="954107"/>
          </a:xfrm>
          <a:prstGeom prst="rect">
            <a:avLst/>
          </a:prstGeom>
          <a:solidFill>
            <a:srgbClr val="C00000"/>
          </a:solidFill>
        </p:spPr>
        <p:txBody>
          <a:bodyPr wrap="square" rtlCol="0">
            <a:spAutoFit/>
          </a:bodyPr>
          <a:lstStyle/>
          <a:p>
            <a:r>
              <a:rPr lang="en-GB" sz="1400" dirty="0" smtClean="0">
                <a:solidFill>
                  <a:schemeClr val="bg1"/>
                </a:solidFill>
              </a:rPr>
              <a:t>2. What more would you ask Sophie, to find out more about German </a:t>
            </a:r>
            <a:r>
              <a:rPr lang="en-GB" sz="1400" dirty="0" smtClean="0">
                <a:solidFill>
                  <a:schemeClr val="bg1"/>
                </a:solidFill>
              </a:rPr>
              <a:t>attitudes </a:t>
            </a:r>
            <a:r>
              <a:rPr lang="en-GB" sz="1400" dirty="0" smtClean="0">
                <a:solidFill>
                  <a:schemeClr val="bg1"/>
                </a:solidFill>
              </a:rPr>
              <a:t>to Nazism?</a:t>
            </a:r>
            <a:endParaRPr lang="en-GB" sz="1400" dirty="0">
              <a:solidFill>
                <a:schemeClr val="bg1"/>
              </a:solidFill>
            </a:endParaRPr>
          </a:p>
        </p:txBody>
      </p:sp>
      <p:cxnSp>
        <p:nvCxnSpPr>
          <p:cNvPr id="12" name="Straight Connector 11"/>
          <p:cNvCxnSpPr>
            <a:stCxn id="9" idx="2"/>
          </p:cNvCxnSpPr>
          <p:nvPr/>
        </p:nvCxnSpPr>
        <p:spPr>
          <a:xfrm>
            <a:off x="2543989" y="2466217"/>
            <a:ext cx="504011" cy="339748"/>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773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199"/>
          </a:xfrm>
          <a:solidFill>
            <a:srgbClr val="0070C0"/>
          </a:solidFill>
          <a:ln>
            <a:solidFill>
              <a:srgbClr val="0070C0"/>
            </a:solidFill>
          </a:ln>
        </p:spPr>
        <p:txBody>
          <a:bodyPr>
            <a:normAutofit fontScale="90000"/>
          </a:bodyPr>
          <a:lstStyle/>
          <a:p>
            <a:r>
              <a:rPr lang="en-GB" sz="3600" b="1" u="sng" dirty="0" smtClean="0">
                <a:solidFill>
                  <a:srgbClr val="FFFF00"/>
                </a:solidFill>
              </a:rPr>
              <a:t/>
            </a:r>
            <a:br>
              <a:rPr lang="en-GB" sz="3600" b="1" u="sng" dirty="0" smtClean="0">
                <a:solidFill>
                  <a:srgbClr val="FFFF00"/>
                </a:solidFill>
              </a:rPr>
            </a:br>
            <a:r>
              <a:rPr lang="en-GB" sz="3100" dirty="0" smtClean="0">
                <a:solidFill>
                  <a:srgbClr val="FFFF00"/>
                </a:solidFill>
              </a:rPr>
              <a:t>By 1936, what do you think we learn from A and B, about </a:t>
            </a:r>
            <a:r>
              <a:rPr lang="en-GB" sz="3100" dirty="0" smtClean="0">
                <a:solidFill>
                  <a:srgbClr val="FFFF00"/>
                </a:solidFill>
              </a:rPr>
              <a:t>what </a:t>
            </a:r>
            <a:r>
              <a:rPr lang="en-GB" sz="3100" dirty="0" smtClean="0">
                <a:solidFill>
                  <a:srgbClr val="FFFF00"/>
                </a:solidFill>
              </a:rPr>
              <a:t>the Nazis </a:t>
            </a:r>
            <a:r>
              <a:rPr lang="en-GB" sz="3100" dirty="0" smtClean="0">
                <a:solidFill>
                  <a:srgbClr val="FFFF00"/>
                </a:solidFill>
              </a:rPr>
              <a:t>demanded from Germany’s </a:t>
            </a:r>
            <a:r>
              <a:rPr lang="en-GB" sz="3100" dirty="0" smtClean="0">
                <a:solidFill>
                  <a:srgbClr val="FFFF00"/>
                </a:solidFill>
              </a:rPr>
              <a:t>youth?</a:t>
            </a:r>
            <a:r>
              <a:rPr lang="en-GB" sz="3100" b="1" u="sng" dirty="0" smtClean="0">
                <a:solidFill>
                  <a:srgbClr val="FFFF00"/>
                </a:solidFill>
              </a:rPr>
              <a:t>   </a:t>
            </a:r>
            <a:br>
              <a:rPr lang="en-GB" sz="3100" b="1" u="sng" dirty="0" smtClean="0">
                <a:solidFill>
                  <a:srgbClr val="FFFF00"/>
                </a:solidFill>
              </a:rPr>
            </a:br>
            <a:endParaRPr lang="en-GB" sz="3100" b="1" u="sng" dirty="0">
              <a:solidFill>
                <a:srgbClr val="FFFF00"/>
              </a:solidFill>
            </a:endParaRPr>
          </a:p>
        </p:txBody>
      </p:sp>
      <p:sp>
        <p:nvSpPr>
          <p:cNvPr id="7" name="TextBox 6"/>
          <p:cNvSpPr txBox="1"/>
          <p:nvPr/>
        </p:nvSpPr>
        <p:spPr>
          <a:xfrm>
            <a:off x="0" y="1624280"/>
            <a:ext cx="3593186" cy="1077218"/>
          </a:xfrm>
          <a:prstGeom prst="rect">
            <a:avLst/>
          </a:prstGeom>
          <a:solidFill>
            <a:schemeClr val="tx2">
              <a:lumMod val="60000"/>
              <a:lumOff val="40000"/>
            </a:schemeClr>
          </a:solidFill>
        </p:spPr>
        <p:txBody>
          <a:bodyPr wrap="square" rtlCol="0">
            <a:spAutoFit/>
          </a:bodyPr>
          <a:lstStyle/>
          <a:p>
            <a:r>
              <a:rPr lang="en-GB" sz="1600" b="1" dirty="0" smtClean="0">
                <a:solidFill>
                  <a:srgbClr val="FFFF00"/>
                </a:solidFill>
              </a:rPr>
              <a:t>A. Members of the Hitler Youth (right) – the largest youth organisation acted as flag-bearers at the Nazi rally in </a:t>
            </a:r>
            <a:r>
              <a:rPr lang="en-GB" sz="1600" b="1" dirty="0">
                <a:solidFill>
                  <a:srgbClr val="FFFF00"/>
                </a:solidFill>
              </a:rPr>
              <a:t>Nuremberg of  </a:t>
            </a:r>
            <a:r>
              <a:rPr lang="en-GB" sz="1600" b="1" dirty="0" smtClean="0">
                <a:solidFill>
                  <a:srgbClr val="FFFF00"/>
                </a:solidFill>
              </a:rPr>
              <a:t>1936.</a:t>
            </a:r>
            <a:endParaRPr lang="en-GB" sz="1600" b="1" dirty="0">
              <a:solidFill>
                <a:srgbClr val="FFFF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3352799"/>
            <a:ext cx="2638109" cy="1910507"/>
          </a:xfrm>
          <a:prstGeom prst="rect">
            <a:avLst/>
          </a:prstGeom>
        </p:spPr>
      </p:pic>
      <p:sp>
        <p:nvSpPr>
          <p:cNvPr id="9" name="TextBox 8"/>
          <p:cNvSpPr txBox="1"/>
          <p:nvPr/>
        </p:nvSpPr>
        <p:spPr>
          <a:xfrm>
            <a:off x="533400" y="5181600"/>
            <a:ext cx="2638109" cy="1015663"/>
          </a:xfrm>
          <a:prstGeom prst="rect">
            <a:avLst/>
          </a:prstGeom>
          <a:solidFill>
            <a:schemeClr val="tx2">
              <a:lumMod val="60000"/>
              <a:lumOff val="40000"/>
            </a:schemeClr>
          </a:solidFill>
        </p:spPr>
        <p:txBody>
          <a:bodyPr wrap="square" rtlCol="0">
            <a:spAutoFit/>
          </a:bodyPr>
          <a:lstStyle/>
          <a:p>
            <a:r>
              <a:rPr lang="en-GB" sz="1200" b="1" dirty="0" smtClean="0">
                <a:solidFill>
                  <a:srgbClr val="FFFF00"/>
                </a:solidFill>
              </a:rPr>
              <a:t>B. Hans Scholl  above was a</a:t>
            </a:r>
          </a:p>
          <a:p>
            <a:r>
              <a:rPr lang="en-GB" sz="1200" b="1" dirty="0" smtClean="0">
                <a:solidFill>
                  <a:srgbClr val="FFFF00"/>
                </a:solidFill>
              </a:rPr>
              <a:t>member of the Hitler Youth in 1933 at the age of 15. He was a flag – waver at the Nuremberg Rally, in 1936. </a:t>
            </a:r>
            <a:endParaRPr lang="en-GB" sz="1200" b="1" dirty="0">
              <a:solidFill>
                <a:srgbClr val="FFFF00"/>
              </a:solidFill>
            </a:endParaRPr>
          </a:p>
        </p:txBody>
      </p:sp>
      <p:sp>
        <p:nvSpPr>
          <p:cNvPr id="3" name="TextBox 2"/>
          <p:cNvSpPr txBox="1"/>
          <p:nvPr/>
        </p:nvSpPr>
        <p:spPr>
          <a:xfrm>
            <a:off x="3942527" y="1648996"/>
            <a:ext cx="1159292" cy="584775"/>
          </a:xfrm>
          <a:prstGeom prst="rect">
            <a:avLst/>
          </a:prstGeom>
          <a:solidFill>
            <a:schemeClr val="accent2"/>
          </a:solidFill>
        </p:spPr>
        <p:txBody>
          <a:bodyPr wrap="none" rtlCol="0">
            <a:spAutoFit/>
          </a:bodyPr>
          <a:lstStyle/>
          <a:p>
            <a:r>
              <a:rPr lang="en-GB" sz="1600" dirty="0" smtClean="0">
                <a:solidFill>
                  <a:schemeClr val="bg1"/>
                </a:solidFill>
              </a:rPr>
              <a:t>1. What is</a:t>
            </a:r>
          </a:p>
          <a:p>
            <a:r>
              <a:rPr lang="en-GB" sz="1600" dirty="0" smtClean="0">
                <a:solidFill>
                  <a:schemeClr val="bg1"/>
                </a:solidFill>
              </a:rPr>
              <a:t>happening?</a:t>
            </a:r>
            <a:endParaRPr lang="en-GB" sz="1600" dirty="0">
              <a:solidFill>
                <a:schemeClr val="bg1"/>
              </a:solidFill>
            </a:endParaRPr>
          </a:p>
        </p:txBody>
      </p:sp>
      <p:sp>
        <p:nvSpPr>
          <p:cNvPr id="4" name="TextBox 3"/>
          <p:cNvSpPr txBox="1"/>
          <p:nvPr/>
        </p:nvSpPr>
        <p:spPr>
          <a:xfrm>
            <a:off x="6705600" y="1600200"/>
            <a:ext cx="2257513" cy="738664"/>
          </a:xfrm>
          <a:prstGeom prst="rect">
            <a:avLst/>
          </a:prstGeom>
          <a:solidFill>
            <a:srgbClr val="C00000"/>
          </a:solidFill>
        </p:spPr>
        <p:txBody>
          <a:bodyPr wrap="square" rtlCol="0">
            <a:spAutoFit/>
          </a:bodyPr>
          <a:lstStyle/>
          <a:p>
            <a:r>
              <a:rPr lang="en-GB" sz="1400" dirty="0" smtClean="0">
                <a:solidFill>
                  <a:schemeClr val="bg1"/>
                </a:solidFill>
              </a:rPr>
              <a:t>2. What do you think</a:t>
            </a:r>
          </a:p>
          <a:p>
            <a:r>
              <a:rPr lang="en-GB" sz="1400" dirty="0" smtClean="0">
                <a:solidFill>
                  <a:schemeClr val="bg1"/>
                </a:solidFill>
              </a:rPr>
              <a:t>is the purpose </a:t>
            </a:r>
            <a:r>
              <a:rPr lang="en-GB" sz="1400" dirty="0" smtClean="0">
                <a:solidFill>
                  <a:schemeClr val="bg1"/>
                </a:solidFill>
              </a:rPr>
              <a:t>of </a:t>
            </a:r>
            <a:r>
              <a:rPr lang="en-GB" sz="1400" dirty="0" smtClean="0">
                <a:solidFill>
                  <a:schemeClr val="bg1"/>
                </a:solidFill>
              </a:rPr>
              <a:t>the flags? standards?</a:t>
            </a:r>
            <a:endParaRPr lang="en-GB" sz="1400" dirty="0">
              <a:solidFill>
                <a:schemeClr val="bg1"/>
              </a:solidFill>
            </a:endParaRPr>
          </a:p>
        </p:txBody>
      </p:sp>
      <p:sp>
        <p:nvSpPr>
          <p:cNvPr id="5" name="TextBox 4"/>
          <p:cNvSpPr txBox="1"/>
          <p:nvPr/>
        </p:nvSpPr>
        <p:spPr>
          <a:xfrm>
            <a:off x="2185405" y="2983467"/>
            <a:ext cx="1230586" cy="954107"/>
          </a:xfrm>
          <a:prstGeom prst="rect">
            <a:avLst/>
          </a:prstGeom>
          <a:solidFill>
            <a:srgbClr val="C00000"/>
          </a:solidFill>
        </p:spPr>
        <p:txBody>
          <a:bodyPr wrap="square" rtlCol="0">
            <a:spAutoFit/>
          </a:bodyPr>
          <a:lstStyle/>
          <a:p>
            <a:r>
              <a:rPr lang="en-GB" sz="1400" dirty="0" smtClean="0">
                <a:solidFill>
                  <a:schemeClr val="bg1"/>
                </a:solidFill>
              </a:rPr>
              <a:t> 2. What </a:t>
            </a:r>
            <a:r>
              <a:rPr lang="en-GB" sz="1400" dirty="0" smtClean="0">
                <a:solidFill>
                  <a:schemeClr val="bg1"/>
                </a:solidFill>
              </a:rPr>
              <a:t>do </a:t>
            </a:r>
            <a:r>
              <a:rPr lang="en-GB" sz="1400" dirty="0" smtClean="0">
                <a:solidFill>
                  <a:schemeClr val="bg1"/>
                </a:solidFill>
              </a:rPr>
              <a:t>you think </a:t>
            </a:r>
            <a:r>
              <a:rPr lang="en-GB" sz="1400" dirty="0" smtClean="0">
                <a:solidFill>
                  <a:schemeClr val="bg1"/>
                </a:solidFill>
              </a:rPr>
              <a:t>Hans </a:t>
            </a:r>
            <a:r>
              <a:rPr lang="en-GB" sz="1400" dirty="0" smtClean="0">
                <a:solidFill>
                  <a:schemeClr val="bg1"/>
                </a:solidFill>
              </a:rPr>
              <a:t>is thinking</a:t>
            </a:r>
            <a:r>
              <a:rPr lang="en-GB" sz="1400" dirty="0" smtClean="0">
                <a:solidFill>
                  <a:schemeClr val="bg1"/>
                </a:solidFill>
              </a:rPr>
              <a:t>?</a:t>
            </a:r>
            <a:endParaRPr lang="en-GB" sz="1400" dirty="0"/>
          </a:p>
        </p:txBody>
      </p:sp>
      <p:sp>
        <p:nvSpPr>
          <p:cNvPr id="10" name="TextBox 9"/>
          <p:cNvSpPr txBox="1"/>
          <p:nvPr/>
        </p:nvSpPr>
        <p:spPr>
          <a:xfrm>
            <a:off x="4808137" y="5562600"/>
            <a:ext cx="3794926" cy="523220"/>
          </a:xfrm>
          <a:prstGeom prst="rect">
            <a:avLst/>
          </a:prstGeom>
          <a:solidFill>
            <a:srgbClr val="C00000"/>
          </a:solidFill>
        </p:spPr>
        <p:txBody>
          <a:bodyPr wrap="square" rtlCol="0">
            <a:spAutoFit/>
          </a:bodyPr>
          <a:lstStyle/>
          <a:p>
            <a:r>
              <a:rPr lang="en-GB" sz="1400" dirty="0">
                <a:solidFill>
                  <a:schemeClr val="bg1"/>
                </a:solidFill>
              </a:rPr>
              <a:t>3</a:t>
            </a:r>
            <a:r>
              <a:rPr lang="en-GB" sz="1400" dirty="0" smtClean="0">
                <a:solidFill>
                  <a:schemeClr val="bg1"/>
                </a:solidFill>
              </a:rPr>
              <a:t>. What impression does the </a:t>
            </a:r>
            <a:r>
              <a:rPr lang="en-GB" sz="1400" dirty="0" smtClean="0">
                <a:solidFill>
                  <a:schemeClr val="bg1"/>
                </a:solidFill>
              </a:rPr>
              <a:t>source</a:t>
            </a:r>
            <a:endParaRPr lang="en-GB" sz="1400" dirty="0" smtClean="0">
              <a:solidFill>
                <a:schemeClr val="bg1"/>
              </a:solidFill>
            </a:endParaRPr>
          </a:p>
          <a:p>
            <a:r>
              <a:rPr lang="en-GB" sz="1400" dirty="0" smtClean="0">
                <a:solidFill>
                  <a:schemeClr val="bg1"/>
                </a:solidFill>
              </a:rPr>
              <a:t> give of </a:t>
            </a:r>
            <a:r>
              <a:rPr lang="en-GB" sz="1400" dirty="0" smtClean="0">
                <a:solidFill>
                  <a:schemeClr val="bg1"/>
                </a:solidFill>
              </a:rPr>
              <a:t>Nazism e.g</a:t>
            </a:r>
            <a:r>
              <a:rPr lang="en-GB" sz="1400" dirty="0" smtClean="0">
                <a:solidFill>
                  <a:schemeClr val="bg1"/>
                </a:solidFill>
              </a:rPr>
              <a:t>. clothing?</a:t>
            </a:r>
            <a:endParaRPr lang="en-GB" sz="1400" dirty="0">
              <a:solidFill>
                <a:schemeClr val="bg1"/>
              </a:solidFill>
            </a:endParaRPr>
          </a:p>
        </p:txBody>
      </p:sp>
      <p:sp>
        <p:nvSpPr>
          <p:cNvPr id="11" name="TextBox 10"/>
          <p:cNvSpPr txBox="1"/>
          <p:nvPr/>
        </p:nvSpPr>
        <p:spPr>
          <a:xfrm>
            <a:off x="0" y="3005588"/>
            <a:ext cx="878967" cy="738664"/>
          </a:xfrm>
          <a:prstGeom prst="rect">
            <a:avLst/>
          </a:prstGeom>
          <a:solidFill>
            <a:srgbClr val="C00000"/>
          </a:solidFill>
        </p:spPr>
        <p:txBody>
          <a:bodyPr wrap="none" rtlCol="0">
            <a:spAutoFit/>
          </a:bodyPr>
          <a:lstStyle/>
          <a:p>
            <a:r>
              <a:rPr lang="en-GB" sz="1400" dirty="0" smtClean="0">
                <a:solidFill>
                  <a:schemeClr val="bg1"/>
                </a:solidFill>
              </a:rPr>
              <a:t>1. How </a:t>
            </a:r>
            <a:r>
              <a:rPr lang="en-GB" sz="1400" dirty="0" smtClean="0">
                <a:solidFill>
                  <a:schemeClr val="bg1"/>
                </a:solidFill>
              </a:rPr>
              <a:t>is </a:t>
            </a:r>
          </a:p>
          <a:p>
            <a:r>
              <a:rPr lang="en-GB" sz="1400" dirty="0" smtClean="0">
                <a:solidFill>
                  <a:schemeClr val="bg1"/>
                </a:solidFill>
              </a:rPr>
              <a:t>Hans </a:t>
            </a:r>
          </a:p>
          <a:p>
            <a:r>
              <a:rPr lang="en-GB" sz="1400" dirty="0" smtClean="0">
                <a:solidFill>
                  <a:schemeClr val="bg1"/>
                </a:solidFill>
              </a:rPr>
              <a:t>dressed?</a:t>
            </a:r>
            <a:endParaRPr lang="en-GB" dirty="0"/>
          </a:p>
        </p:txBody>
      </p:sp>
      <p:cxnSp>
        <p:nvCxnSpPr>
          <p:cNvPr id="18" name="Straight Connector 17"/>
          <p:cNvCxnSpPr/>
          <p:nvPr/>
        </p:nvCxnSpPr>
        <p:spPr>
          <a:xfrm>
            <a:off x="4572000" y="2286000"/>
            <a:ext cx="495299" cy="228600"/>
          </a:xfrm>
          <a:prstGeom prst="line">
            <a:avLst/>
          </a:prstGeom>
          <a:ln w="19050" cmpd="sng"/>
        </p:spPr>
        <p:style>
          <a:lnRef idx="1">
            <a:schemeClr val="accent1"/>
          </a:lnRef>
          <a:fillRef idx="0">
            <a:schemeClr val="accent1"/>
          </a:fillRef>
          <a:effectRef idx="0">
            <a:schemeClr val="accent1"/>
          </a:effectRef>
          <a:fontRef idx="minor">
            <a:schemeClr val="tx1"/>
          </a:fontRef>
        </p:style>
      </p:cxnSp>
      <p:pic>
        <p:nvPicPr>
          <p:cNvPr id="15" name="Content Placeholder 14" descr="Bundesarchiv_Bild_183-E12089,_Posen,_Amtseinführung_Arthur_Greiser.jpg"/>
          <p:cNvPicPr>
            <a:picLocks noGrp="1" noChangeAspect="1"/>
          </p:cNvPicPr>
          <p:nvPr>
            <p:ph idx="1"/>
          </p:nvPr>
        </p:nvPicPr>
        <p:blipFill>
          <a:blip r:embed="rId4">
            <a:extLst>
              <a:ext uri="{28A0092B-C50C-407E-A947-70E740481C1C}">
                <a14:useLocalDpi xmlns:a14="http://schemas.microsoft.com/office/drawing/2010/main" val="0"/>
              </a:ext>
            </a:extLst>
          </a:blip>
          <a:srcRect t="13937" b="13937"/>
          <a:stretch>
            <a:fillRect/>
          </a:stretch>
        </p:blipFill>
        <p:spPr>
          <a:xfrm>
            <a:off x="3601793" y="2514600"/>
            <a:ext cx="5542207" cy="3048000"/>
          </a:xfrm>
        </p:spPr>
      </p:pic>
      <p:cxnSp>
        <p:nvCxnSpPr>
          <p:cNvPr id="19" name="Straight Connector 18"/>
          <p:cNvCxnSpPr/>
          <p:nvPr/>
        </p:nvCxnSpPr>
        <p:spPr>
          <a:xfrm flipH="1">
            <a:off x="6172292" y="2082321"/>
            <a:ext cx="533308" cy="432279"/>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509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solidFill>
            <a:srgbClr val="0070C0"/>
          </a:solidFill>
          <a:ln>
            <a:solidFill>
              <a:srgbClr val="0070C0"/>
            </a:solidFill>
          </a:ln>
        </p:spPr>
        <p:txBody>
          <a:bodyPr>
            <a:normAutofit/>
          </a:bodyPr>
          <a:lstStyle/>
          <a:p>
            <a:r>
              <a:rPr lang="en-GB" sz="3100" dirty="0" smtClean="0">
                <a:solidFill>
                  <a:srgbClr val="FFFF00"/>
                </a:solidFill>
              </a:rPr>
              <a:t>Spotlight </a:t>
            </a:r>
            <a:r>
              <a:rPr lang="en-GB" sz="3100" dirty="0" smtClean="0">
                <a:solidFill>
                  <a:srgbClr val="FFFF00"/>
                </a:solidFill>
              </a:rPr>
              <a:t>on Hans &amp; Sophie Scholl   </a:t>
            </a:r>
            <a:r>
              <a:rPr lang="en-GB" sz="3600" b="1" u="sng" dirty="0" smtClean="0">
                <a:solidFill>
                  <a:srgbClr val="FFFF00"/>
                </a:solidFill>
              </a:rPr>
              <a:t/>
            </a:r>
            <a:br>
              <a:rPr lang="en-GB" sz="3600" b="1" u="sng" dirty="0" smtClean="0">
                <a:solidFill>
                  <a:srgbClr val="FFFF00"/>
                </a:solidFill>
              </a:rPr>
            </a:br>
            <a:endParaRPr lang="en-GB" sz="3600" b="1" u="sng" dirty="0">
              <a:solidFill>
                <a:srgbClr val="FFFF00"/>
              </a:solidFill>
            </a:endParaRPr>
          </a:p>
        </p:txBody>
      </p:sp>
      <p:sp>
        <p:nvSpPr>
          <p:cNvPr id="3" name="Content Placeholder 2"/>
          <p:cNvSpPr>
            <a:spLocks noGrp="1"/>
          </p:cNvSpPr>
          <p:nvPr>
            <p:ph idx="1"/>
          </p:nvPr>
        </p:nvSpPr>
        <p:spPr>
          <a:xfrm>
            <a:off x="0" y="1476824"/>
            <a:ext cx="9144000" cy="4649339"/>
          </a:xfrm>
          <a:solidFill>
            <a:srgbClr val="00B0F0"/>
          </a:solidFill>
        </p:spPr>
        <p:txBody>
          <a:bodyPr>
            <a:normAutofit fontScale="77500" lnSpcReduction="20000"/>
          </a:bodyPr>
          <a:lstStyle/>
          <a:p>
            <a:pPr marL="0" indent="0">
              <a:buNone/>
            </a:pPr>
            <a:r>
              <a:rPr lang="en-GB" sz="2400" b="1" dirty="0" smtClean="0">
                <a:solidFill>
                  <a:schemeClr val="bg1"/>
                </a:solidFill>
              </a:rPr>
              <a:t>After </a:t>
            </a:r>
            <a:r>
              <a:rPr lang="en-GB" sz="2400" b="1" dirty="0">
                <a:solidFill>
                  <a:schemeClr val="bg1"/>
                </a:solidFill>
              </a:rPr>
              <a:t>the </a:t>
            </a:r>
            <a:r>
              <a:rPr lang="en-GB" sz="2400" b="1" dirty="0" smtClean="0">
                <a:solidFill>
                  <a:schemeClr val="bg1"/>
                </a:solidFill>
              </a:rPr>
              <a:t>WW2 </a:t>
            </a:r>
            <a:r>
              <a:rPr lang="en-GB" sz="2400" b="1" dirty="0" smtClean="0">
                <a:solidFill>
                  <a:schemeClr val="bg1"/>
                </a:solidFill>
              </a:rPr>
              <a:t>a </a:t>
            </a:r>
            <a:r>
              <a:rPr lang="en-GB" sz="2400" b="1" dirty="0" smtClean="0">
                <a:solidFill>
                  <a:schemeClr val="bg1"/>
                </a:solidFill>
              </a:rPr>
              <a:t>number of Germans were put on trial and questioned for their attitudes</a:t>
            </a:r>
            <a:r>
              <a:rPr lang="en-GB" sz="2400" b="1" dirty="0" smtClean="0">
                <a:solidFill>
                  <a:schemeClr val="bg1"/>
                </a:solidFill>
              </a:rPr>
              <a:t>/actions of:</a:t>
            </a:r>
            <a:endParaRPr lang="en-GB" sz="2400" b="1" dirty="0" smtClean="0">
              <a:solidFill>
                <a:schemeClr val="bg1"/>
              </a:solidFill>
            </a:endParaRPr>
          </a:p>
          <a:p>
            <a:pPr marL="0" indent="0">
              <a:buNone/>
            </a:pPr>
            <a:endParaRPr lang="en-GB" sz="2400" b="1" dirty="0" smtClean="0">
              <a:solidFill>
                <a:schemeClr val="bg1"/>
              </a:solidFill>
            </a:endParaRPr>
          </a:p>
          <a:p>
            <a:pPr marL="457200" indent="-457200">
              <a:buFont typeface="+mj-lt"/>
              <a:buAutoNum type="alphaUcPeriod"/>
            </a:pPr>
            <a:r>
              <a:rPr lang="en-GB" sz="2400" b="1" dirty="0">
                <a:solidFill>
                  <a:srgbClr val="FFFFFF"/>
                </a:solidFill>
              </a:rPr>
              <a:t>B</a:t>
            </a:r>
            <a:r>
              <a:rPr lang="en-GB" sz="2400" b="1" dirty="0" smtClean="0">
                <a:solidFill>
                  <a:srgbClr val="FFFFFF"/>
                </a:solidFill>
              </a:rPr>
              <a:t>eing </a:t>
            </a:r>
            <a:r>
              <a:rPr lang="en-GB" sz="2400" b="1" dirty="0" smtClean="0">
                <a:solidFill>
                  <a:srgbClr val="FFFFFF"/>
                </a:solidFill>
              </a:rPr>
              <a:t>a Nazi </a:t>
            </a:r>
            <a:r>
              <a:rPr lang="en-GB" sz="2400" b="1" dirty="0" smtClean="0">
                <a:solidFill>
                  <a:srgbClr val="FFFFFF"/>
                </a:solidFill>
              </a:rPr>
              <a:t>sympathiser </a:t>
            </a:r>
            <a:r>
              <a:rPr lang="en-GB" sz="2400" b="1" dirty="0" smtClean="0">
                <a:solidFill>
                  <a:srgbClr val="FFFFFF"/>
                </a:solidFill>
              </a:rPr>
              <a:t>e.g. joining the Party (minor)</a:t>
            </a:r>
          </a:p>
          <a:p>
            <a:pPr marL="457200" indent="-457200">
              <a:buFont typeface="+mj-lt"/>
              <a:buAutoNum type="alphaUcPeriod"/>
            </a:pPr>
            <a:r>
              <a:rPr lang="en-GB" sz="2400" b="1" dirty="0">
                <a:solidFill>
                  <a:srgbClr val="FFFFFF"/>
                </a:solidFill>
              </a:rPr>
              <a:t>B</a:t>
            </a:r>
            <a:r>
              <a:rPr lang="en-GB" sz="2400" b="1" dirty="0" smtClean="0">
                <a:solidFill>
                  <a:srgbClr val="FFFFFF"/>
                </a:solidFill>
              </a:rPr>
              <a:t>eing </a:t>
            </a:r>
            <a:r>
              <a:rPr lang="en-GB" sz="2400" b="1" dirty="0" smtClean="0">
                <a:solidFill>
                  <a:srgbClr val="FFFFFF"/>
                </a:solidFill>
              </a:rPr>
              <a:t>a Nazi </a:t>
            </a:r>
            <a:r>
              <a:rPr lang="en-GB" sz="2400" b="1" dirty="0" smtClean="0">
                <a:solidFill>
                  <a:srgbClr val="FFFFFF"/>
                </a:solidFill>
              </a:rPr>
              <a:t>supporter  </a:t>
            </a:r>
            <a:r>
              <a:rPr lang="en-GB" sz="2400" b="1" dirty="0" smtClean="0">
                <a:solidFill>
                  <a:srgbClr val="FFFFFF"/>
                </a:solidFill>
              </a:rPr>
              <a:t>e.g. making war goods (medium)</a:t>
            </a:r>
          </a:p>
          <a:p>
            <a:pPr marL="457200" indent="-457200">
              <a:buFont typeface="+mj-lt"/>
              <a:buAutoNum type="alphaUcPeriod"/>
            </a:pPr>
            <a:r>
              <a:rPr lang="en-GB" sz="2400" b="1" dirty="0">
                <a:solidFill>
                  <a:srgbClr val="FFFFFF"/>
                </a:solidFill>
              </a:rPr>
              <a:t>C</a:t>
            </a:r>
            <a:r>
              <a:rPr lang="en-GB" sz="2400" b="1" dirty="0" smtClean="0">
                <a:solidFill>
                  <a:srgbClr val="FFFFFF"/>
                </a:solidFill>
              </a:rPr>
              <a:t>arrying </a:t>
            </a:r>
            <a:r>
              <a:rPr lang="en-GB" sz="2400" b="1" dirty="0" smtClean="0">
                <a:solidFill>
                  <a:srgbClr val="FFFFFF"/>
                </a:solidFill>
              </a:rPr>
              <a:t>out a Nazi war crime </a:t>
            </a:r>
            <a:r>
              <a:rPr lang="en-GB" sz="2400" b="1" dirty="0">
                <a:solidFill>
                  <a:srgbClr val="FFFFFF"/>
                </a:solidFill>
              </a:rPr>
              <a:t>e.g. killing </a:t>
            </a:r>
            <a:r>
              <a:rPr lang="en-GB" sz="2400" b="1" dirty="0" smtClean="0">
                <a:solidFill>
                  <a:srgbClr val="FFFFFF"/>
                </a:solidFill>
              </a:rPr>
              <a:t>civilians (serious) </a:t>
            </a:r>
          </a:p>
          <a:p>
            <a:endParaRPr lang="en-GB" sz="2400" dirty="0">
              <a:solidFill>
                <a:srgbClr val="FFFFFF"/>
              </a:solidFill>
            </a:endParaRPr>
          </a:p>
          <a:p>
            <a:r>
              <a:rPr lang="en-GB" sz="2400" dirty="0" smtClean="0">
                <a:solidFill>
                  <a:srgbClr val="FFFFFF"/>
                </a:solidFill>
              </a:rPr>
              <a:t>Write down your initial thoughts based on the photograph of Hans</a:t>
            </a:r>
            <a:r>
              <a:rPr lang="en-GB" sz="2400" dirty="0" smtClean="0">
                <a:solidFill>
                  <a:srgbClr val="FFFFFF"/>
                </a:solidFill>
              </a:rPr>
              <a:t>/Sophie:</a:t>
            </a:r>
          </a:p>
          <a:p>
            <a:pPr marL="0" indent="0">
              <a:buNone/>
            </a:pPr>
            <a:r>
              <a:rPr lang="en-GB" sz="2400" dirty="0" smtClean="0">
                <a:solidFill>
                  <a:srgbClr val="FFFFFF"/>
                </a:solidFill>
              </a:rPr>
              <a:t>a</a:t>
            </a:r>
            <a:r>
              <a:rPr lang="en-GB" sz="2400" dirty="0" smtClean="0">
                <a:solidFill>
                  <a:srgbClr val="FFFFFF"/>
                </a:solidFill>
              </a:rPr>
              <a:t>) Hans Scholl – 1. I </a:t>
            </a:r>
            <a:r>
              <a:rPr lang="en-GB" sz="2400" b="1" dirty="0" smtClean="0">
                <a:solidFill>
                  <a:srgbClr val="FFFFFF"/>
                </a:solidFill>
              </a:rPr>
              <a:t>think Hans Scholl was 1, 2 or 3… because …     </a:t>
            </a:r>
          </a:p>
          <a:p>
            <a:pPr marL="0" indent="0">
              <a:buNone/>
            </a:pPr>
            <a:r>
              <a:rPr lang="en-GB" sz="2400" dirty="0" smtClean="0">
                <a:solidFill>
                  <a:srgbClr val="FFFFFF"/>
                </a:solidFill>
              </a:rPr>
              <a:t>b) Sophie Scholl (sister) – </a:t>
            </a:r>
            <a:r>
              <a:rPr lang="en-GB" sz="2400" b="1" dirty="0" smtClean="0">
                <a:solidFill>
                  <a:srgbClr val="FFFF00"/>
                </a:solidFill>
              </a:rPr>
              <a:t>2. I think Sophie Scholl was 1, 2 or 3…. </a:t>
            </a:r>
            <a:r>
              <a:rPr lang="en-GB" sz="2400" b="1" dirty="0">
                <a:solidFill>
                  <a:srgbClr val="FFFF00"/>
                </a:solidFill>
              </a:rPr>
              <a:t>b</a:t>
            </a:r>
            <a:r>
              <a:rPr lang="en-GB" sz="2400" b="1" dirty="0" smtClean="0">
                <a:solidFill>
                  <a:srgbClr val="FFFF00"/>
                </a:solidFill>
              </a:rPr>
              <a:t>ecause…</a:t>
            </a:r>
          </a:p>
          <a:p>
            <a:pPr marL="0" indent="0">
              <a:buNone/>
            </a:pPr>
            <a:endParaRPr lang="en-GB" sz="2400" b="1" dirty="0" smtClean="0">
              <a:solidFill>
                <a:srgbClr val="FFFF00"/>
              </a:solidFill>
            </a:endParaRPr>
          </a:p>
          <a:p>
            <a:r>
              <a:rPr lang="en-GB" sz="2400" dirty="0" smtClean="0">
                <a:solidFill>
                  <a:schemeClr val="bg1"/>
                </a:solidFill>
              </a:rPr>
              <a:t>What </a:t>
            </a:r>
            <a:r>
              <a:rPr lang="en-GB" sz="2400" dirty="0" smtClean="0">
                <a:solidFill>
                  <a:schemeClr val="bg1"/>
                </a:solidFill>
              </a:rPr>
              <a:t>punishment (sentence) do you think Hans and Sophie should face, if charged and found guilty of either 1, 2 or 3     </a:t>
            </a:r>
            <a:r>
              <a:rPr lang="en-GB" sz="2400" b="1" dirty="0" smtClean="0">
                <a:solidFill>
                  <a:srgbClr val="FFFF00"/>
                </a:solidFill>
              </a:rPr>
              <a:t>3. I think Hans (Sophie) should be…       </a:t>
            </a:r>
            <a:r>
              <a:rPr lang="en-GB" sz="2400" dirty="0" smtClean="0">
                <a:solidFill>
                  <a:schemeClr val="bg1"/>
                </a:solidFill>
              </a:rPr>
              <a:t>OR</a:t>
            </a:r>
          </a:p>
          <a:p>
            <a:endParaRPr lang="en-GB" sz="2400" dirty="0" smtClean="0">
              <a:solidFill>
                <a:schemeClr val="bg1"/>
              </a:solidFill>
            </a:endParaRPr>
          </a:p>
          <a:p>
            <a:r>
              <a:rPr lang="en-US" sz="2400" dirty="0">
                <a:solidFill>
                  <a:schemeClr val="bg1"/>
                </a:solidFill>
              </a:rPr>
              <a:t>What (attitudes/words/actions)  </a:t>
            </a:r>
            <a:r>
              <a:rPr lang="en-US" sz="2400" dirty="0" smtClean="0">
                <a:solidFill>
                  <a:schemeClr val="bg1"/>
                </a:solidFill>
              </a:rPr>
              <a:t>might make </a:t>
            </a:r>
            <a:r>
              <a:rPr lang="en-US" sz="2400" dirty="0" smtClean="0">
                <a:solidFill>
                  <a:schemeClr val="bg1"/>
                </a:solidFill>
              </a:rPr>
              <a:t>either Scholl seem to  be ‘innocent’?  </a:t>
            </a:r>
            <a:r>
              <a:rPr lang="en-US" sz="2400" b="1" dirty="0" smtClean="0">
                <a:solidFill>
                  <a:srgbClr val="FFFF00"/>
                </a:solidFill>
              </a:rPr>
              <a:t>3. It seems to be that Sophie (Hans) is innocent because…</a:t>
            </a:r>
            <a:endParaRPr lang="en-GB" sz="2400" b="1" dirty="0" smtClean="0">
              <a:solidFill>
                <a:srgbClr val="FFFF00"/>
              </a:solidFill>
            </a:endParaRPr>
          </a:p>
        </p:txBody>
      </p:sp>
      <p:sp>
        <p:nvSpPr>
          <p:cNvPr id="4" name="TextBox 3"/>
          <p:cNvSpPr txBox="1"/>
          <p:nvPr/>
        </p:nvSpPr>
        <p:spPr>
          <a:xfrm>
            <a:off x="0" y="835857"/>
            <a:ext cx="9039271" cy="369332"/>
          </a:xfrm>
          <a:prstGeom prst="rect">
            <a:avLst/>
          </a:prstGeom>
          <a:noFill/>
        </p:spPr>
        <p:txBody>
          <a:bodyPr wrap="square" rtlCol="0">
            <a:spAutoFit/>
          </a:bodyPr>
          <a:lstStyle/>
          <a:p>
            <a:pPr algn="ctr"/>
            <a:r>
              <a:rPr lang="en-GB" dirty="0" smtClean="0">
                <a:solidFill>
                  <a:schemeClr val="bg1"/>
                </a:solidFill>
              </a:rPr>
              <a:t>Lesson Objective: </a:t>
            </a:r>
            <a:r>
              <a:rPr lang="en-GB" dirty="0" smtClean="0">
                <a:solidFill>
                  <a:schemeClr val="bg1"/>
                </a:solidFill>
              </a:rPr>
              <a:t>To explore how and why some Germans resisted the Nazis </a:t>
            </a:r>
            <a:endParaRPr lang="en-GB" dirty="0">
              <a:solidFill>
                <a:schemeClr val="bg1"/>
              </a:solidFill>
            </a:endParaRPr>
          </a:p>
        </p:txBody>
      </p:sp>
    </p:spTree>
    <p:extLst>
      <p:ext uri="{BB962C8B-B14F-4D97-AF65-F5344CB8AC3E}">
        <p14:creationId xmlns:p14="http://schemas.microsoft.com/office/powerpoint/2010/main" val="1247158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501621"/>
          </a:xfrm>
          <a:solidFill>
            <a:srgbClr val="0070C0"/>
          </a:solidFill>
          <a:ln>
            <a:solidFill>
              <a:srgbClr val="0070C0"/>
            </a:solidFill>
          </a:ln>
        </p:spPr>
        <p:txBody>
          <a:bodyPr>
            <a:normAutofit fontScale="90000"/>
          </a:bodyPr>
          <a:lstStyle/>
          <a:p>
            <a:pPr algn="l"/>
            <a:r>
              <a:rPr lang="en-GB" sz="1800" b="1" u="sng" dirty="0" smtClean="0">
                <a:solidFill>
                  <a:srgbClr val="FFFF00"/>
                </a:solidFill>
              </a:rPr>
              <a:t/>
            </a:r>
            <a:br>
              <a:rPr lang="en-GB" sz="1800" b="1" u="sng" dirty="0" smtClean="0">
                <a:solidFill>
                  <a:srgbClr val="FFFF00"/>
                </a:solidFill>
              </a:rPr>
            </a:br>
            <a:r>
              <a:rPr lang="en-GB" sz="2000" dirty="0" smtClean="0">
                <a:solidFill>
                  <a:srgbClr val="FFFF00"/>
                </a:solidFill>
              </a:rPr>
              <a:t>From the photographs below, what do you think is Hans’s story?</a:t>
            </a:r>
            <a:br>
              <a:rPr lang="en-GB" sz="2000" dirty="0" smtClean="0">
                <a:solidFill>
                  <a:srgbClr val="FFFF00"/>
                </a:solidFill>
              </a:rPr>
            </a:br>
            <a:r>
              <a:rPr lang="en-GB" sz="2000" dirty="0" smtClean="0">
                <a:solidFill>
                  <a:srgbClr val="FFFF00"/>
                </a:solidFill>
              </a:rPr>
              <a:t>Do his actions show him to be a supporter or critic of Nazism? Explain your opinion with examples</a:t>
            </a:r>
            <a:r>
              <a:rPr lang="en-GB" sz="1800" dirty="0" smtClean="0">
                <a:solidFill>
                  <a:srgbClr val="FFFF00"/>
                </a:solidFill>
              </a:rPr>
              <a:t/>
            </a:r>
            <a:br>
              <a:rPr lang="en-GB" sz="1800" dirty="0" smtClean="0">
                <a:solidFill>
                  <a:srgbClr val="FFFF00"/>
                </a:solidFill>
              </a:rPr>
            </a:br>
            <a:r>
              <a:rPr lang="en-GB" sz="2000" dirty="0" smtClean="0">
                <a:solidFill>
                  <a:srgbClr val="FFFF00"/>
                </a:solidFill>
              </a:rPr>
              <a:t>What further evidence would help you decide? (use </a:t>
            </a:r>
            <a:r>
              <a:rPr lang="en-GB" sz="2000" dirty="0" smtClean="0">
                <a:solidFill>
                  <a:srgbClr val="FFFF00"/>
                </a:solidFill>
              </a:rPr>
              <a:t>the photo cards to </a:t>
            </a:r>
            <a:r>
              <a:rPr lang="en-GB" sz="2000" dirty="0" smtClean="0">
                <a:solidFill>
                  <a:srgbClr val="FFFF00"/>
                </a:solidFill>
              </a:rPr>
              <a:t>get new information about him)</a:t>
            </a:r>
            <a:r>
              <a:rPr lang="en-GB" sz="2000" u="sng" dirty="0" smtClean="0">
                <a:solidFill>
                  <a:srgbClr val="FFFF00"/>
                </a:solidFill>
              </a:rPr>
              <a:t/>
            </a:r>
            <a:br>
              <a:rPr lang="en-GB" sz="2000" u="sng" dirty="0" smtClean="0">
                <a:solidFill>
                  <a:srgbClr val="FFFF00"/>
                </a:solidFill>
              </a:rPr>
            </a:br>
            <a:endParaRPr lang="en-GB" sz="2000" u="sng" dirty="0">
              <a:solidFill>
                <a:srgbClr val="FFFF00"/>
              </a:solidFill>
            </a:endParaRPr>
          </a:p>
        </p:txBody>
      </p:sp>
      <p:pic>
        <p:nvPicPr>
          <p:cNvPr id="15" name="Content Placeholder 1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3352800"/>
            <a:ext cx="1933149" cy="1496257"/>
          </a:xfr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2615326"/>
            <a:ext cx="1568572" cy="2002898"/>
          </a:xfrm>
          <a:prstGeom prst="rect">
            <a:avLst/>
          </a:prstGeom>
        </p:spPr>
      </p:pic>
      <p:sp>
        <p:nvSpPr>
          <p:cNvPr id="17" name="TextBox 16"/>
          <p:cNvSpPr txBox="1"/>
          <p:nvPr/>
        </p:nvSpPr>
        <p:spPr>
          <a:xfrm>
            <a:off x="533400" y="4892189"/>
            <a:ext cx="1937236" cy="461665"/>
          </a:xfrm>
          <a:prstGeom prst="rect">
            <a:avLst/>
          </a:prstGeom>
          <a:solidFill>
            <a:srgbClr val="FFC000"/>
          </a:solidFill>
        </p:spPr>
        <p:txBody>
          <a:bodyPr wrap="square" rtlCol="0">
            <a:spAutoFit/>
          </a:bodyPr>
          <a:lstStyle/>
          <a:p>
            <a:r>
              <a:rPr lang="en-GB" sz="1200" dirty="0" smtClean="0"/>
              <a:t>1937, Hans, Nazi Youth Camp</a:t>
            </a:r>
            <a:endParaRPr lang="en-GB" sz="1200" dirty="0"/>
          </a:p>
        </p:txBody>
      </p:sp>
      <p:sp>
        <p:nvSpPr>
          <p:cNvPr id="18" name="TextBox 17"/>
          <p:cNvSpPr txBox="1"/>
          <p:nvPr/>
        </p:nvSpPr>
        <p:spPr>
          <a:xfrm>
            <a:off x="3200400" y="3405940"/>
            <a:ext cx="2903354" cy="461665"/>
          </a:xfrm>
          <a:prstGeom prst="rect">
            <a:avLst/>
          </a:prstGeom>
          <a:solidFill>
            <a:srgbClr val="FFC000"/>
          </a:solidFill>
        </p:spPr>
        <p:txBody>
          <a:bodyPr wrap="square" rtlCol="0">
            <a:spAutoFit/>
          </a:bodyPr>
          <a:lstStyle/>
          <a:p>
            <a:r>
              <a:rPr lang="en-GB" sz="1200" dirty="0" smtClean="0"/>
              <a:t>1937, national service, Hans worked  building motorways (autobahns).</a:t>
            </a:r>
            <a:endParaRPr lang="en-GB" sz="1200" dirty="0"/>
          </a:p>
        </p:txBody>
      </p:sp>
      <p:sp>
        <p:nvSpPr>
          <p:cNvPr id="19" name="TextBox 18"/>
          <p:cNvSpPr txBox="1"/>
          <p:nvPr/>
        </p:nvSpPr>
        <p:spPr>
          <a:xfrm>
            <a:off x="7115881" y="4618224"/>
            <a:ext cx="1539291" cy="830997"/>
          </a:xfrm>
          <a:prstGeom prst="rect">
            <a:avLst/>
          </a:prstGeom>
          <a:solidFill>
            <a:srgbClr val="FFC000"/>
          </a:solidFill>
        </p:spPr>
        <p:txBody>
          <a:bodyPr wrap="square" rtlCol="0">
            <a:spAutoFit/>
          </a:bodyPr>
          <a:lstStyle/>
          <a:p>
            <a:r>
              <a:rPr lang="en-GB" sz="1200" dirty="0" smtClean="0"/>
              <a:t>1937, Hans, medical student,</a:t>
            </a:r>
          </a:p>
          <a:p>
            <a:r>
              <a:rPr lang="en-GB" sz="1200" dirty="0" smtClean="0"/>
              <a:t>enrolled at Munich University</a:t>
            </a:r>
            <a:endParaRPr lang="en-GB" sz="1200" dirty="0"/>
          </a:p>
        </p:txBody>
      </p:sp>
      <p:sp>
        <p:nvSpPr>
          <p:cNvPr id="20" name="TextBox 19"/>
          <p:cNvSpPr txBox="1"/>
          <p:nvPr/>
        </p:nvSpPr>
        <p:spPr>
          <a:xfrm>
            <a:off x="3733800" y="5218388"/>
            <a:ext cx="2241466" cy="461665"/>
          </a:xfrm>
          <a:prstGeom prst="rect">
            <a:avLst/>
          </a:prstGeom>
          <a:solidFill>
            <a:srgbClr val="FFC000"/>
          </a:solidFill>
        </p:spPr>
        <p:txBody>
          <a:bodyPr wrap="square" rtlCol="0">
            <a:spAutoFit/>
          </a:bodyPr>
          <a:lstStyle/>
          <a:p>
            <a:r>
              <a:rPr lang="en-GB" sz="1200" dirty="0" smtClean="0"/>
              <a:t>1940 May, German invasion of</a:t>
            </a:r>
          </a:p>
          <a:p>
            <a:r>
              <a:rPr lang="en-GB" sz="1200" dirty="0" smtClean="0"/>
              <a:t>France. Hans and friends.</a:t>
            </a:r>
            <a:endParaRPr lang="en-GB" sz="1200" dirty="0"/>
          </a:p>
        </p:txBody>
      </p:sp>
      <p:pic>
        <p:nvPicPr>
          <p:cNvPr id="3" name="Picture 2" descr="Arbeitsdiens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1676400"/>
            <a:ext cx="2903354" cy="1701800"/>
          </a:xfrm>
          <a:prstGeom prst="rect">
            <a:avLst/>
          </a:prstGeom>
        </p:spPr>
      </p:pic>
      <p:sp>
        <p:nvSpPr>
          <p:cNvPr id="4" name="Rectangle 3"/>
          <p:cNvSpPr/>
          <p:nvPr/>
        </p:nvSpPr>
        <p:spPr>
          <a:xfrm>
            <a:off x="2543881" y="4892189"/>
            <a:ext cx="4572000" cy="523220"/>
          </a:xfrm>
          <a:prstGeom prst="rect">
            <a:avLst/>
          </a:prstGeom>
        </p:spPr>
        <p:txBody>
          <a:bodyPr>
            <a:spAutoFit/>
          </a:bodyPr>
          <a:lstStyle/>
          <a:p>
            <a:pPr algn="ctr"/>
            <a:r>
              <a:rPr lang="en-US" sz="1400" dirty="0">
                <a:hlinkClick r:id="rId6"/>
              </a:rPr>
              <a:t>https://bit.ly/</a:t>
            </a:r>
            <a:r>
              <a:rPr lang="en-US" sz="1400" dirty="0" smtClean="0">
                <a:hlinkClick r:id="rId6"/>
              </a:rPr>
              <a:t>3jFBN2i</a:t>
            </a:r>
            <a:endParaRPr lang="en-US" sz="1400" dirty="0" smtClean="0"/>
          </a:p>
          <a:p>
            <a:endParaRPr lang="en-US" sz="1400" dirty="0"/>
          </a:p>
        </p:txBody>
      </p:sp>
    </p:spTree>
    <p:extLst>
      <p:ext uri="{BB962C8B-B14F-4D97-AF65-F5344CB8AC3E}">
        <p14:creationId xmlns:p14="http://schemas.microsoft.com/office/powerpoint/2010/main" val="5715583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TotalTime>
  <Words>3449</Words>
  <Application>Microsoft Macintosh PowerPoint</Application>
  <PresentationFormat>On-screen Show (4:3)</PresentationFormat>
  <Paragraphs>410</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Non-violent Action: A Force for Change</vt:lpstr>
      <vt:lpstr>PowerPoint Presentation</vt:lpstr>
      <vt:lpstr>Aims of the lessons    </vt:lpstr>
      <vt:lpstr>Outcomes hoped for from the lessons.    </vt:lpstr>
      <vt:lpstr>DISCUSSION POINT: Are these examples of a) democratic  or b) extremist  attitudes and/or actions?  Which of these should be allowed? Which banned? And why?</vt:lpstr>
      <vt:lpstr>What do you think we learn from source 1 about how some Germans responded to Nazism?     </vt:lpstr>
      <vt:lpstr> By 1936, what do you think we learn from A and B, about what the Nazis demanded from Germany’s youth?    </vt:lpstr>
      <vt:lpstr>Spotlight on Hans &amp; Sophie Scholl    </vt:lpstr>
      <vt:lpstr> From the photographs below, what do you think is Hans’s story? Do his actions show him to be a supporter or critic of Nazism? Explain your opinion with examples What further evidence would help you decide? (use the photo cards to get new information about him) </vt:lpstr>
      <vt:lpstr>From the photographs below, what do you think was Sophie’s story? Do you think she was a supporter or a critic of Nazism? Explain your opinion with examples. Look at the photo cards for further evidence that would help you decide. Add to your notes about her.</vt:lpstr>
      <vt:lpstr> So, in 1939 what action should Sophie take to show her opposition to Nazism? </vt:lpstr>
      <vt:lpstr> Explain what action the Scholls could have taken in 1939 to  show their opposition towards Nazism?    </vt:lpstr>
      <vt:lpstr>How German society changed under Nazism    </vt:lpstr>
      <vt:lpstr>PowerPoint Presentation</vt:lpstr>
      <vt:lpstr>Indicate  which of the following are examples of a democracy</vt:lpstr>
      <vt:lpstr>PowerPoint Presentation</vt:lpstr>
      <vt:lpstr>The White Rose Movement:                 Which of the points raised in the leaflets would have      caused the Nazis concern? Why? (Discussion)</vt:lpstr>
      <vt:lpstr>PLENARY 1: Indicate which of the following are examples of democracy How many did you get right?</vt:lpstr>
      <vt:lpstr>PLENARY 2: What do you know about the German response to Nazism?</vt:lpstr>
      <vt:lpstr>Last words… Was the White Rose Movement a success or failure?  Where should the ‘spotlight’ be… Hans? Sophie? The Group? </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user</dc:creator>
  <cp:lastModifiedBy>Helen Griffin</cp:lastModifiedBy>
  <cp:revision>107</cp:revision>
  <cp:lastPrinted>2019-03-04T15:01:28Z</cp:lastPrinted>
  <dcterms:created xsi:type="dcterms:W3CDTF">2016-04-27T09:46:12Z</dcterms:created>
  <dcterms:modified xsi:type="dcterms:W3CDTF">2021-09-07T11:48:04Z</dcterms:modified>
</cp:coreProperties>
</file>