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2"/>
    <p:sldId id="264" r:id="rId3"/>
    <p:sldId id="260" r:id="rId4"/>
    <p:sldId id="261" r:id="rId5"/>
    <p:sldId id="262" r:id="rId6"/>
    <p:sldId id="263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97"/>
    <p:restoredTop sz="84084" autoAdjust="0"/>
  </p:normalViewPr>
  <p:slideViewPr>
    <p:cSldViewPr snapToGrid="0" snapToObjects="1">
      <p:cViewPr>
        <p:scale>
          <a:sx n="94" d="100"/>
          <a:sy n="94" d="100"/>
        </p:scale>
        <p:origin x="2000" y="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handoutMaster" Target="handoutMasters/handoutMaster1.xml"/><Relationship Id="rId1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A7A2E-9751-4B4D-858B-B947134C0DCD}" type="datetimeFigureOut">
              <a:rPr lang="en-US" smtClean="0"/>
              <a:t>8/14/23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D0F2E-AD8F-CC45-8427-9ABB0AC11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339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F80F3-8C97-834F-B533-6590D00846AB}" type="datetimeFigureOut">
              <a:rPr lang="en-US" smtClean="0"/>
              <a:t>8/14/23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1B242F-E153-C24F-9DAD-259178CB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60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1682523" TargetMode="External"/><Relationship Id="rId4" Type="http://schemas.openxmlformats.org/officeDocument/2006/relationships/hyperlink" Target="https://upload.wikimedia.org/wikipedia/commons/3/36/London_Brexit_pro-EU_protest_March_25_2017_45.jpg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2.0/" TargetMode="External"/><Relationship Id="rId4" Type="http://schemas.openxmlformats.org/officeDocument/2006/relationships/hyperlink" Target="https://www.geograph.org.uk/profile/11136" TargetMode="External"/><Relationship Id="rId5" Type="http://schemas.openxmlformats.org/officeDocument/2006/relationships/hyperlink" Target="https://www.geograph.org.uk/photo/4469000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wheatfields/446145795" TargetMode="External"/><Relationship Id="rId4" Type="http://schemas.openxmlformats.org/officeDocument/2006/relationships/hyperlink" Target="https://www.flickr.com/photos/wheatfields/" TargetMode="External"/><Relationship Id="rId5" Type="http://schemas.openxmlformats.org/officeDocument/2006/relationships/hyperlink" Target="https://pixabay.com/photos/protest-black-lives-matter-sign-1567063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Relationship Id="rId3" Type="http://schemas.openxmlformats.org/officeDocument/2006/relationships/hyperlink" Target="https://www.maxpixel.net/Fight-Demonstration-Girls-Fists-Protest-Communism-155927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B242F-E153-C24F-9DAD-259178CBCB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56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</a:t>
            </a:r>
            <a:r>
              <a:rPr lang="en-US" baseline="0" dirty="0" smtClean="0"/>
              <a:t> credits</a:t>
            </a:r>
            <a:r>
              <a:rPr lang="en-US" dirty="0" smtClean="0"/>
              <a:t> from top</a:t>
            </a:r>
            <a:r>
              <a:rPr lang="en-US" baseline="0" dirty="0" smtClean="0"/>
              <a:t> left clockwise: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DECSY’s own photo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Extinction Rebellion logo (public domain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www.flickr.com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/photos/50079371@N08/15474433797/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and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Otpor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fist (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Created by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User:KeithTyler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It is a variant of the clenched fist motif which has been widely used by leftist, workers, and liberationist groups since the nineteenth century. The motif itself is not under copyright. - Uploaded by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User:KeithTyler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who created this image., Public Domain, 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https://commons.wikimedia.org/w/index.php?curid=1682523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Mobile phone public domain, no attribution</a:t>
            </a:r>
            <a:r>
              <a:rPr lang="en-GB" sz="120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required</a:t>
            </a:r>
          </a:p>
          <a:p>
            <a:r>
              <a:rPr lang="en-GB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Drummer  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https://upload.wikimedia.org/wikipedia/commons/3/36/London_Brexit_pro-EU_protest_March_25_2017_45.jpg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English: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pro-EU march from Hyde Park to Westminster in London on March 25, 2017, to mark 60 years since the EU's founding agreement, the Treaty of Rome.</a:t>
            </a:r>
          </a:p>
          <a:p>
            <a:endParaRPr lang="en-GB" sz="1200" u="sng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B242F-E153-C24F-9DAD-259178CBCB9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266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</a:t>
            </a:r>
            <a:r>
              <a:rPr lang="en-US" baseline="0" dirty="0" smtClean="0"/>
              <a:t> credits</a:t>
            </a:r>
            <a:r>
              <a:rPr lang="en-US" dirty="0" smtClean="0"/>
              <a:t> from top</a:t>
            </a:r>
            <a:r>
              <a:rPr lang="en-US" baseline="0" dirty="0" smtClean="0"/>
              <a:t> left clockwise: </a:t>
            </a:r>
          </a:p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Protected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Banksy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artwork, Cleveland Street, London W1</a:t>
            </a:r>
            <a:r>
              <a:rPr lang="en-GB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cc-by-sa/2.0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© 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View profile"/>
              </a:rPr>
              <a:t>Julian Osley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geograph.org.uk/p/4469000</a:t>
            </a:r>
            <a:r>
              <a:rPr lang="en-GB" dirty="0" smtClean="0">
                <a:effectLst/>
              </a:rPr>
              <a:t> </a:t>
            </a:r>
          </a:p>
          <a:p>
            <a:r>
              <a:rPr lang="en-US" dirty="0" smtClean="0"/>
              <a:t>Gun </a:t>
            </a:r>
            <a:r>
              <a:rPr lang="mr-IN" dirty="0" smtClean="0"/>
              <a:t>–</a:t>
            </a:r>
            <a:r>
              <a:rPr lang="en-US" dirty="0" smtClean="0"/>
              <a:t> public domain, no attribution</a:t>
            </a:r>
            <a:r>
              <a:rPr lang="en-US" baseline="0" dirty="0" smtClean="0"/>
              <a:t> required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Loudspeaker - </a:t>
            </a:r>
            <a:r>
              <a:rPr lang="en-US" dirty="0" smtClean="0"/>
              <a:t>public domain, no attribution</a:t>
            </a:r>
            <a:r>
              <a:rPr lang="en-US" baseline="0" dirty="0" smtClean="0"/>
              <a:t> required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Miniature people (use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humour)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Licence Free for commercial use 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attribution required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B242F-E153-C24F-9DAD-259178CBCB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10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</a:t>
            </a:r>
            <a:r>
              <a:rPr lang="en-US" baseline="0" dirty="0" smtClean="0"/>
              <a:t> credits</a:t>
            </a:r>
            <a:r>
              <a:rPr lang="en-US" dirty="0" smtClean="0"/>
              <a:t> from top</a:t>
            </a:r>
            <a:r>
              <a:rPr lang="en-US" baseline="0" dirty="0" smtClean="0"/>
              <a:t> left clockwise: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E-petition</a:t>
            </a:r>
            <a:r>
              <a:rPr lang="en-US" baseline="0" dirty="0" smtClean="0"/>
              <a:t> - 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https://www.flickr.com/photos/wheatfields/446145795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photographer 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Go to allispossible.org.uk's photostream"/>
              </a:rPr>
              <a:t>allispossible.org.uk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https://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creativecommons.org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/licenses/by-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nc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/2.0/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Pots and pans </a:t>
            </a:r>
            <a:r>
              <a:rPr lang="mr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public domain,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attribution required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Singing children - public domain,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attribution required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 Lives Matter sit down protest 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https://pixabay.com/photos/protest-black-lives-matter-sign-1567063/</a:t>
            </a:r>
            <a:r>
              <a:rPr lang="en-GB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Free download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B242F-E153-C24F-9DAD-259178CBCB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91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</a:t>
            </a:r>
            <a:r>
              <a:rPr lang="en-US" baseline="0" dirty="0" smtClean="0"/>
              <a:t> credits</a:t>
            </a:r>
            <a:r>
              <a:rPr lang="en-US" dirty="0" smtClean="0"/>
              <a:t> from top</a:t>
            </a:r>
            <a:r>
              <a:rPr lang="en-US" baseline="0" dirty="0" smtClean="0"/>
              <a:t> left clockwise: </a:t>
            </a:r>
          </a:p>
          <a:p>
            <a:r>
              <a:rPr lang="en-US" dirty="0" smtClean="0"/>
              <a:t>Social Media logos, public domain,</a:t>
            </a:r>
            <a:r>
              <a:rPr lang="en-US" baseline="0" dirty="0" smtClean="0"/>
              <a:t> no attribution required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Picture of meal, public domain,</a:t>
            </a:r>
            <a:r>
              <a:rPr lang="en-US" baseline="0" dirty="0" smtClean="0"/>
              <a:t> no attribution required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Fight Demonstration Girls Fists Protest Communism Creative Commons commercial use 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https://www.maxpixel.net/Fight-Demonstration-Girls-Fists-Protest-Communism-155927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B242F-E153-C24F-9DAD-259178CBCB9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81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C1D858-51B1-354F-986E-92DDAFA5DA6D}" type="datetimeFigureOut">
              <a:rPr lang="en-US" smtClean="0"/>
              <a:pPr/>
              <a:t>8/14/23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CAAB54F-1B84-4E45-B5F9-6664E027E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97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C1D858-51B1-354F-986E-92DDAFA5DA6D}" type="datetimeFigureOut">
              <a:rPr lang="en-US" smtClean="0"/>
              <a:pPr/>
              <a:t>8/14/23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CAAB54F-1B84-4E45-B5F9-6664E027E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92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C1D858-51B1-354F-986E-92DDAFA5DA6D}" type="datetimeFigureOut">
              <a:rPr lang="en-US" smtClean="0"/>
              <a:pPr/>
              <a:t>8/14/23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CAAB54F-1B84-4E45-B5F9-6664E027E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71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98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C1D858-51B1-354F-986E-92DDAFA5DA6D}" type="datetimeFigureOut">
              <a:rPr lang="en-US" smtClean="0"/>
              <a:pPr/>
              <a:t>8/14/23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CAAB54F-1B84-4E45-B5F9-6664E027E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24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C1D858-51B1-354F-986E-92DDAFA5DA6D}" type="datetimeFigureOut">
              <a:rPr lang="en-US" smtClean="0"/>
              <a:pPr/>
              <a:t>8/14/23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CAAB54F-1B84-4E45-B5F9-6664E027E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46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C1D858-51B1-354F-986E-92DDAFA5DA6D}" type="datetimeFigureOut">
              <a:rPr lang="en-US" smtClean="0"/>
              <a:pPr/>
              <a:t>8/14/23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CAAB54F-1B84-4E45-B5F9-6664E027E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1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C1D858-51B1-354F-986E-92DDAFA5DA6D}" type="datetimeFigureOut">
              <a:rPr lang="en-US" smtClean="0"/>
              <a:pPr/>
              <a:t>8/14/23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CAAB54F-1B84-4E45-B5F9-6664E027E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980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C1D858-51B1-354F-986E-92DDAFA5DA6D}" type="datetimeFigureOut">
              <a:rPr lang="en-US" smtClean="0"/>
              <a:pPr/>
              <a:t>8/14/23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CAAB54F-1B84-4E45-B5F9-6664E027E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38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C1D858-51B1-354F-986E-92DDAFA5DA6D}" type="datetimeFigureOut">
              <a:rPr lang="en-US" smtClean="0"/>
              <a:pPr/>
              <a:t>8/14/23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CAAB54F-1B84-4E45-B5F9-6664E027E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002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C1D858-51B1-354F-986E-92DDAFA5DA6D}" type="datetimeFigureOut">
              <a:rPr lang="en-US" smtClean="0"/>
              <a:pPr/>
              <a:t>8/14/23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CAAB54F-1B84-4E45-B5F9-6664E027E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43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82134"/>
            <a:ext cx="8229600" cy="835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pic>
        <p:nvPicPr>
          <p:cNvPr id="4" name="Picture 3" descr="lower case banner.psd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9042"/>
            <a:ext cx="9144000" cy="74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6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jp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4531"/>
            <a:ext cx="7772400" cy="1849348"/>
          </a:xfrm>
        </p:spPr>
        <p:txBody>
          <a:bodyPr/>
          <a:lstStyle/>
          <a:p>
            <a:r>
              <a:rPr lang="en-US" dirty="0"/>
              <a:t>N</a:t>
            </a:r>
            <a:r>
              <a:rPr lang="en-US" dirty="0" smtClean="0"/>
              <a:t>on-violent Action: A Force for Change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Evaluation Lesson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451" y="2393879"/>
            <a:ext cx="1003300" cy="100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55" y="1694234"/>
            <a:ext cx="1700347" cy="240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9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Pictures of objects/actions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What does this object make you feel?</a:t>
            </a:r>
            <a:endParaRPr lang="en-GB" dirty="0"/>
          </a:p>
          <a:p>
            <a:r>
              <a:rPr lang="en-GB" b="1" dirty="0"/>
              <a:t>What case studies does this object relate to?</a:t>
            </a:r>
            <a:endParaRPr lang="en-GB" dirty="0"/>
          </a:p>
          <a:p>
            <a:r>
              <a:rPr lang="en-GB" b="1" dirty="0"/>
              <a:t>Is this a violent object?</a:t>
            </a:r>
            <a:endParaRPr lang="en-GB" dirty="0"/>
          </a:p>
          <a:p>
            <a:r>
              <a:rPr lang="en-GB" b="1" dirty="0"/>
              <a:t>What would make this a violent object?</a:t>
            </a:r>
            <a:endParaRPr lang="en-GB" dirty="0"/>
          </a:p>
          <a:p>
            <a:r>
              <a:rPr lang="en-GB" b="1" dirty="0"/>
              <a:t>How could this object be used in </a:t>
            </a:r>
            <a:r>
              <a:rPr lang="en-GB" b="1" dirty="0" smtClean="0"/>
              <a:t>non-violent </a:t>
            </a:r>
            <a:r>
              <a:rPr lang="en-GB" b="1" dirty="0"/>
              <a:t>resistance?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364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468" y="582134"/>
            <a:ext cx="8229600" cy="835504"/>
          </a:xfrm>
        </p:spPr>
        <p:txBody>
          <a:bodyPr/>
          <a:lstStyle/>
          <a:p>
            <a:r>
              <a:rPr lang="en-US" dirty="0" smtClean="0"/>
              <a:t>Pictures of objects/actions</a:t>
            </a:r>
            <a:endParaRPr lang="en-US" dirty="0"/>
          </a:p>
        </p:txBody>
      </p:sp>
      <p:pic>
        <p:nvPicPr>
          <p:cNvPr id="6" name="Picture 5" descr="2000px-Extinction_Symbol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412" y="1777046"/>
            <a:ext cx="1686520" cy="1686520"/>
          </a:xfrm>
          <a:prstGeom prst="rect">
            <a:avLst/>
          </a:prstGeom>
        </p:spPr>
      </p:pic>
      <p:pic>
        <p:nvPicPr>
          <p:cNvPr id="7" name="Picture 6" descr="Fis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932" y="1722092"/>
            <a:ext cx="1186549" cy="1686520"/>
          </a:xfrm>
          <a:prstGeom prst="rect">
            <a:avLst/>
          </a:prstGeom>
        </p:spPr>
      </p:pic>
      <p:pic>
        <p:nvPicPr>
          <p:cNvPr id="10" name="Picture 9" descr="drummin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33" y="3947669"/>
            <a:ext cx="2811116" cy="2002629"/>
          </a:xfrm>
          <a:prstGeom prst="rect">
            <a:avLst/>
          </a:prstGeom>
        </p:spPr>
      </p:pic>
      <p:pic>
        <p:nvPicPr>
          <p:cNvPr id="11" name="Picture 10" descr="iphone-410311_128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698" y="3947669"/>
            <a:ext cx="2985380" cy="1989476"/>
          </a:xfrm>
          <a:prstGeom prst="rect">
            <a:avLst/>
          </a:prstGeom>
        </p:spPr>
      </p:pic>
      <p:pic>
        <p:nvPicPr>
          <p:cNvPr id="4" name="Content Placeholder 3" descr="Screen Shot 2020-12-01 at 15.19.28.png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2" b="9152"/>
          <a:stretch>
            <a:fillRect/>
          </a:stretch>
        </p:blipFill>
        <p:spPr>
          <a:xfrm>
            <a:off x="457200" y="1600201"/>
            <a:ext cx="3388175" cy="1863366"/>
          </a:xfrm>
        </p:spPr>
      </p:pic>
    </p:spTree>
    <p:extLst>
      <p:ext uri="{BB962C8B-B14F-4D97-AF65-F5344CB8AC3E}">
        <p14:creationId xmlns:p14="http://schemas.microsoft.com/office/powerpoint/2010/main" val="522423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Pictures of objects/actions</a:t>
            </a:r>
            <a:endParaRPr lang="en-US" dirty="0"/>
          </a:p>
        </p:txBody>
      </p:sp>
      <p:pic>
        <p:nvPicPr>
          <p:cNvPr id="4" name="Content Placeholder 3" descr="graffitti geograph-4469000-by-Julian-Osley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1" b="11411"/>
          <a:stretch>
            <a:fillRect/>
          </a:stretch>
        </p:blipFill>
        <p:spPr>
          <a:xfrm>
            <a:off x="457201" y="1600200"/>
            <a:ext cx="4018520" cy="2210031"/>
          </a:xfrm>
        </p:spPr>
      </p:pic>
      <p:pic>
        <p:nvPicPr>
          <p:cNvPr id="5" name="Picture 4" descr="guns_gun_metal_black_pistole_weapons_dust_danger-1189094.jpg!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530" y="1600200"/>
            <a:ext cx="3263112" cy="2175408"/>
          </a:xfrm>
          <a:prstGeom prst="rect">
            <a:avLst/>
          </a:prstGeom>
        </p:spPr>
      </p:pic>
      <p:pic>
        <p:nvPicPr>
          <p:cNvPr id="6" name="Picture 5" descr="Humou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440" y="3993411"/>
            <a:ext cx="3581357" cy="2238348"/>
          </a:xfrm>
          <a:prstGeom prst="rect">
            <a:avLst/>
          </a:prstGeom>
        </p:spPr>
      </p:pic>
      <p:pic>
        <p:nvPicPr>
          <p:cNvPr id="7" name="Picture 6" descr="megaphone-2335573_128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854" y="3993411"/>
            <a:ext cx="2872788" cy="212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43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7392"/>
            <a:ext cx="8229600" cy="6871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Pictures of objects/actions</a:t>
            </a:r>
            <a:endParaRPr lang="en-US" dirty="0"/>
          </a:p>
        </p:txBody>
      </p:sp>
      <p:pic>
        <p:nvPicPr>
          <p:cNvPr id="4" name="Content Placeholder 3" descr="petitio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1" b="18531"/>
          <a:stretch>
            <a:fillRect/>
          </a:stretch>
        </p:blipFill>
        <p:spPr>
          <a:xfrm>
            <a:off x="602921" y="1079669"/>
            <a:ext cx="4039337" cy="2221480"/>
          </a:xfrm>
        </p:spPr>
      </p:pic>
      <p:pic>
        <p:nvPicPr>
          <p:cNvPr id="5" name="Picture 4" descr="pots-and-pan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436" y="1079669"/>
            <a:ext cx="3596188" cy="2397459"/>
          </a:xfrm>
          <a:prstGeom prst="rect">
            <a:avLst/>
          </a:prstGeom>
        </p:spPr>
      </p:pic>
      <p:pic>
        <p:nvPicPr>
          <p:cNvPr id="6" name="Picture 5" descr="singing-children-1306544613r1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436" y="3815097"/>
            <a:ext cx="3516652" cy="2181424"/>
          </a:xfrm>
          <a:prstGeom prst="rect">
            <a:avLst/>
          </a:prstGeom>
        </p:spPr>
      </p:pic>
      <p:pic>
        <p:nvPicPr>
          <p:cNvPr id="7" name="Picture 6" descr="sitting protes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21" y="3531387"/>
            <a:ext cx="2804828" cy="258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70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social-network-2267333_1280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07" r="-25907"/>
          <a:stretch>
            <a:fillRect/>
          </a:stretch>
        </p:blipFill>
        <p:spPr>
          <a:xfrm>
            <a:off x="457200" y="1161046"/>
            <a:ext cx="3055937" cy="2012950"/>
          </a:xfr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187392"/>
            <a:ext cx="8229600" cy="6871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Pictures of objects/actions</a:t>
            </a:r>
            <a:endParaRPr lang="en-US" dirty="0"/>
          </a:p>
        </p:txBody>
      </p:sp>
      <p:pic>
        <p:nvPicPr>
          <p:cNvPr id="11" name="Picture 10" descr="Vegan_meal_(3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330" y="1205959"/>
            <a:ext cx="3440624" cy="2293749"/>
          </a:xfrm>
          <a:prstGeom prst="rect">
            <a:avLst/>
          </a:prstGeom>
        </p:spPr>
      </p:pic>
      <p:pic>
        <p:nvPicPr>
          <p:cNvPr id="12" name="Picture 11" descr="GestureFight-Demonstration-Girls-Fists-Protest-Communism-15592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43" y="3391005"/>
            <a:ext cx="2830757" cy="268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48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341</Words>
  <Application>Microsoft Macintosh PowerPoint</Application>
  <PresentationFormat>On-screen Show (4:3)</PresentationFormat>
  <Paragraphs>40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Franklin Gothic Medium</vt:lpstr>
      <vt:lpstr>Mangal</vt:lpstr>
      <vt:lpstr>Office Theme</vt:lpstr>
      <vt:lpstr>Non-violent Action: A Force for Change</vt:lpstr>
      <vt:lpstr>Pictures of objects/actions</vt:lpstr>
      <vt:lpstr>Pictures of objects/actions</vt:lpstr>
      <vt:lpstr>Pictures of objects/actions</vt:lpstr>
      <vt:lpstr>Pictures of objects/actions</vt:lpstr>
      <vt:lpstr>Pictures of objects/actions</vt:lpstr>
    </vt:vector>
  </TitlesOfParts>
  <Company>user</Company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 user</dc:creator>
  <cp:lastModifiedBy>Microsoft Office User</cp:lastModifiedBy>
  <cp:revision>66</cp:revision>
  <cp:lastPrinted>2019-03-04T15:01:28Z</cp:lastPrinted>
  <dcterms:created xsi:type="dcterms:W3CDTF">2016-04-27T09:46:12Z</dcterms:created>
  <dcterms:modified xsi:type="dcterms:W3CDTF">2023-08-14T14:16:45Z</dcterms:modified>
</cp:coreProperties>
</file>