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handoutMasterIdLst>
    <p:handoutMasterId r:id="rId12"/>
  </p:handoutMasterIdLst>
  <p:sldIdLst>
    <p:sldId id="256" r:id="rId2"/>
    <p:sldId id="258" r:id="rId3"/>
    <p:sldId id="257"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93" autoAdjust="0"/>
    <p:restoredTop sz="81682"/>
  </p:normalViewPr>
  <p:slideViewPr>
    <p:cSldViewPr snapToGrid="0" snapToObjects="1">
      <p:cViewPr>
        <p:scale>
          <a:sx n="86" d="100"/>
          <a:sy n="86" d="100"/>
        </p:scale>
        <p:origin x="1672" y="344"/>
      </p:cViewPr>
      <p:guideLst>
        <p:guide orient="horz" pos="2160"/>
        <p:guide pos="2880"/>
      </p:guideLst>
    </p:cSldViewPr>
  </p:slideViewPr>
  <p:outlineViewPr>
    <p:cViewPr>
      <p:scale>
        <a:sx n="33" d="100"/>
        <a:sy n="33" d="100"/>
      </p:scale>
      <p:origin x="0" y="-5288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7A7A2E-9751-4B4D-858B-B947134C0DCD}" type="datetimeFigureOut">
              <a:rPr lang="en-US" smtClean="0"/>
              <a:t>8/14/23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22D0F2E-AD8F-CC45-8427-9ABB0AC11649}" type="slidenum">
              <a:rPr lang="en-US" smtClean="0"/>
              <a:t>‹#›</a:t>
            </a:fld>
            <a:endParaRPr lang="en-US"/>
          </a:p>
        </p:txBody>
      </p:sp>
    </p:spTree>
    <p:extLst>
      <p:ext uri="{BB962C8B-B14F-4D97-AF65-F5344CB8AC3E}">
        <p14:creationId xmlns:p14="http://schemas.microsoft.com/office/powerpoint/2010/main" val="1260533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2F80F3-8C97-834F-B533-6590D00846AB}" type="datetimeFigureOut">
              <a:rPr lang="en-US" smtClean="0"/>
              <a:t>8/14/23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1B242F-E153-C24F-9DAD-259178CBCB94}" type="slidenum">
              <a:rPr lang="en-US" smtClean="0"/>
              <a:t>‹#›</a:t>
            </a:fld>
            <a:endParaRPr lang="en-US"/>
          </a:p>
        </p:txBody>
      </p:sp>
    </p:spTree>
    <p:extLst>
      <p:ext uri="{BB962C8B-B14F-4D97-AF65-F5344CB8AC3E}">
        <p14:creationId xmlns:p14="http://schemas.microsoft.com/office/powerpoint/2010/main" val="1957260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commons.wikimedia.org/wiki/File:WA_80_cm_archery_target.svg" TargetMode="External"/><Relationship Id="rId4" Type="http://schemas.openxmlformats.org/officeDocument/2006/relationships/hyperlink" Target="https://creativecommons.org/licenses/by-sa/2.5)" TargetMode="External"/><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1</a:t>
            </a:fld>
            <a:endParaRPr lang="en-US"/>
          </a:p>
        </p:txBody>
      </p:sp>
    </p:spTree>
    <p:extLst>
      <p:ext uri="{BB962C8B-B14F-4D97-AF65-F5344CB8AC3E}">
        <p14:creationId xmlns:p14="http://schemas.microsoft.com/office/powerpoint/2010/main" val="821056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sng" kern="1200" dirty="0" smtClean="0">
                <a:solidFill>
                  <a:schemeClr val="tx1"/>
                </a:solidFill>
                <a:effectLst/>
                <a:latin typeface="+mn-lt"/>
                <a:ea typeface="+mn-ea"/>
                <a:cs typeface="+mn-cs"/>
                <a:hlinkClick r:id="rId3"/>
              </a:rPr>
              <a:t>https://commons.wikimedia.org/wiki/File:WA_80_cm_archery_target.svg</a:t>
            </a:r>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Alberto </a:t>
            </a:r>
            <a:r>
              <a:rPr lang="en-GB" sz="1200" kern="1200" dirty="0" err="1" smtClean="0">
                <a:solidFill>
                  <a:schemeClr val="tx1"/>
                </a:solidFill>
                <a:effectLst/>
                <a:latin typeface="+mn-lt"/>
                <a:ea typeface="+mn-ea"/>
                <a:cs typeface="+mn-cs"/>
              </a:rPr>
              <a:t>Barbati</a:t>
            </a:r>
            <a:r>
              <a:rPr lang="en-GB" sz="1200" kern="1200" dirty="0" smtClean="0">
                <a:solidFill>
                  <a:schemeClr val="tx1"/>
                </a:solidFill>
                <a:effectLst/>
                <a:latin typeface="+mn-lt"/>
                <a:ea typeface="+mn-ea"/>
                <a:cs typeface="+mn-cs"/>
              </a:rPr>
              <a:t> / CC BY-SA (</a:t>
            </a:r>
            <a:r>
              <a:rPr lang="en-GB" sz="1200" u="sng" kern="1200" dirty="0" smtClean="0">
                <a:solidFill>
                  <a:schemeClr val="tx1"/>
                </a:solidFill>
                <a:effectLst/>
                <a:latin typeface="+mn-lt"/>
                <a:ea typeface="+mn-ea"/>
                <a:cs typeface="+mn-cs"/>
                <a:hlinkClick r:id="rId4"/>
              </a:rPr>
              <a:t>https://creativecommons.org/licenses/by-sa/2.5)</a:t>
            </a:r>
            <a:endParaRPr lang="en-GB" sz="1200" u="sng" kern="1200" dirty="0" smtClean="0">
              <a:solidFill>
                <a:schemeClr val="tx1"/>
              </a:solidFill>
              <a:effectLst/>
              <a:latin typeface="+mn-lt"/>
              <a:ea typeface="+mn-ea"/>
              <a:cs typeface="+mn-cs"/>
            </a:endParaRPr>
          </a:p>
          <a:p>
            <a:endParaRPr lang="en-GB" sz="1200" u="sng" kern="1200" dirty="0" smtClean="0">
              <a:solidFill>
                <a:schemeClr val="tx1"/>
              </a:solidFill>
              <a:effectLst/>
              <a:latin typeface="+mn-lt"/>
              <a:ea typeface="+mn-ea"/>
              <a:cs typeface="+mn-cs"/>
            </a:endParaRPr>
          </a:p>
          <a:p>
            <a:r>
              <a:rPr lang="en-GB" sz="1200" u="none" kern="1200" dirty="0" smtClean="0">
                <a:solidFill>
                  <a:schemeClr val="tx1"/>
                </a:solidFill>
                <a:effectLst/>
                <a:latin typeface="+mn-lt"/>
                <a:ea typeface="+mn-ea"/>
                <a:cs typeface="+mn-cs"/>
              </a:rPr>
              <a:t>Green</a:t>
            </a:r>
            <a:r>
              <a:rPr lang="en-GB" sz="1200" u="none" kern="1200" baseline="0" dirty="0" smtClean="0">
                <a:solidFill>
                  <a:schemeClr val="tx1"/>
                </a:solidFill>
                <a:effectLst/>
                <a:latin typeface="+mn-lt"/>
                <a:ea typeface="+mn-ea"/>
                <a:cs typeface="+mn-cs"/>
              </a:rPr>
              <a:t> arrows appear on clicks to signify how all levels, school, community, town, country, world are connected with each other</a:t>
            </a:r>
            <a:endParaRPr lang="en-GB" sz="1200" u="none" kern="1200" dirty="0" smtClean="0">
              <a:solidFill>
                <a:schemeClr val="tx1"/>
              </a:solidFill>
              <a:effectLst/>
              <a:latin typeface="+mn-lt"/>
              <a:ea typeface="+mn-ea"/>
              <a:cs typeface="+mn-cs"/>
            </a:endParaRPr>
          </a:p>
          <a:p>
            <a:endParaRPr lang="en-US" dirty="0" smtClean="0"/>
          </a:p>
          <a:p>
            <a:r>
              <a:rPr lang="en-GB" sz="1200" kern="1200" dirty="0" smtClean="0">
                <a:solidFill>
                  <a:schemeClr val="tx1"/>
                </a:solidFill>
                <a:effectLst/>
                <a:latin typeface="+mn-lt"/>
                <a:ea typeface="+mn-ea"/>
                <a:cs typeface="+mn-cs"/>
              </a:rPr>
              <a:t>Key question: “Is there anything that you know about that is happening now that you don’t think is OK?”</a:t>
            </a:r>
          </a:p>
          <a:p>
            <a:r>
              <a:rPr lang="en-GB" sz="1200" kern="1200" dirty="0" smtClean="0">
                <a:solidFill>
                  <a:schemeClr val="tx1"/>
                </a:solidFill>
                <a:effectLst/>
                <a:latin typeface="+mn-lt"/>
                <a:ea typeface="+mn-ea"/>
                <a:cs typeface="+mn-cs"/>
              </a:rPr>
              <a:t>Learners to provide ideas and decide where it would go within the archery board. (e.g. a park being built on would fit in the local community area)</a:t>
            </a:r>
          </a:p>
          <a:p>
            <a:r>
              <a:rPr lang="en-GB" sz="1200" kern="1200" dirty="0" smtClean="0">
                <a:solidFill>
                  <a:schemeClr val="tx1"/>
                </a:solidFill>
                <a:effectLst/>
                <a:latin typeface="+mn-lt"/>
                <a:ea typeface="+mn-ea"/>
                <a:cs typeface="+mn-cs"/>
              </a:rPr>
              <a:t> </a:t>
            </a:r>
          </a:p>
          <a:p>
            <a:r>
              <a:rPr lang="en-GB" sz="1200" kern="1200" dirty="0" smtClean="0">
                <a:solidFill>
                  <a:schemeClr val="tx1"/>
                </a:solidFill>
                <a:effectLst/>
                <a:latin typeface="+mn-lt"/>
                <a:ea typeface="+mn-ea"/>
                <a:cs typeface="+mn-cs"/>
              </a:rPr>
              <a:t>Discussion on how local issues could affect things globally how global issues can affect the local area. </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2</a:t>
            </a:fld>
            <a:endParaRPr lang="en-US"/>
          </a:p>
        </p:txBody>
      </p:sp>
    </p:spTree>
    <p:extLst>
      <p:ext uri="{BB962C8B-B14F-4D97-AF65-F5344CB8AC3E}">
        <p14:creationId xmlns:p14="http://schemas.microsoft.com/office/powerpoint/2010/main" val="144686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way of showing the overlapping of issues between</a:t>
            </a:r>
            <a:r>
              <a:rPr lang="en-US" baseline="0" dirty="0" smtClean="0"/>
              <a:t> local, national and global)</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Can you think how your examples might connect at other levels (locally, nationally or global). E.g. park being built on would also contribute to habitat loss which might be part of a national problem linked to a global problem.</a:t>
            </a:r>
          </a:p>
          <a:p>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3</a:t>
            </a:fld>
            <a:endParaRPr lang="en-US"/>
          </a:p>
        </p:txBody>
      </p:sp>
    </p:spTree>
    <p:extLst>
      <p:ext uri="{BB962C8B-B14F-4D97-AF65-F5344CB8AC3E}">
        <p14:creationId xmlns:p14="http://schemas.microsoft.com/office/powerpoint/2010/main" val="2110347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Learners to use, RS34 ‘Movement for change checklist’ and RS24 ‘Nonviolent methods checklist’ and other tools such as RS16 ‘Pillars of support’ when analysing the movement/issue, hoping to develop an understanding of the issue and what has been acted on so far. Can they predict whether the people taking action will be successful based on their analysis? What else could people do (both in the place concerned and other people to support them)?</a:t>
            </a:r>
            <a:r>
              <a:rPr lang="en-GB" dirty="0" smtClean="0">
                <a:effectLst/>
              </a:rPr>
              <a:t> </a:t>
            </a:r>
            <a:endParaRPr lang="en-US" dirty="0"/>
          </a:p>
        </p:txBody>
      </p:sp>
      <p:sp>
        <p:nvSpPr>
          <p:cNvPr id="4" name="Slide Number Placeholder 3"/>
          <p:cNvSpPr>
            <a:spLocks noGrp="1"/>
          </p:cNvSpPr>
          <p:nvPr>
            <p:ph type="sldNum" sz="quarter" idx="10"/>
          </p:nvPr>
        </p:nvSpPr>
        <p:spPr/>
        <p:txBody>
          <a:bodyPr/>
          <a:lstStyle/>
          <a:p>
            <a:fld id="{CC1B242F-E153-C24F-9DAD-259178CBCB94}" type="slidenum">
              <a:rPr lang="en-US" smtClean="0"/>
              <a:t>6</a:t>
            </a:fld>
            <a:endParaRPr lang="en-US"/>
          </a:p>
        </p:txBody>
      </p:sp>
    </p:spTree>
    <p:extLst>
      <p:ext uri="{BB962C8B-B14F-4D97-AF65-F5344CB8AC3E}">
        <p14:creationId xmlns:p14="http://schemas.microsoft.com/office/powerpoint/2010/main" val="3969322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37297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199292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56371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43598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3593624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66534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4287111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27980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281513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531002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FC1D858-51B1-354F-986E-92DDAFA5DA6D}" type="datetimeFigureOut">
              <a:rPr lang="en-US" smtClean="0"/>
              <a:pPr/>
              <a:t>8/14/23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CAAB54F-1B84-4E45-B5F9-6664E027E366}" type="slidenum">
              <a:rPr lang="en-US" smtClean="0"/>
              <a:pPr/>
              <a:t>‹#›</a:t>
            </a:fld>
            <a:endParaRPr lang="en-US"/>
          </a:p>
        </p:txBody>
      </p:sp>
    </p:spTree>
    <p:extLst>
      <p:ext uri="{BB962C8B-B14F-4D97-AF65-F5344CB8AC3E}">
        <p14:creationId xmlns:p14="http://schemas.microsoft.com/office/powerpoint/2010/main" val="13913430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82134"/>
            <a:ext cx="8229600" cy="835504"/>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4" name="Picture 3" descr="lower case banner.psd"/>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109042"/>
            <a:ext cx="9144000" cy="748958"/>
          </a:xfrm>
          <a:prstGeom prst="rect">
            <a:avLst/>
          </a:prstGeom>
        </p:spPr>
      </p:pic>
    </p:spTree>
    <p:extLst>
      <p:ext uri="{BB962C8B-B14F-4D97-AF65-F5344CB8AC3E}">
        <p14:creationId xmlns:p14="http://schemas.microsoft.com/office/powerpoint/2010/main" val="355416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4531"/>
            <a:ext cx="7772400" cy="1849348"/>
          </a:xfrm>
        </p:spPr>
        <p:txBody>
          <a:bodyPr/>
          <a:lstStyle/>
          <a:p>
            <a:r>
              <a:rPr lang="en-US" dirty="0" smtClean="0">
                <a:cs typeface="Arial"/>
              </a:rPr>
              <a:t>Non</a:t>
            </a:r>
            <a:r>
              <a:rPr lang="en-US" dirty="0">
                <a:cs typeface="Arial"/>
              </a:rPr>
              <a:t>v</a:t>
            </a:r>
            <a:r>
              <a:rPr lang="en-US" dirty="0" smtClean="0">
                <a:cs typeface="Arial"/>
              </a:rPr>
              <a:t>iolent </a:t>
            </a:r>
            <a:r>
              <a:rPr lang="en-US" dirty="0">
                <a:cs typeface="Arial"/>
              </a:rPr>
              <a:t>Action: A Force for Change</a:t>
            </a:r>
          </a:p>
        </p:txBody>
      </p:sp>
      <p:sp>
        <p:nvSpPr>
          <p:cNvPr id="3" name="Subtitle 2"/>
          <p:cNvSpPr>
            <a:spLocks noGrp="1"/>
          </p:cNvSpPr>
          <p:nvPr>
            <p:ph type="subTitle" idx="1"/>
          </p:nvPr>
        </p:nvSpPr>
        <p:spPr/>
        <p:txBody>
          <a:bodyPr>
            <a:normAutofit/>
          </a:bodyPr>
          <a:lstStyle/>
          <a:p>
            <a:r>
              <a:rPr lang="en-US" dirty="0">
                <a:latin typeface="+mj-lt"/>
                <a:cs typeface="Arial"/>
              </a:rPr>
              <a:t>Case study lesson</a:t>
            </a:r>
            <a:r>
              <a:rPr lang="en-US" dirty="0" smtClean="0">
                <a:latin typeface="+mj-lt"/>
                <a:cs typeface="Arial"/>
              </a:rPr>
              <a:t>:</a:t>
            </a:r>
          </a:p>
          <a:p>
            <a:r>
              <a:rPr lang="en-US" dirty="0" smtClean="0">
                <a:latin typeface="+mj-lt"/>
                <a:cs typeface="Arial"/>
              </a:rPr>
              <a:t>Contemporary Issue</a:t>
            </a:r>
            <a:endParaRPr lang="en-US" dirty="0">
              <a:latin typeface="+mj-lt"/>
              <a:cs typeface="Arial"/>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2201" y="2393879"/>
            <a:ext cx="1003300" cy="10033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8255" y="1694234"/>
            <a:ext cx="1700347" cy="2402590"/>
          </a:xfrm>
          <a:prstGeom prst="rect">
            <a:avLst/>
          </a:prstGeom>
        </p:spPr>
      </p:pic>
    </p:spTree>
    <p:extLst>
      <p:ext uri="{BB962C8B-B14F-4D97-AF65-F5344CB8AC3E}">
        <p14:creationId xmlns:p14="http://schemas.microsoft.com/office/powerpoint/2010/main" val="1854693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6755"/>
            <a:ext cx="8229600" cy="1067409"/>
          </a:xfrm>
        </p:spPr>
        <p:txBody>
          <a:bodyPr/>
          <a:lstStyle/>
          <a:p>
            <a:r>
              <a:rPr lang="en-US" dirty="0" smtClean="0">
                <a:latin typeface="+mn-lt"/>
                <a:cs typeface="Arial"/>
              </a:rPr>
              <a:t>Archery Target</a:t>
            </a:r>
            <a:endParaRPr lang="en-US" dirty="0">
              <a:latin typeface="+mn-lt"/>
              <a:cs typeface="Arial"/>
            </a:endParaRP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28487" y="1570219"/>
            <a:ext cx="4525963" cy="4525963"/>
          </a:xfrm>
        </p:spPr>
      </p:pic>
      <p:cxnSp>
        <p:nvCxnSpPr>
          <p:cNvPr id="6" name="Straight Arrow Connector 5"/>
          <p:cNvCxnSpPr/>
          <p:nvPr/>
        </p:nvCxnSpPr>
        <p:spPr>
          <a:xfrm>
            <a:off x="1079293" y="2304204"/>
            <a:ext cx="3282846" cy="152899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1678898" y="4320129"/>
            <a:ext cx="2308486" cy="124122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H="1">
            <a:off x="4901787" y="1274164"/>
            <a:ext cx="1993688" cy="156508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flipV="1">
            <a:off x="5920938" y="4106413"/>
            <a:ext cx="1746355" cy="54642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V="1">
            <a:off x="779491" y="4231582"/>
            <a:ext cx="1609031" cy="8854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337280" y="1989088"/>
            <a:ext cx="1484026" cy="374754"/>
          </a:xfrm>
          <a:prstGeom prst="rect">
            <a:avLst/>
          </a:prstGeom>
          <a:noFill/>
        </p:spPr>
        <p:txBody>
          <a:bodyPr wrap="square" rtlCol="0">
            <a:spAutoFit/>
          </a:bodyPr>
          <a:lstStyle/>
          <a:p>
            <a:r>
              <a:rPr lang="en-US" dirty="0" smtClean="0">
                <a:cs typeface="Arial"/>
              </a:rPr>
              <a:t>School</a:t>
            </a:r>
            <a:endParaRPr lang="en-US" dirty="0">
              <a:cs typeface="Arial"/>
            </a:endParaRPr>
          </a:p>
        </p:txBody>
      </p:sp>
      <p:sp>
        <p:nvSpPr>
          <p:cNvPr id="27" name="TextBox 26"/>
          <p:cNvSpPr txBox="1"/>
          <p:nvPr/>
        </p:nvSpPr>
        <p:spPr>
          <a:xfrm>
            <a:off x="457200" y="5276538"/>
            <a:ext cx="1364106" cy="369332"/>
          </a:xfrm>
          <a:prstGeom prst="rect">
            <a:avLst/>
          </a:prstGeom>
          <a:noFill/>
        </p:spPr>
        <p:txBody>
          <a:bodyPr wrap="square" rtlCol="0">
            <a:spAutoFit/>
          </a:bodyPr>
          <a:lstStyle/>
          <a:p>
            <a:r>
              <a:rPr lang="en-US" dirty="0"/>
              <a:t>C</a:t>
            </a:r>
            <a:r>
              <a:rPr lang="en-US" dirty="0" smtClean="0"/>
              <a:t>ommunity</a:t>
            </a:r>
            <a:endParaRPr lang="en-US" dirty="0"/>
          </a:p>
        </p:txBody>
      </p:sp>
      <p:sp>
        <p:nvSpPr>
          <p:cNvPr id="28" name="TextBox 27"/>
          <p:cNvSpPr txBox="1"/>
          <p:nvPr/>
        </p:nvSpPr>
        <p:spPr>
          <a:xfrm>
            <a:off x="6715595" y="979783"/>
            <a:ext cx="1439056" cy="369332"/>
          </a:xfrm>
          <a:prstGeom prst="rect">
            <a:avLst/>
          </a:prstGeom>
          <a:noFill/>
        </p:spPr>
        <p:txBody>
          <a:bodyPr wrap="square" rtlCol="0">
            <a:spAutoFit/>
          </a:bodyPr>
          <a:lstStyle/>
          <a:p>
            <a:r>
              <a:rPr lang="en-US" dirty="0" smtClean="0"/>
              <a:t>Town/city</a:t>
            </a:r>
            <a:endParaRPr lang="en-US" dirty="0"/>
          </a:p>
        </p:txBody>
      </p:sp>
      <p:sp>
        <p:nvSpPr>
          <p:cNvPr id="30" name="TextBox 29"/>
          <p:cNvSpPr txBox="1"/>
          <p:nvPr/>
        </p:nvSpPr>
        <p:spPr>
          <a:xfrm>
            <a:off x="7536569" y="4571408"/>
            <a:ext cx="1334124" cy="369332"/>
          </a:xfrm>
          <a:prstGeom prst="rect">
            <a:avLst/>
          </a:prstGeom>
          <a:noFill/>
        </p:spPr>
        <p:txBody>
          <a:bodyPr wrap="square" rtlCol="0">
            <a:spAutoFit/>
          </a:bodyPr>
          <a:lstStyle/>
          <a:p>
            <a:r>
              <a:rPr lang="en-US" smtClean="0"/>
              <a:t>Country</a:t>
            </a:r>
            <a:endParaRPr lang="en-US"/>
          </a:p>
        </p:txBody>
      </p:sp>
      <p:sp>
        <p:nvSpPr>
          <p:cNvPr id="31" name="TextBox 30"/>
          <p:cNvSpPr txBox="1"/>
          <p:nvPr/>
        </p:nvSpPr>
        <p:spPr>
          <a:xfrm>
            <a:off x="97392" y="4084743"/>
            <a:ext cx="1023080" cy="369332"/>
          </a:xfrm>
          <a:prstGeom prst="rect">
            <a:avLst/>
          </a:prstGeom>
          <a:noFill/>
        </p:spPr>
        <p:txBody>
          <a:bodyPr wrap="square" rtlCol="0">
            <a:spAutoFit/>
          </a:bodyPr>
          <a:lstStyle/>
          <a:p>
            <a:r>
              <a:rPr lang="en-US" dirty="0" smtClean="0">
                <a:cs typeface="Arial"/>
              </a:rPr>
              <a:t>World</a:t>
            </a:r>
            <a:endParaRPr lang="en-US" dirty="0">
              <a:cs typeface="Arial"/>
            </a:endParaRPr>
          </a:p>
        </p:txBody>
      </p:sp>
      <p:cxnSp>
        <p:nvCxnSpPr>
          <p:cNvPr id="34" name="Straight Arrow Connector 33"/>
          <p:cNvCxnSpPr>
            <a:endCxn id="4" idx="0"/>
          </p:cNvCxnSpPr>
          <p:nvPr/>
        </p:nvCxnSpPr>
        <p:spPr>
          <a:xfrm flipH="1" flipV="1">
            <a:off x="4291469" y="1570219"/>
            <a:ext cx="18646" cy="2262981"/>
          </a:xfrm>
          <a:prstGeom prst="straightConnector1">
            <a:avLst/>
          </a:prstGeom>
          <a:ln w="73025">
            <a:solidFill>
              <a:srgbClr val="00B05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endCxn id="4" idx="3"/>
          </p:cNvCxnSpPr>
          <p:nvPr/>
        </p:nvCxnSpPr>
        <p:spPr>
          <a:xfrm flipV="1">
            <a:off x="4376414" y="3833201"/>
            <a:ext cx="2178036" cy="53184"/>
          </a:xfrm>
          <a:prstGeom prst="straightConnector1">
            <a:avLst/>
          </a:prstGeom>
          <a:ln w="73025">
            <a:solidFill>
              <a:srgbClr val="00B05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a:stCxn id="4" idx="2"/>
          </p:cNvCxnSpPr>
          <p:nvPr/>
        </p:nvCxnSpPr>
        <p:spPr>
          <a:xfrm flipV="1">
            <a:off x="4291469" y="3898782"/>
            <a:ext cx="37293" cy="2197400"/>
          </a:xfrm>
          <a:prstGeom prst="straightConnector1">
            <a:avLst/>
          </a:prstGeom>
          <a:ln w="73025">
            <a:solidFill>
              <a:srgbClr val="00B050"/>
            </a:solidFill>
            <a:headEnd type="triangle"/>
            <a:tailEnd type="triangle"/>
          </a:ln>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endCxn id="4" idx="1"/>
          </p:cNvCxnSpPr>
          <p:nvPr/>
        </p:nvCxnSpPr>
        <p:spPr>
          <a:xfrm flipH="1" flipV="1">
            <a:off x="2028487" y="3833201"/>
            <a:ext cx="2181253" cy="59212"/>
          </a:xfrm>
          <a:prstGeom prst="straightConnector1">
            <a:avLst/>
          </a:prstGeom>
          <a:ln w="73025">
            <a:solidFill>
              <a:srgbClr val="00B050"/>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89966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Oval 3"/>
          <p:cNvSpPr/>
          <p:nvPr/>
        </p:nvSpPr>
        <p:spPr>
          <a:xfrm>
            <a:off x="1379720" y="999886"/>
            <a:ext cx="3526439" cy="3274100"/>
          </a:xfrm>
          <a:prstGeom prst="ellipse">
            <a:avLst/>
          </a:prstGeom>
          <a:noFill/>
          <a:ln w="25400">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a:off x="3553918" y="999885"/>
            <a:ext cx="3625121" cy="3274101"/>
          </a:xfrm>
          <a:prstGeom prst="ellipse">
            <a:avLst/>
          </a:prstGeom>
          <a:noFill/>
          <a:ln w="25400">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5081666" y="1553517"/>
            <a:ext cx="1292589" cy="461665"/>
          </a:xfrm>
          <a:prstGeom prst="rect">
            <a:avLst/>
          </a:prstGeom>
          <a:noFill/>
        </p:spPr>
        <p:txBody>
          <a:bodyPr wrap="square" rtlCol="0">
            <a:spAutoFit/>
          </a:bodyPr>
          <a:lstStyle/>
          <a:p>
            <a:pPr algn="ctr"/>
            <a:r>
              <a:rPr lang="en-US" sz="2400" b="1" dirty="0" smtClean="0"/>
              <a:t>national</a:t>
            </a:r>
            <a:endParaRPr lang="en-US" sz="2400" b="1" dirty="0"/>
          </a:p>
        </p:txBody>
      </p:sp>
      <p:sp>
        <p:nvSpPr>
          <p:cNvPr id="9" name="TextBox 8"/>
          <p:cNvSpPr txBox="1"/>
          <p:nvPr/>
        </p:nvSpPr>
        <p:spPr>
          <a:xfrm>
            <a:off x="3796887" y="4806713"/>
            <a:ext cx="1109272" cy="461665"/>
          </a:xfrm>
          <a:prstGeom prst="rect">
            <a:avLst/>
          </a:prstGeom>
          <a:noFill/>
        </p:spPr>
        <p:txBody>
          <a:bodyPr wrap="square" rtlCol="0">
            <a:spAutoFit/>
          </a:bodyPr>
          <a:lstStyle/>
          <a:p>
            <a:pPr algn="ctr"/>
            <a:r>
              <a:rPr lang="en-US" sz="2400" b="1" dirty="0" smtClean="0"/>
              <a:t>global</a:t>
            </a:r>
            <a:endParaRPr lang="en-US" sz="2400" b="1" dirty="0"/>
          </a:p>
        </p:txBody>
      </p:sp>
      <p:sp>
        <p:nvSpPr>
          <p:cNvPr id="10" name="TextBox 9"/>
          <p:cNvSpPr txBox="1"/>
          <p:nvPr/>
        </p:nvSpPr>
        <p:spPr>
          <a:xfrm>
            <a:off x="2037728" y="1553517"/>
            <a:ext cx="1209208" cy="461665"/>
          </a:xfrm>
          <a:prstGeom prst="rect">
            <a:avLst/>
          </a:prstGeom>
          <a:noFill/>
        </p:spPr>
        <p:txBody>
          <a:bodyPr wrap="square" rtlCol="0">
            <a:spAutoFit/>
          </a:bodyPr>
          <a:lstStyle/>
          <a:p>
            <a:pPr algn="ctr"/>
            <a:r>
              <a:rPr lang="en-US" sz="2400" b="1" dirty="0" smtClean="0"/>
              <a:t>local</a:t>
            </a:r>
            <a:endParaRPr lang="en-US" sz="2400" b="1" dirty="0"/>
          </a:p>
        </p:txBody>
      </p:sp>
      <p:sp>
        <p:nvSpPr>
          <p:cNvPr id="11" name="Oval 10"/>
          <p:cNvSpPr/>
          <p:nvPr/>
        </p:nvSpPr>
        <p:spPr>
          <a:xfrm>
            <a:off x="2417478" y="2636935"/>
            <a:ext cx="3625121" cy="3274101"/>
          </a:xfrm>
          <a:prstGeom prst="ellipse">
            <a:avLst/>
          </a:prstGeom>
          <a:noFill/>
          <a:ln w="25400">
            <a:solidFill>
              <a:schemeClr val="accent1">
                <a:shade val="95000"/>
                <a:satMod val="10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16229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 small groups</a:t>
            </a:r>
            <a:endParaRPr lang="en-US" dirty="0"/>
          </a:p>
        </p:txBody>
      </p:sp>
      <p:sp>
        <p:nvSpPr>
          <p:cNvPr id="3" name="Content Placeholder 2"/>
          <p:cNvSpPr>
            <a:spLocks noGrp="1"/>
          </p:cNvSpPr>
          <p:nvPr>
            <p:ph idx="1"/>
          </p:nvPr>
        </p:nvSpPr>
        <p:spPr/>
        <p:txBody>
          <a:bodyPr/>
          <a:lstStyle/>
          <a:p>
            <a:r>
              <a:rPr lang="en-US" dirty="0" smtClean="0"/>
              <a:t>Choose a current nonviolent campaign or movement for change to research</a:t>
            </a:r>
          </a:p>
          <a:p>
            <a:endParaRPr lang="en-US" dirty="0"/>
          </a:p>
          <a:p>
            <a:r>
              <a:rPr lang="en-US" dirty="0" smtClean="0"/>
              <a:t>Sum up your campaign with a headline and write on large piece of paper to be stuck around the room</a:t>
            </a:r>
          </a:p>
          <a:p>
            <a:endParaRPr lang="en-US" dirty="0"/>
          </a:p>
          <a:p>
            <a:endParaRPr lang="en-US" dirty="0"/>
          </a:p>
        </p:txBody>
      </p:sp>
    </p:spTree>
    <p:extLst>
      <p:ext uri="{BB962C8B-B14F-4D97-AF65-F5344CB8AC3E}">
        <p14:creationId xmlns:p14="http://schemas.microsoft.com/office/powerpoint/2010/main" val="52796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Vote on a headline	</a:t>
            </a:r>
            <a:endParaRPr lang="en-US" dirty="0"/>
          </a:p>
        </p:txBody>
      </p:sp>
      <p:sp>
        <p:nvSpPr>
          <p:cNvPr id="3" name="Content Placeholder 2"/>
          <p:cNvSpPr>
            <a:spLocks noGrp="1"/>
          </p:cNvSpPr>
          <p:nvPr>
            <p:ph idx="1"/>
          </p:nvPr>
        </p:nvSpPr>
        <p:spPr/>
        <p:txBody>
          <a:bodyPr/>
          <a:lstStyle/>
          <a:p>
            <a:r>
              <a:rPr lang="en-US" dirty="0" smtClean="0"/>
              <a:t>Individually using 3 sticky dots (or ticks) vote for the headlines that you are most interested in (one dot per headline)</a:t>
            </a:r>
          </a:p>
          <a:p>
            <a:endParaRPr lang="en-US" dirty="0"/>
          </a:p>
          <a:p>
            <a:r>
              <a:rPr lang="en-US" dirty="0" smtClean="0"/>
              <a:t>The group whose headline has the most dots shares what they have found out about the the campaign / movement with everyone else</a:t>
            </a:r>
            <a:endParaRPr lang="en-US" dirty="0"/>
          </a:p>
        </p:txBody>
      </p:sp>
    </p:spTree>
    <p:extLst>
      <p:ext uri="{BB962C8B-B14F-4D97-AF65-F5344CB8AC3E}">
        <p14:creationId xmlns:p14="http://schemas.microsoft.com/office/powerpoint/2010/main" val="4024403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Analyse the chosen campaign/ movement</a:t>
            </a:r>
            <a:endParaRPr lang="en-US" dirty="0"/>
          </a:p>
        </p:txBody>
      </p:sp>
      <p:pic>
        <p:nvPicPr>
          <p:cNvPr id="4" name="Content Placeholder 3" descr="Screen Shot 2020-11-17 at 17.50.41.png"/>
          <p:cNvPicPr>
            <a:picLocks noGrp="1" noChangeAspect="1"/>
          </p:cNvPicPr>
          <p:nvPr>
            <p:ph idx="1"/>
          </p:nvPr>
        </p:nvPicPr>
        <p:blipFill>
          <a:blip r:embed="rId3">
            <a:extLst>
              <a:ext uri="{28A0092B-C50C-407E-A947-70E740481C1C}">
                <a14:useLocalDpi xmlns:a14="http://schemas.microsoft.com/office/drawing/2010/main" val="0"/>
              </a:ext>
            </a:extLst>
          </a:blip>
          <a:srcRect l="1945" r="1945"/>
          <a:stretch>
            <a:fillRect/>
          </a:stretch>
        </p:blipFill>
        <p:spPr/>
      </p:pic>
    </p:spTree>
    <p:extLst>
      <p:ext uri="{BB962C8B-B14F-4D97-AF65-F5344CB8AC3E}">
        <p14:creationId xmlns:p14="http://schemas.microsoft.com/office/powerpoint/2010/main" val="2333782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Shot 2020-11-17 at 17.51.20.png"/>
          <p:cNvPicPr>
            <a:picLocks noGrp="1" noChangeAspect="1"/>
          </p:cNvPicPr>
          <p:nvPr>
            <p:ph idx="1"/>
          </p:nvPr>
        </p:nvPicPr>
        <p:blipFill>
          <a:blip r:embed="rId2">
            <a:extLst>
              <a:ext uri="{28A0092B-C50C-407E-A947-70E740481C1C}">
                <a14:useLocalDpi xmlns:a14="http://schemas.microsoft.com/office/drawing/2010/main" val="0"/>
              </a:ext>
            </a:extLst>
          </a:blip>
          <a:srcRect t="10546" b="10546"/>
          <a:stretch>
            <a:fillRect/>
          </a:stretch>
        </p:blipFill>
        <p:spPr/>
      </p:pic>
    </p:spTree>
    <p:extLst>
      <p:ext uri="{BB962C8B-B14F-4D97-AF65-F5344CB8AC3E}">
        <p14:creationId xmlns:p14="http://schemas.microsoft.com/office/powerpoint/2010/main" val="4243925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Shot 2020-11-17 at 17.52.13.png"/>
          <p:cNvPicPr>
            <a:picLocks noGrp="1" noChangeAspect="1"/>
          </p:cNvPicPr>
          <p:nvPr>
            <p:ph idx="1"/>
          </p:nvPr>
        </p:nvPicPr>
        <p:blipFill>
          <a:blip r:embed="rId2">
            <a:extLst>
              <a:ext uri="{28A0092B-C50C-407E-A947-70E740481C1C}">
                <a14:useLocalDpi xmlns:a14="http://schemas.microsoft.com/office/drawing/2010/main" val="0"/>
              </a:ext>
            </a:extLst>
          </a:blip>
          <a:srcRect l="-36733" r="-36733"/>
          <a:stretch>
            <a:fillRect/>
          </a:stretch>
        </p:blipFill>
        <p:spPr/>
      </p:pic>
    </p:spTree>
    <p:extLst>
      <p:ext uri="{BB962C8B-B14F-4D97-AF65-F5344CB8AC3E}">
        <p14:creationId xmlns:p14="http://schemas.microsoft.com/office/powerpoint/2010/main" val="4132457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Can </a:t>
            </a:r>
            <a:r>
              <a:rPr lang="en-GB" dirty="0" smtClean="0"/>
              <a:t>you predict </a:t>
            </a:r>
            <a:r>
              <a:rPr lang="en-GB" dirty="0"/>
              <a:t>whether the people taking action will be successful based on </a:t>
            </a:r>
            <a:r>
              <a:rPr lang="en-GB" dirty="0" smtClean="0"/>
              <a:t>your </a:t>
            </a:r>
            <a:r>
              <a:rPr lang="en-GB" dirty="0"/>
              <a:t>analysis? </a:t>
            </a:r>
            <a:endParaRPr lang="en-GB" dirty="0" smtClean="0"/>
          </a:p>
          <a:p>
            <a:endParaRPr lang="en-GB" dirty="0"/>
          </a:p>
          <a:p>
            <a:r>
              <a:rPr lang="en-GB" dirty="0" smtClean="0"/>
              <a:t>What </a:t>
            </a:r>
            <a:r>
              <a:rPr lang="en-GB" dirty="0"/>
              <a:t>else could </a:t>
            </a:r>
            <a:r>
              <a:rPr lang="en-GB" dirty="0" smtClean="0"/>
              <a:t>people </a:t>
            </a:r>
            <a:r>
              <a:rPr lang="en-GB" dirty="0"/>
              <a:t>(both </a:t>
            </a:r>
            <a:r>
              <a:rPr lang="en-GB" dirty="0" smtClean="0"/>
              <a:t>locally and elsewhere) do to </a:t>
            </a:r>
            <a:r>
              <a:rPr lang="en-GB" dirty="0"/>
              <a:t>support </a:t>
            </a:r>
            <a:r>
              <a:rPr lang="en-GB" dirty="0" smtClean="0"/>
              <a:t>them)? </a:t>
            </a:r>
            <a:endParaRPr lang="en-US" dirty="0"/>
          </a:p>
          <a:p>
            <a:endParaRPr lang="en-US" dirty="0"/>
          </a:p>
        </p:txBody>
      </p:sp>
    </p:spTree>
    <p:extLst>
      <p:ext uri="{BB962C8B-B14F-4D97-AF65-F5344CB8AC3E}">
        <p14:creationId xmlns:p14="http://schemas.microsoft.com/office/powerpoint/2010/main" val="18210615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387</Words>
  <Application>Microsoft Macintosh PowerPoint</Application>
  <PresentationFormat>On-screen Show (4:3)</PresentationFormat>
  <Paragraphs>41</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Franklin Gothic Medium</vt:lpstr>
      <vt:lpstr>Office Theme</vt:lpstr>
      <vt:lpstr>Nonviolent Action: A Force for Change</vt:lpstr>
      <vt:lpstr>Archery Target</vt:lpstr>
      <vt:lpstr>PowerPoint Presentation</vt:lpstr>
      <vt:lpstr>Research in small groups</vt:lpstr>
      <vt:lpstr>Vote on a headline </vt:lpstr>
      <vt:lpstr>Analyse the chosen campaign/ movement</vt:lpstr>
      <vt:lpstr>PowerPoint Presentation</vt:lpstr>
      <vt:lpstr>PowerPoint Presentation</vt:lpstr>
      <vt:lpstr>PowerPoint Presentation</vt:lpstr>
    </vt:vector>
  </TitlesOfParts>
  <Company>user</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user</dc:creator>
  <cp:lastModifiedBy>Microsoft Office User</cp:lastModifiedBy>
  <cp:revision>167</cp:revision>
  <cp:lastPrinted>2019-03-04T15:01:28Z</cp:lastPrinted>
  <dcterms:created xsi:type="dcterms:W3CDTF">2016-04-27T09:46:12Z</dcterms:created>
  <dcterms:modified xsi:type="dcterms:W3CDTF">2023-08-14T14:13:21Z</dcterms:modified>
</cp:coreProperties>
</file>