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86" r:id="rId3"/>
    <p:sldId id="287" r:id="rId4"/>
    <p:sldId id="298" r:id="rId5"/>
    <p:sldId id="288" r:id="rId6"/>
    <p:sldId id="295" r:id="rId7"/>
    <p:sldId id="289" r:id="rId8"/>
    <p:sldId id="285" r:id="rId9"/>
    <p:sldId id="296" r:id="rId10"/>
    <p:sldId id="297" r:id="rId11"/>
    <p:sldId id="290" r:id="rId12"/>
    <p:sldId id="291" r:id="rId13"/>
    <p:sldId id="292" r:id="rId14"/>
    <p:sldId id="293" r:id="rId15"/>
    <p:sldId id="29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p:restoredTop sz="69369" autoAdjust="0"/>
  </p:normalViewPr>
  <p:slideViewPr>
    <p:cSldViewPr snapToGrid="0" snapToObjects="1">
      <p:cViewPr>
        <p:scale>
          <a:sx n="76" d="100"/>
          <a:sy n="76" d="100"/>
        </p:scale>
        <p:origin x="2520"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A7A2E-9751-4B4D-858B-B947134C0DCD}" type="datetimeFigureOut">
              <a:rPr lang="en-US" smtClean="0"/>
              <a:t>7/19/23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F80F3-8C97-834F-B533-6590D00846AB}" type="datetimeFigureOut">
              <a:rPr lang="en-US" smtClean="0"/>
              <a:t>7/19/23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uk/news/av/uk-england-21525110/bristol-bus-boycott-50-years-on" TargetMode="External"/><Relationship Id="rId4" Type="http://schemas.openxmlformats.org/officeDocument/2006/relationships/hyperlink" Target="https://www.youtube.com/watch?v=-0eR7dH7BYY"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lackhistorymonth.org.uk/wp-content/uploads/2015/12/bristol-bus-boycott-1963.jpg" TargetMode="External"/><Relationship Id="rId4" Type="http://schemas.openxmlformats.org/officeDocument/2006/relationships/hyperlink" Target="https://en.wikipedia.org/wiki/Bristol_Bus_Boycott#/media/File:Student_march_in_support_of_the_Bristol_Bus_boycott.jpg"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commons.wikimedia.org/wiki/File:O_Partenon_de_Atenas.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commons.wikimedia.org/wiki/File:O_Partenon_de_Atenas.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82105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r>
              <a:rPr lang="en-GB" sz="1200" kern="1200" dirty="0" smtClean="0">
                <a:solidFill>
                  <a:schemeClr val="tx1"/>
                </a:solidFill>
                <a:effectLst/>
                <a:latin typeface="+mn-lt"/>
                <a:ea typeface="+mn-ea"/>
                <a:cs typeface="+mn-cs"/>
              </a:rPr>
              <a:t>Diamond Nine of pillars of support:</a:t>
            </a:r>
          </a:p>
          <a:p>
            <a:r>
              <a:rPr lang="en-GB" sz="1200" kern="1200" dirty="0" smtClean="0">
                <a:solidFill>
                  <a:schemeClr val="tx1"/>
                </a:solidFill>
                <a:effectLst/>
                <a:latin typeface="+mn-lt"/>
                <a:ea typeface="+mn-ea"/>
                <a:cs typeface="+mn-cs"/>
              </a:rPr>
              <a:t>Cut up cards so that each pair has a set of nine.</a:t>
            </a:r>
          </a:p>
          <a:p>
            <a:pPr lvl="0"/>
            <a:r>
              <a:rPr lang="en-GB" sz="1200" kern="1200" dirty="0" smtClean="0">
                <a:solidFill>
                  <a:schemeClr val="tx1"/>
                </a:solidFill>
                <a:effectLst/>
                <a:latin typeface="+mn-lt"/>
                <a:ea typeface="+mn-ea"/>
                <a:cs typeface="+mn-cs"/>
              </a:rPr>
              <a:t>In pairs discuss ‘Which pillar of support was most effectively engaged with? Arrange into a diamond nine shape.</a:t>
            </a:r>
          </a:p>
          <a:p>
            <a:pPr lvl="0"/>
            <a:r>
              <a:rPr lang="en-GB" sz="1200" kern="1200" dirty="0" smtClean="0">
                <a:solidFill>
                  <a:schemeClr val="tx1"/>
                </a:solidFill>
                <a:effectLst/>
                <a:latin typeface="+mn-lt"/>
                <a:ea typeface="+mn-ea"/>
                <a:cs typeface="+mn-cs"/>
              </a:rPr>
              <a:t>Share with another pair and see if they want to change theirs</a:t>
            </a:r>
          </a:p>
          <a:p>
            <a:pPr lvl="0"/>
            <a:r>
              <a:rPr lang="en-GB" sz="1200" kern="1200" dirty="0" smtClean="0">
                <a:solidFill>
                  <a:schemeClr val="tx1"/>
                </a:solidFill>
                <a:effectLst/>
                <a:latin typeface="+mn-lt"/>
                <a:ea typeface="+mn-ea"/>
                <a:cs typeface="+mn-cs"/>
              </a:rPr>
              <a:t>As a class compare similarities and differences</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C1B242F-E153-C24F-9DAD-259178CBCB94}" type="slidenum">
              <a:rPr lang="en-US" smtClean="0"/>
              <a:t>14</a:t>
            </a:fld>
            <a:endParaRPr lang="en-US"/>
          </a:p>
        </p:txBody>
      </p:sp>
    </p:spTree>
    <p:extLst>
      <p:ext uri="{BB962C8B-B14F-4D97-AF65-F5344CB8AC3E}">
        <p14:creationId xmlns:p14="http://schemas.microsoft.com/office/powerpoint/2010/main" val="310986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15</a:t>
            </a:fld>
            <a:endParaRPr lang="en-US"/>
          </a:p>
        </p:txBody>
      </p:sp>
    </p:spTree>
    <p:extLst>
      <p:ext uri="{BB962C8B-B14F-4D97-AF65-F5344CB8AC3E}">
        <p14:creationId xmlns:p14="http://schemas.microsoft.com/office/powerpoint/2010/main" val="331359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clicking</a:t>
            </a:r>
            <a:r>
              <a:rPr lang="en-US" baseline="0" dirty="0" smtClean="0"/>
              <a:t> on the film links don’t work on your computer try Control Click or copy link into your browser.</a:t>
            </a:r>
            <a:endParaRPr lang="en-US" dirty="0" smtClean="0"/>
          </a:p>
          <a:p>
            <a:endParaRPr lang="en-US" dirty="0" smtClean="0"/>
          </a:p>
          <a:p>
            <a:r>
              <a:rPr lang="en-US" dirty="0" smtClean="0"/>
              <a:t>Teacher Notes: </a:t>
            </a:r>
            <a:r>
              <a:rPr lang="en-GB" sz="1200" kern="1200" dirty="0" smtClean="0">
                <a:solidFill>
                  <a:schemeClr val="tx1"/>
                </a:solidFill>
                <a:effectLst/>
                <a:latin typeface="+mn-lt"/>
                <a:ea typeface="+mn-ea"/>
                <a:cs typeface="+mn-cs"/>
              </a:rPr>
              <a:t>Introduce the Bristol Bus Boycott:</a:t>
            </a:r>
          </a:p>
          <a:p>
            <a:pPr marL="171450" lvl="0" indent="-171450">
              <a:buFont typeface="Arial"/>
              <a:buChar char="•"/>
            </a:pPr>
            <a:r>
              <a:rPr lang="en-GB" sz="1200" kern="1200" dirty="0" smtClean="0">
                <a:solidFill>
                  <a:schemeClr val="tx1"/>
                </a:solidFill>
                <a:effectLst/>
                <a:latin typeface="+mn-lt"/>
                <a:ea typeface="+mn-ea"/>
                <a:cs typeface="+mn-cs"/>
              </a:rPr>
              <a:t>Recap on what we have learnt so far about things we can do if we want to change something that’s not fair.</a:t>
            </a:r>
          </a:p>
          <a:p>
            <a:pPr marL="171450" lvl="0" indent="-171450">
              <a:buFont typeface="Arial"/>
              <a:buChar char="•"/>
            </a:pPr>
            <a:r>
              <a:rPr lang="en-GB" sz="1200" kern="1200" dirty="0" smtClean="0">
                <a:solidFill>
                  <a:schemeClr val="tx1"/>
                </a:solidFill>
                <a:effectLst/>
                <a:latin typeface="+mn-lt"/>
                <a:ea typeface="+mn-ea"/>
                <a:cs typeface="+mn-cs"/>
              </a:rPr>
              <a:t>Show film: </a:t>
            </a:r>
            <a:r>
              <a:rPr lang="en-GB" sz="1200" u="sng" kern="1200" dirty="0" smtClean="0">
                <a:solidFill>
                  <a:schemeClr val="tx1"/>
                </a:solidFill>
                <a:effectLst/>
                <a:latin typeface="+mn-lt"/>
                <a:ea typeface="+mn-ea"/>
                <a:cs typeface="+mn-cs"/>
                <a:hlinkClick r:id="rId3"/>
              </a:rPr>
              <a:t>https://www.bbc.co.uk/news/av/uk-england-21525110/bristol-bus-boycott-50-years-on</a:t>
            </a:r>
            <a:r>
              <a:rPr lang="en-GB" sz="1200"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(3 mins,</a:t>
            </a:r>
            <a:r>
              <a:rPr lang="en-GB" sz="1200" kern="1200" baseline="0" dirty="0" smtClean="0">
                <a:solidFill>
                  <a:schemeClr val="tx1"/>
                </a:solidFill>
                <a:effectLst/>
                <a:latin typeface="+mn-lt"/>
                <a:ea typeface="+mn-ea"/>
                <a:cs typeface="+mn-cs"/>
              </a:rPr>
              <a:t> BBC</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           OR </a:t>
            </a:r>
            <a:r>
              <a:rPr lang="en-GB" sz="1200" u="sng" kern="1200" dirty="0" smtClean="0">
                <a:solidFill>
                  <a:schemeClr val="tx1"/>
                </a:solidFill>
                <a:effectLst/>
                <a:latin typeface="+mn-lt"/>
                <a:ea typeface="+mn-ea"/>
                <a:cs typeface="+mn-cs"/>
                <a:hlinkClick r:id="rId4"/>
              </a:rPr>
              <a:t>https://www.youtube.com/watch?v=-0eR7dH7BYY</a:t>
            </a:r>
            <a:r>
              <a:rPr lang="en-GB" sz="1200" kern="1200" dirty="0" smtClean="0">
                <a:solidFill>
                  <a:schemeClr val="tx1"/>
                </a:solidFill>
                <a:effectLst/>
                <a:latin typeface="+mn-lt"/>
                <a:ea typeface="+mn-ea"/>
                <a:cs typeface="+mn-cs"/>
              </a:rPr>
              <a:t> (3 mins,</a:t>
            </a:r>
            <a:r>
              <a:rPr lang="en-GB" sz="1200" kern="1200" baseline="0" dirty="0" smtClean="0">
                <a:solidFill>
                  <a:schemeClr val="tx1"/>
                </a:solidFill>
                <a:effectLst/>
                <a:latin typeface="+mn-lt"/>
                <a:ea typeface="+mn-ea"/>
                <a:cs typeface="+mn-cs"/>
              </a:rPr>
              <a:t> Labour Party)</a:t>
            </a:r>
            <a:endParaRPr lang="en-GB" sz="1200" kern="1200" dirty="0" smtClean="0">
              <a:solidFill>
                <a:schemeClr val="tx1"/>
              </a:solidFill>
              <a:effectLst/>
              <a:latin typeface="+mn-lt"/>
              <a:ea typeface="+mn-ea"/>
              <a:cs typeface="+mn-cs"/>
            </a:endParaRPr>
          </a:p>
          <a:p>
            <a:pPr marL="171450" lvl="0" indent="-171450">
              <a:buFont typeface="Arial"/>
              <a:buChar char="•"/>
            </a:pPr>
            <a:r>
              <a:rPr lang="en-GB" sz="1200" kern="1200" dirty="0" smtClean="0">
                <a:solidFill>
                  <a:schemeClr val="tx1"/>
                </a:solidFill>
                <a:effectLst/>
                <a:latin typeface="+mn-lt"/>
                <a:ea typeface="+mn-ea"/>
                <a:cs typeface="+mn-cs"/>
              </a:rPr>
              <a:t>What happened and why did they act as they did?</a:t>
            </a:r>
          </a:p>
          <a:p>
            <a:pPr marL="171450" indent="-171450">
              <a:buFont typeface="Arial"/>
              <a:buChar char="•"/>
            </a:pPr>
            <a:r>
              <a:rPr lang="en-GB" sz="1200" kern="1200" dirty="0" smtClean="0">
                <a:solidFill>
                  <a:schemeClr val="tx1"/>
                </a:solidFill>
                <a:effectLst/>
                <a:latin typeface="+mn-lt"/>
                <a:ea typeface="+mn-ea"/>
                <a:cs typeface="+mn-cs"/>
              </a:rPr>
              <a:t>Think &gt; Pair &gt; Share</a:t>
            </a:r>
          </a:p>
          <a:p>
            <a:r>
              <a:rPr lang="en-GB" sz="1200" kern="1200" dirty="0" smtClean="0">
                <a:solidFill>
                  <a:schemeClr val="tx1"/>
                </a:solidFill>
                <a:effectLst/>
                <a:latin typeface="+mn-lt"/>
                <a:ea typeface="+mn-ea"/>
                <a:cs typeface="+mn-cs"/>
              </a:rPr>
              <a:t>          (Ensure understanding of colour bar, boycott and conductor)</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2</a:t>
            </a:fld>
            <a:endParaRPr lang="en-US"/>
          </a:p>
        </p:txBody>
      </p:sp>
    </p:spTree>
    <p:extLst>
      <p:ext uri="{BB962C8B-B14F-4D97-AF65-F5344CB8AC3E}">
        <p14:creationId xmlns:p14="http://schemas.microsoft.com/office/powerpoint/2010/main" val="295011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5</a:t>
            </a:fld>
            <a:endParaRPr lang="en-US"/>
          </a:p>
        </p:txBody>
      </p:sp>
    </p:spTree>
    <p:extLst>
      <p:ext uri="{BB962C8B-B14F-4D97-AF65-F5344CB8AC3E}">
        <p14:creationId xmlns:p14="http://schemas.microsoft.com/office/powerpoint/2010/main" val="130853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clicking on the links don’t work on your computer try Control Click</a:t>
            </a:r>
            <a:r>
              <a:rPr lang="en-US" baseline="0" dirty="0" smtClean="0"/>
              <a:t> or copy the links into your browser: </a:t>
            </a:r>
          </a:p>
          <a:p>
            <a:pPr marL="0" indent="0">
              <a:buNone/>
            </a:pPr>
            <a:r>
              <a:rPr lang="en-US" dirty="0" smtClean="0">
                <a:hlinkClick r:id="rId3"/>
              </a:rPr>
              <a:t>https://www.blackhistorymonth.org.uk/wp-content/uploads/2015/12/bristol-bus-boycott-1963.jpg</a:t>
            </a:r>
            <a:endParaRPr lang="en-US" dirty="0" smtClean="0"/>
          </a:p>
          <a:p>
            <a:pPr marL="0" indent="0">
              <a:buNone/>
            </a:pPr>
            <a:endParaRPr lang="en-US" dirty="0" smtClean="0"/>
          </a:p>
          <a:p>
            <a:pPr marL="0" indent="0">
              <a:buNone/>
            </a:pPr>
            <a:r>
              <a:rPr lang="en-US" dirty="0" smtClean="0">
                <a:hlinkClick r:id="rId4"/>
              </a:rPr>
              <a:t>https://en.wikipedia.org/wiki/Bristol_Bus_Boycott#/media/File:Bristol_Bus_Boycott01.jpg</a:t>
            </a:r>
          </a:p>
          <a:p>
            <a:pPr marL="0" indent="0">
              <a:buNone/>
            </a:pPr>
            <a:endParaRPr lang="en-US" dirty="0" smtClean="0">
              <a:hlinkClick r:id="rId4"/>
            </a:endParaRPr>
          </a:p>
          <a:p>
            <a:pPr marL="0" indent="0">
              <a:buNone/>
            </a:pPr>
            <a:r>
              <a:rPr lang="en-US" dirty="0" smtClean="0">
                <a:hlinkClick r:id="rId4"/>
              </a:rPr>
              <a:t>https://en.wikipedia.org/wiki/Bristol_Bus_Boycott#/media/File:Student_march_in_support_of_the_Bristol_Bus_boycott.jpg</a:t>
            </a: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6</a:t>
            </a:fld>
            <a:endParaRPr lang="en-US"/>
          </a:p>
        </p:txBody>
      </p:sp>
    </p:spTree>
    <p:extLst>
      <p:ext uri="{BB962C8B-B14F-4D97-AF65-F5344CB8AC3E}">
        <p14:creationId xmlns:p14="http://schemas.microsoft.com/office/powerpoint/2010/main" val="134001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r>
              <a:rPr lang="en-GB" sz="1200" b="0" kern="1200" dirty="0" smtClean="0">
                <a:solidFill>
                  <a:schemeClr val="tx1"/>
                </a:solidFill>
                <a:effectLst/>
                <a:latin typeface="+mn-lt"/>
                <a:ea typeface="+mn-ea"/>
                <a:cs typeface="+mn-cs"/>
              </a:rPr>
              <a:t>N</a:t>
            </a:r>
            <a:r>
              <a:rPr lang="en-GB" sz="1200" kern="1200" dirty="0" smtClean="0">
                <a:solidFill>
                  <a:schemeClr val="tx1"/>
                </a:solidFill>
                <a:effectLst/>
                <a:latin typeface="+mn-lt"/>
                <a:ea typeface="+mn-ea"/>
                <a:cs typeface="+mn-cs"/>
              </a:rPr>
              <a:t>on-violent </a:t>
            </a:r>
            <a:r>
              <a:rPr lang="en-GB" sz="1200" kern="1200" dirty="0" smtClean="0">
                <a:solidFill>
                  <a:schemeClr val="tx1"/>
                </a:solidFill>
                <a:effectLst/>
                <a:latin typeface="+mn-lt"/>
                <a:ea typeface="+mn-ea"/>
                <a:cs typeface="+mn-cs"/>
              </a:rPr>
              <a:t>Methods Checklist: </a:t>
            </a:r>
          </a:p>
          <a:p>
            <a:pPr lvl="0"/>
            <a:r>
              <a:rPr lang="en-GB" sz="1200" kern="1200" dirty="0" smtClean="0">
                <a:solidFill>
                  <a:schemeClr val="tx1"/>
                </a:solidFill>
                <a:effectLst/>
                <a:latin typeface="+mn-lt"/>
                <a:ea typeface="+mn-ea"/>
                <a:cs typeface="+mn-cs"/>
              </a:rPr>
              <a:t>Recap learning from previous lessons on non-violence and </a:t>
            </a:r>
            <a:r>
              <a:rPr lang="en-GB" sz="1200" kern="1200" dirty="0" err="1" smtClean="0">
                <a:solidFill>
                  <a:schemeClr val="tx1"/>
                </a:solidFill>
                <a:effectLst/>
                <a:latin typeface="+mn-lt"/>
                <a:ea typeface="+mn-ea"/>
                <a:cs typeface="+mn-cs"/>
              </a:rPr>
              <a:t>Otpor</a:t>
            </a:r>
            <a:r>
              <a:rPr lang="en-GB" sz="1200" kern="1200" dirty="0" smtClean="0">
                <a:solidFill>
                  <a:schemeClr val="tx1"/>
                </a:solidFill>
                <a:effectLst/>
                <a:latin typeface="+mn-lt"/>
                <a:ea typeface="+mn-ea"/>
                <a:cs typeface="+mn-cs"/>
              </a:rPr>
              <a:t> case study (if done)</a:t>
            </a:r>
          </a:p>
          <a:p>
            <a:pPr lvl="0"/>
            <a:r>
              <a:rPr lang="en-GB" sz="1200" kern="1200" dirty="0" smtClean="0">
                <a:solidFill>
                  <a:schemeClr val="tx1"/>
                </a:solidFill>
                <a:effectLst/>
                <a:latin typeface="+mn-lt"/>
                <a:ea typeface="+mn-ea"/>
                <a:cs typeface="+mn-cs"/>
              </a:rPr>
              <a:t>Complete the Non-violent Methods Checklist individually</a:t>
            </a:r>
          </a:p>
          <a:p>
            <a:r>
              <a:rPr lang="en-GB" sz="1200" kern="1200" dirty="0" smtClean="0">
                <a:solidFill>
                  <a:schemeClr val="tx1"/>
                </a:solidFill>
                <a:effectLst/>
                <a:latin typeface="+mn-lt"/>
                <a:ea typeface="+mn-ea"/>
                <a:cs typeface="+mn-cs"/>
              </a:rPr>
              <a:t>Share in groups and amend as appropriate</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8</a:t>
            </a:fld>
            <a:endParaRPr lang="en-US"/>
          </a:p>
        </p:txBody>
      </p:sp>
    </p:spTree>
    <p:extLst>
      <p:ext uri="{BB962C8B-B14F-4D97-AF65-F5344CB8AC3E}">
        <p14:creationId xmlns:p14="http://schemas.microsoft.com/office/powerpoint/2010/main" val="213368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Parthenon in Athens, Steve Swayne</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https://commons.wikimedia.org/wiki/File:O_Partenon_de_Atenas.jpg</a:t>
            </a:r>
            <a:endParaRPr lang="en-GB" sz="1200" kern="1200" dirty="0" smtClean="0">
              <a:solidFill>
                <a:schemeClr val="tx1"/>
              </a:solidFill>
              <a:effectLst/>
              <a:latin typeface="+mn-lt"/>
              <a:ea typeface="+mn-ea"/>
              <a:cs typeface="+mn-cs"/>
            </a:endParaRPr>
          </a:p>
          <a:p>
            <a:endParaRPr lang="en-US" dirty="0" smtClean="0"/>
          </a:p>
          <a:p>
            <a:r>
              <a:rPr lang="en-US" dirty="0" smtClean="0"/>
              <a:t>Other image </a:t>
            </a:r>
            <a:r>
              <a:rPr lang="mr-IN" dirty="0" smtClean="0"/>
              <a:t>–</a:t>
            </a:r>
            <a:r>
              <a:rPr lang="en-US" dirty="0" smtClean="0"/>
              <a:t> </a:t>
            </a:r>
            <a:r>
              <a:rPr lang="en-US" dirty="0" err="1" smtClean="0"/>
              <a:t>pixaby</a:t>
            </a:r>
            <a:r>
              <a:rPr lang="en-US" dirty="0" smtClean="0"/>
              <a:t> no attribution required</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Teacher notes: Introduce slides 8</a:t>
            </a:r>
            <a:r>
              <a:rPr lang="en-US" sz="1200" b="1" kern="1200" baseline="0" dirty="0" smtClean="0">
                <a:solidFill>
                  <a:schemeClr val="tx1"/>
                </a:solidFill>
                <a:effectLst/>
                <a:latin typeface="+mn-lt"/>
                <a:ea typeface="+mn-ea"/>
                <a:cs typeface="+mn-cs"/>
              </a:rPr>
              <a:t> and 9 if this is the first case study (if OTPOR has already been completed there is no need)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 What are the pillars doing for the buildings? </a:t>
            </a:r>
            <a:r>
              <a:rPr lang="en-GB" sz="1200" kern="1200" dirty="0" smtClean="0">
                <a:solidFill>
                  <a:schemeClr val="tx1"/>
                </a:solidFill>
                <a:effectLst/>
                <a:latin typeface="+mn-lt"/>
                <a:ea typeface="+mn-ea"/>
                <a:cs typeface="+mn-cs"/>
              </a:rPr>
              <a:t>Explain that pillars do not always have to be physical.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1B242F-E153-C24F-9DAD-259178CBCB94}" type="slidenum">
              <a:rPr lang="en-US" smtClean="0"/>
              <a:t>9</a:t>
            </a:fld>
            <a:endParaRPr lang="en-US"/>
          </a:p>
        </p:txBody>
      </p:sp>
    </p:spTree>
    <p:extLst>
      <p:ext uri="{BB962C8B-B14F-4D97-AF65-F5344CB8AC3E}">
        <p14:creationId xmlns:p14="http://schemas.microsoft.com/office/powerpoint/2010/main" val="56539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E.g. </a:t>
            </a:r>
            <a:r>
              <a:rPr lang="en-GB" sz="1200" kern="1200" dirty="0" smtClean="0">
                <a:solidFill>
                  <a:schemeClr val="tx1"/>
                </a:solidFill>
                <a:effectLst/>
                <a:latin typeface="+mn-lt"/>
                <a:ea typeface="+mn-ea"/>
                <a:cs typeface="+mn-cs"/>
              </a:rPr>
              <a:t>governors, teachers, parents, resources, pupils, money</a:t>
            </a:r>
            <a:r>
              <a:rPr lang="en-GB" dirty="0" smtClean="0">
                <a:effectLst/>
              </a:rPr>
              <a:t> </a:t>
            </a:r>
            <a:endParaRPr lang="en-US" dirty="0" smtClean="0"/>
          </a:p>
          <a:p>
            <a:r>
              <a:rPr lang="en-US" dirty="0" smtClean="0"/>
              <a:t>What would happen if we took any of them away? </a:t>
            </a:r>
          </a:p>
          <a:p>
            <a:r>
              <a:rPr lang="en-US" dirty="0" smtClean="0"/>
              <a:t>Ask: If we take the teachers away what happens</a:t>
            </a:r>
            <a:r>
              <a:rPr lang="en-US" baseline="0" dirty="0" smtClean="0"/>
              <a:t> to the school?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Option to go into groups and discuss what would happen if each pillar were taken away. One pillar per group. </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CC1B242F-E153-C24F-9DAD-259178CBCB94}" type="slidenum">
              <a:rPr lang="en-US" smtClean="0"/>
              <a:t>10</a:t>
            </a:fld>
            <a:endParaRPr lang="en-US"/>
          </a:p>
        </p:txBody>
      </p:sp>
    </p:spTree>
    <p:extLst>
      <p:ext uri="{BB962C8B-B14F-4D97-AF65-F5344CB8AC3E}">
        <p14:creationId xmlns:p14="http://schemas.microsoft.com/office/powerpoint/2010/main" val="53674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kern="1200" dirty="0" smtClean="0">
                <a:solidFill>
                  <a:schemeClr val="tx1"/>
                </a:solidFill>
                <a:effectLst/>
                <a:latin typeface="+mn-lt"/>
                <a:ea typeface="+mn-ea"/>
                <a:cs typeface="+mn-cs"/>
              </a:rPr>
              <a:t>Parthenon in Athens, Steve Swayne</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https://commons.wikimedia.org/wiki/File:O_Partenon_de_Atenas.jpg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11</a:t>
            </a:fld>
            <a:endParaRPr lang="en-US"/>
          </a:p>
        </p:txBody>
      </p:sp>
    </p:spTree>
    <p:extLst>
      <p:ext uri="{BB962C8B-B14F-4D97-AF65-F5344CB8AC3E}">
        <p14:creationId xmlns:p14="http://schemas.microsoft.com/office/powerpoint/2010/main" val="33608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Teacher</a:t>
            </a:r>
            <a:r>
              <a:rPr lang="en-GB" sz="1200" kern="1200" baseline="0" dirty="0" smtClean="0">
                <a:solidFill>
                  <a:schemeClr val="tx1"/>
                </a:solidFill>
                <a:effectLst/>
                <a:latin typeface="+mn-lt"/>
                <a:ea typeface="+mn-ea"/>
                <a:cs typeface="+mn-cs"/>
              </a:rPr>
              <a:t> Notes: </a:t>
            </a:r>
            <a:r>
              <a:rPr lang="en-GB" sz="1200" kern="1200" dirty="0" smtClean="0">
                <a:solidFill>
                  <a:schemeClr val="tx1"/>
                </a:solidFill>
                <a:effectLst/>
                <a:latin typeface="+mn-lt"/>
                <a:ea typeface="+mn-ea"/>
                <a:cs typeface="+mn-cs"/>
              </a:rPr>
              <a:t>Speculative Questions from Question Quadrant </a:t>
            </a:r>
          </a:p>
          <a:p>
            <a:pPr lvl="0"/>
            <a:r>
              <a:rPr lang="en-GB" sz="1200" kern="1200" dirty="0" smtClean="0">
                <a:solidFill>
                  <a:schemeClr val="tx1"/>
                </a:solidFill>
                <a:effectLst/>
                <a:latin typeface="+mn-lt"/>
                <a:ea typeface="+mn-ea"/>
                <a:cs typeface="+mn-cs"/>
              </a:rPr>
              <a:t>This will depend on what sort of ‘Speculation Questions’ learners have come up with from the Question Quadrant e.g. How did it feel to be rejected because of your skin colour?</a:t>
            </a:r>
          </a:p>
          <a:p>
            <a:r>
              <a:rPr lang="en-GB" sz="1200" kern="1200" dirty="0" smtClean="0">
                <a:solidFill>
                  <a:schemeClr val="tx1"/>
                </a:solidFill>
                <a:effectLst/>
                <a:latin typeface="+mn-lt"/>
                <a:ea typeface="+mn-ea"/>
                <a:cs typeface="+mn-cs"/>
              </a:rPr>
              <a:t>You may like to devise a role-play, freeze frame, role on the wall etc. to address these.</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12</a:t>
            </a:fld>
            <a:endParaRPr lang="en-US"/>
          </a:p>
        </p:txBody>
      </p:sp>
    </p:spTree>
    <p:extLst>
      <p:ext uri="{BB962C8B-B14F-4D97-AF65-F5344CB8AC3E}">
        <p14:creationId xmlns:p14="http://schemas.microsoft.com/office/powerpoint/2010/main" val="171997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wer case ban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av/uk-england-21525110/bristol-bus-boycott-50-years-on" TargetMode="External"/><Relationship Id="rId4" Type="http://schemas.openxmlformats.org/officeDocument/2006/relationships/hyperlink" Target="https://www.youtube.com/watch?v=-0eR7dH7BYY"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lackhistorymonth.org.uk/article/section/bhm-heroes/the-bristol-bus-boycott-of-1963/" TargetMode="External"/><Relationship Id="rId4" Type="http://schemas.openxmlformats.org/officeDocument/2006/relationships/hyperlink" Target="https://www.bristolmuseums.org.uk/stories/bristol-bus-boycott/" TargetMode="External"/><Relationship Id="rId5" Type="http://schemas.openxmlformats.org/officeDocument/2006/relationships/hyperlink" Target="https://www.blackpast.org/global-african-history/the-bristol-bus-boycott-of-1963/"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s://www.blackhistorymonth.org.uk/wp-content/uploads/2015/12/bristol-bus-boycott-1963.jpg" TargetMode="External"/><Relationship Id="rId4" Type="http://schemas.openxmlformats.org/officeDocument/2006/relationships/hyperlink" Target="https://en.wikipedia.org/wiki/Bristol_Bus_Boycott#/media/File:Student_march_in_support_of_the_Bristol_Bus_boycott.jp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lstStyle/>
          <a:p>
            <a:r>
              <a:rPr lang="en-US" dirty="0" smtClean="0"/>
              <a:t>Non-violent Action: A Force for Change</a:t>
            </a:r>
            <a:endParaRPr lang="en-US" dirty="0"/>
          </a:p>
        </p:txBody>
      </p:sp>
      <p:sp>
        <p:nvSpPr>
          <p:cNvPr id="3" name="Subtitle 2"/>
          <p:cNvSpPr>
            <a:spLocks noGrp="1"/>
          </p:cNvSpPr>
          <p:nvPr>
            <p:ph type="subTitle" idx="1"/>
          </p:nvPr>
        </p:nvSpPr>
        <p:spPr/>
        <p:txBody>
          <a:bodyPr>
            <a:normAutofit/>
          </a:bodyPr>
          <a:lstStyle/>
          <a:p>
            <a:r>
              <a:rPr lang="en-US" dirty="0" smtClean="0"/>
              <a:t>Case study lesson: </a:t>
            </a:r>
          </a:p>
          <a:p>
            <a:r>
              <a:rPr lang="en-US" dirty="0" smtClean="0"/>
              <a:t>The Bristol Bus Boycott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396" y="2393879"/>
            <a:ext cx="1003300" cy="1003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562" y="1574800"/>
            <a:ext cx="1851522" cy="2616200"/>
          </a:xfrm>
          <a:prstGeom prst="rect">
            <a:avLst/>
          </a:prstGeom>
        </p:spPr>
      </p:pic>
    </p:spTree>
    <p:extLst>
      <p:ext uri="{BB962C8B-B14F-4D97-AF65-F5344CB8AC3E}">
        <p14:creationId xmlns:p14="http://schemas.microsoft.com/office/powerpoint/2010/main" val="185469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pillars of support that hold up the school?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9994" y="1600200"/>
            <a:ext cx="5304011" cy="4525963"/>
          </a:xfrm>
        </p:spPr>
      </p:pic>
    </p:spTree>
    <p:extLst>
      <p:ext uri="{BB962C8B-B14F-4D97-AF65-F5344CB8AC3E}">
        <p14:creationId xmlns:p14="http://schemas.microsoft.com/office/powerpoint/2010/main" val="373540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Pillars of support</a:t>
            </a:r>
            <a:endParaRPr lang="en-US" dirty="0"/>
          </a:p>
        </p:txBody>
      </p:sp>
      <p:pic>
        <p:nvPicPr>
          <p:cNvPr id="4" name="Content Placeholder 3" descr="O_Partenon_de_Atenas.jpg"/>
          <p:cNvPicPr>
            <a:picLocks noGrp="1" noChangeAspect="1"/>
          </p:cNvPicPr>
          <p:nvPr>
            <p:ph idx="1"/>
          </p:nvPr>
        </p:nvPicPr>
        <p:blipFill>
          <a:blip r:embed="rId3">
            <a:extLst>
              <a:ext uri="{28A0092B-C50C-407E-A947-70E740481C1C}">
                <a14:useLocalDpi xmlns:a14="http://schemas.microsoft.com/office/drawing/2010/main" val="0"/>
              </a:ext>
            </a:extLst>
          </a:blip>
          <a:srcRect t="10873" b="10873"/>
          <a:stretch>
            <a:fillRect/>
          </a:stretch>
        </p:blipFill>
        <p:spPr>
          <a:xfrm>
            <a:off x="457200" y="1600201"/>
            <a:ext cx="3711562" cy="2041216"/>
          </a:xfrm>
        </p:spPr>
      </p:pic>
      <p:pic>
        <p:nvPicPr>
          <p:cNvPr id="5" name="Picture 4" descr="Screen Shot 2020-07-27 at 15.14.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887" y="1600201"/>
            <a:ext cx="3048388" cy="2634604"/>
          </a:xfrm>
          <a:prstGeom prst="rect">
            <a:avLst/>
          </a:prstGeom>
        </p:spPr>
      </p:pic>
      <p:sp>
        <p:nvSpPr>
          <p:cNvPr id="6" name="TextBox 5"/>
          <p:cNvSpPr txBox="1"/>
          <p:nvPr/>
        </p:nvSpPr>
        <p:spPr>
          <a:xfrm>
            <a:off x="747021" y="4457106"/>
            <a:ext cx="7230254" cy="1569660"/>
          </a:xfrm>
          <a:prstGeom prst="rect">
            <a:avLst/>
          </a:prstGeom>
          <a:noFill/>
        </p:spPr>
        <p:txBody>
          <a:bodyPr wrap="square" rtlCol="0">
            <a:spAutoFit/>
          </a:bodyPr>
          <a:lstStyle/>
          <a:p>
            <a:r>
              <a:rPr lang="en-US" sz="2400" dirty="0" smtClean="0">
                <a:latin typeface="Arial"/>
                <a:cs typeface="Arial"/>
              </a:rPr>
              <a:t>What strategies did the leaders of the Bristol Bus Boycott use to work on the pillars of support?</a:t>
            </a:r>
          </a:p>
          <a:p>
            <a:r>
              <a:rPr lang="en-US" sz="2400" dirty="0" smtClean="0">
                <a:latin typeface="Arial"/>
                <a:cs typeface="Arial"/>
              </a:rPr>
              <a:t>Complete the Pillars of Support Task Sheet in groups.</a:t>
            </a:r>
            <a:endParaRPr lang="en-US" sz="2400" dirty="0">
              <a:latin typeface="Arial"/>
              <a:cs typeface="Arial"/>
            </a:endParaRPr>
          </a:p>
        </p:txBody>
      </p:sp>
    </p:spTree>
    <p:extLst>
      <p:ext uri="{BB962C8B-B14F-4D97-AF65-F5344CB8AC3E}">
        <p14:creationId xmlns:p14="http://schemas.microsoft.com/office/powerpoint/2010/main" val="2153345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Speculative Questions</a:t>
            </a:r>
            <a:endParaRPr lang="en-US" dirty="0"/>
          </a:p>
        </p:txBody>
      </p:sp>
      <p:sp>
        <p:nvSpPr>
          <p:cNvPr id="3" name="Content Placeholder 2"/>
          <p:cNvSpPr>
            <a:spLocks noGrp="1"/>
          </p:cNvSpPr>
          <p:nvPr>
            <p:ph idx="1"/>
          </p:nvPr>
        </p:nvSpPr>
        <p:spPr/>
        <p:txBody>
          <a:bodyPr/>
          <a:lstStyle/>
          <a:p>
            <a:r>
              <a:rPr lang="en-US" dirty="0" smtClean="0"/>
              <a:t>A chance to do some creative thinking in relation to the speculative questions the class has come up with.</a:t>
            </a:r>
          </a:p>
          <a:p>
            <a:r>
              <a:rPr lang="en-US" dirty="0" smtClean="0"/>
              <a:t>Choose a question and compose a response in the form of a poem, piece of art, letter, diary account or drama.</a:t>
            </a:r>
            <a:endParaRPr lang="en-US" dirty="0"/>
          </a:p>
        </p:txBody>
      </p:sp>
    </p:spTree>
    <p:extLst>
      <p:ext uri="{BB962C8B-B14F-4D97-AF65-F5344CB8AC3E}">
        <p14:creationId xmlns:p14="http://schemas.microsoft.com/office/powerpoint/2010/main" val="118427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Pillars of Support: Diamond Nine</a:t>
            </a:r>
            <a:endParaRPr lang="en-US" dirty="0"/>
          </a:p>
        </p:txBody>
      </p:sp>
      <p:sp>
        <p:nvSpPr>
          <p:cNvPr id="3" name="Content Placeholder 2"/>
          <p:cNvSpPr>
            <a:spLocks noGrp="1"/>
          </p:cNvSpPr>
          <p:nvPr>
            <p:ph idx="1"/>
          </p:nvPr>
        </p:nvSpPr>
        <p:spPr/>
        <p:txBody>
          <a:bodyPr/>
          <a:lstStyle/>
          <a:p>
            <a:pPr lvl="0"/>
            <a:r>
              <a:rPr lang="en-GB" dirty="0"/>
              <a:t>In pairs discuss ‘Which pillar of support was most effectively engaged with? </a:t>
            </a:r>
            <a:r>
              <a:rPr lang="en-GB" dirty="0" smtClean="0"/>
              <a:t>Arrange cards </a:t>
            </a:r>
            <a:r>
              <a:rPr lang="en-GB" dirty="0"/>
              <a:t>into a diamond nine shape.</a:t>
            </a:r>
          </a:p>
          <a:p>
            <a:pPr marL="0" indent="0">
              <a:buNone/>
            </a:pPr>
            <a:r>
              <a:rPr lang="en-GB" dirty="0"/>
              <a:t> </a:t>
            </a:r>
          </a:p>
        </p:txBody>
      </p:sp>
      <p:sp>
        <p:nvSpPr>
          <p:cNvPr id="4" name="Rectangle 3"/>
          <p:cNvSpPr/>
          <p:nvPr/>
        </p:nvSpPr>
        <p:spPr>
          <a:xfrm>
            <a:off x="3601679" y="3298665"/>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995080" y="3715737"/>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246190" y="3715736"/>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50569" y="4132809"/>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39591" y="4132809"/>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90701" y="4132808"/>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95080" y="4549881"/>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46190" y="4549881"/>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639591" y="5061741"/>
            <a:ext cx="644511" cy="417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507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Share with another pair and see if they want to change </a:t>
            </a:r>
            <a:r>
              <a:rPr lang="en-GB" dirty="0" smtClean="0"/>
              <a:t>theirs.</a:t>
            </a:r>
          </a:p>
          <a:p>
            <a:pPr marL="0" lvl="0" indent="0">
              <a:buNone/>
            </a:pPr>
            <a:endParaRPr lang="en-GB" dirty="0"/>
          </a:p>
          <a:p>
            <a:pPr lvl="0"/>
            <a:r>
              <a:rPr lang="en-GB" dirty="0"/>
              <a:t>As a class compare similarities and </a:t>
            </a:r>
            <a:r>
              <a:rPr lang="en-GB" dirty="0" smtClean="0"/>
              <a:t>differences.</a:t>
            </a:r>
            <a:endParaRPr lang="en-GB" dirty="0"/>
          </a:p>
          <a:p>
            <a:endParaRPr lang="en-US" dirty="0"/>
          </a:p>
        </p:txBody>
      </p:sp>
    </p:spTree>
    <p:extLst>
      <p:ext uri="{BB962C8B-B14F-4D97-AF65-F5344CB8AC3E}">
        <p14:creationId xmlns:p14="http://schemas.microsoft.com/office/powerpoint/2010/main" val="3150962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P4C Enquiry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Vote on the ‘Philosophy Questions’ from the Question Quadrant</a:t>
            </a:r>
          </a:p>
          <a:p>
            <a:pPr marL="514350" indent="-514350">
              <a:buFont typeface="+mj-lt"/>
              <a:buAutoNum type="arabicPeriod"/>
            </a:pPr>
            <a:r>
              <a:rPr lang="en-US" dirty="0" smtClean="0"/>
              <a:t>First thoughts</a:t>
            </a:r>
          </a:p>
          <a:p>
            <a:pPr marL="514350" indent="-514350">
              <a:buFont typeface="+mj-lt"/>
              <a:buAutoNum type="arabicPeriod"/>
            </a:pPr>
            <a:r>
              <a:rPr lang="en-US" dirty="0" smtClean="0"/>
              <a:t>Building</a:t>
            </a:r>
          </a:p>
          <a:p>
            <a:pPr marL="514350" indent="-514350">
              <a:buFont typeface="+mj-lt"/>
              <a:buAutoNum type="arabicPeriod"/>
            </a:pPr>
            <a:r>
              <a:rPr lang="en-US" dirty="0" smtClean="0"/>
              <a:t>Last thoughts</a:t>
            </a:r>
          </a:p>
          <a:p>
            <a:pPr marL="514350" indent="-514350">
              <a:buFont typeface="+mj-lt"/>
              <a:buAutoNum type="arabicPeriod"/>
            </a:pPr>
            <a:r>
              <a:rPr lang="en-US" dirty="0" smtClean="0"/>
              <a:t>Review</a:t>
            </a:r>
            <a:endParaRPr lang="en-US" dirty="0"/>
          </a:p>
        </p:txBody>
      </p:sp>
    </p:spTree>
    <p:extLst>
      <p:ext uri="{BB962C8B-B14F-4D97-AF65-F5344CB8AC3E}">
        <p14:creationId xmlns:p14="http://schemas.microsoft.com/office/powerpoint/2010/main" val="432758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Bristol Bus Boycott</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GB" u="sng" dirty="0" smtClean="0">
                <a:hlinkClick r:id="rId3"/>
              </a:rPr>
              <a:t>https</a:t>
            </a:r>
            <a:r>
              <a:rPr lang="en-GB" u="sng" dirty="0">
                <a:hlinkClick r:id="rId3"/>
              </a:rPr>
              <a:t>://www.bbc.co.uk/news/av/uk-england-21525110/bristol-bus-boycott-50-years-on</a:t>
            </a:r>
            <a:r>
              <a:rPr lang="en-GB" u="sng" dirty="0"/>
              <a:t> </a:t>
            </a:r>
            <a:r>
              <a:rPr lang="en-GB" dirty="0"/>
              <a:t>(3 </a:t>
            </a:r>
            <a:r>
              <a:rPr lang="en-GB" dirty="0" smtClean="0"/>
              <a:t>mins.)</a:t>
            </a:r>
            <a:endParaRPr lang="en-GB" dirty="0"/>
          </a:p>
          <a:p>
            <a:pPr marL="0" indent="0">
              <a:buNone/>
            </a:pPr>
            <a:r>
              <a:rPr lang="en-GB" dirty="0"/>
              <a:t>           OR </a:t>
            </a:r>
            <a:r>
              <a:rPr lang="en-GB" u="sng" dirty="0">
                <a:hlinkClick r:id="rId4"/>
              </a:rPr>
              <a:t>https://www.youtube.com/watch?v=-0eR7dH7BYY</a:t>
            </a:r>
            <a:r>
              <a:rPr lang="en-GB" dirty="0"/>
              <a:t> (3 </a:t>
            </a:r>
            <a:r>
              <a:rPr lang="en-GB" dirty="0" smtClean="0"/>
              <a:t>mins.)</a:t>
            </a:r>
            <a:endParaRPr lang="en-GB" dirty="0"/>
          </a:p>
          <a:p>
            <a:pPr lvl="0"/>
            <a:r>
              <a:rPr lang="en-GB" dirty="0"/>
              <a:t>What happened and why did they act as they did?</a:t>
            </a:r>
          </a:p>
          <a:p>
            <a:r>
              <a:rPr lang="en-GB" dirty="0"/>
              <a:t>Think &gt; Pair &gt; Share</a:t>
            </a:r>
          </a:p>
          <a:p>
            <a:endParaRPr lang="en-US" dirty="0"/>
          </a:p>
        </p:txBody>
      </p:sp>
    </p:spTree>
    <p:extLst>
      <p:ext uri="{BB962C8B-B14F-4D97-AF65-F5344CB8AC3E}">
        <p14:creationId xmlns:p14="http://schemas.microsoft.com/office/powerpoint/2010/main" val="1132802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lvl="0"/>
            <a:r>
              <a:rPr lang="en-GB" dirty="0"/>
              <a:t>In pairs, come up with some questions to discuss that have been stimulated by the film.</a:t>
            </a:r>
          </a:p>
          <a:p>
            <a:pPr lvl="0"/>
            <a:r>
              <a:rPr lang="en-GB" dirty="0"/>
              <a:t>As a class sort questions using the Question Quadrant and combine questions where appropriate.</a:t>
            </a:r>
          </a:p>
          <a:p>
            <a:pPr lvl="0"/>
            <a:r>
              <a:rPr lang="en-GB" dirty="0"/>
              <a:t>Answer any ‘Comprehension’ questions as a class.</a:t>
            </a:r>
          </a:p>
          <a:p>
            <a:endParaRPr lang="en-US" dirty="0"/>
          </a:p>
        </p:txBody>
      </p:sp>
    </p:spTree>
    <p:extLst>
      <p:ext uri="{BB962C8B-B14F-4D97-AF65-F5344CB8AC3E}">
        <p14:creationId xmlns:p14="http://schemas.microsoft.com/office/powerpoint/2010/main" val="285974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Quadrant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4718017"/>
              </p:ext>
            </p:extLst>
          </p:nvPr>
        </p:nvGraphicFramePr>
        <p:xfrm>
          <a:off x="1514044" y="2055519"/>
          <a:ext cx="5787790" cy="3409155"/>
        </p:xfrm>
        <a:graphic>
          <a:graphicData uri="http://schemas.openxmlformats.org/drawingml/2006/table">
            <a:tbl>
              <a:tblPr firstRow="1" bandRow="1">
                <a:tableStyleId>{5C22544A-7EE6-4342-B048-85BDC9FD1C3A}</a:tableStyleId>
              </a:tblPr>
              <a:tblGrid>
                <a:gridCol w="2893895"/>
                <a:gridCol w="2893895"/>
              </a:tblGrid>
              <a:tr h="1660417">
                <a:tc>
                  <a:txBody>
                    <a:bodyPr/>
                    <a:lstStyle/>
                    <a:p>
                      <a:pPr algn="ctr"/>
                      <a:r>
                        <a:rPr lang="en-US" dirty="0" smtClean="0"/>
                        <a:t>Comprehension</a:t>
                      </a:r>
                    </a:p>
                    <a:p>
                      <a:pPr algn="ctr"/>
                      <a:r>
                        <a:rPr lang="en-US" dirty="0" smtClean="0"/>
                        <a:t>‘Look and see’</a:t>
                      </a:r>
                      <a:endParaRPr lang="en-US" dirty="0"/>
                    </a:p>
                  </a:txBody>
                  <a:tcPr/>
                </a:tc>
                <a:tc>
                  <a:txBody>
                    <a:bodyPr/>
                    <a:lstStyle/>
                    <a:p>
                      <a:pPr algn="ctr"/>
                      <a:r>
                        <a:rPr lang="en-US" dirty="0" smtClean="0"/>
                        <a:t>Speculation</a:t>
                      </a:r>
                    </a:p>
                    <a:p>
                      <a:pPr algn="ctr"/>
                      <a:r>
                        <a:rPr lang="en-US" dirty="0" smtClean="0"/>
                        <a:t>‘Use your imagination’</a:t>
                      </a:r>
                      <a:endParaRPr lang="en-US" dirty="0"/>
                    </a:p>
                  </a:txBody>
                  <a:tcPr/>
                </a:tc>
              </a:tr>
              <a:tr h="1748738">
                <a:tc>
                  <a:txBody>
                    <a:bodyPr/>
                    <a:lstStyle/>
                    <a:p>
                      <a:pPr algn="ctr"/>
                      <a:r>
                        <a:rPr lang="en-US" dirty="0" smtClean="0"/>
                        <a:t>General knowledge</a:t>
                      </a:r>
                    </a:p>
                    <a:p>
                      <a:pPr algn="ctr"/>
                      <a:r>
                        <a:rPr lang="en-US" dirty="0" smtClean="0"/>
                        <a:t>‘Ask</a:t>
                      </a:r>
                      <a:r>
                        <a:rPr lang="en-US" baseline="0" dirty="0" smtClean="0"/>
                        <a:t> an expert’</a:t>
                      </a:r>
                      <a:endParaRPr lang="en-US" dirty="0" smtClean="0"/>
                    </a:p>
                  </a:txBody>
                  <a:tcPr/>
                </a:tc>
                <a:tc>
                  <a:txBody>
                    <a:bodyPr/>
                    <a:lstStyle/>
                    <a:p>
                      <a:pPr algn="ctr"/>
                      <a:r>
                        <a:rPr lang="en-US" dirty="0" smtClean="0"/>
                        <a:t>Philosophy</a:t>
                      </a:r>
                    </a:p>
                    <a:p>
                      <a:pPr algn="ctr"/>
                      <a:r>
                        <a:rPr lang="en-US" dirty="0" smtClean="0"/>
                        <a:t>‘Think it over’</a:t>
                      </a:r>
                      <a:endParaRPr lang="en-US" dirty="0"/>
                    </a:p>
                  </a:txBody>
                  <a:tcPr/>
                </a:tc>
              </a:tr>
            </a:tbl>
          </a:graphicData>
        </a:graphic>
      </p:graphicFrame>
      <p:sp>
        <p:nvSpPr>
          <p:cNvPr id="5" name="TextBox 4"/>
          <p:cNvSpPr txBox="1"/>
          <p:nvPr/>
        </p:nvSpPr>
        <p:spPr>
          <a:xfrm>
            <a:off x="3792943" y="1400926"/>
            <a:ext cx="1320011" cy="523220"/>
          </a:xfrm>
          <a:prstGeom prst="rect">
            <a:avLst/>
          </a:prstGeom>
          <a:noFill/>
        </p:spPr>
        <p:txBody>
          <a:bodyPr wrap="square" rtlCol="0">
            <a:spAutoFit/>
          </a:bodyPr>
          <a:lstStyle/>
          <a:p>
            <a:pPr algn="ctr"/>
            <a:r>
              <a:rPr lang="en-US" sz="1400" dirty="0" smtClean="0"/>
              <a:t>Only about the stimulus</a:t>
            </a:r>
            <a:endParaRPr lang="en-US" sz="1400" dirty="0"/>
          </a:p>
        </p:txBody>
      </p:sp>
      <p:sp>
        <p:nvSpPr>
          <p:cNvPr id="6" name="TextBox 5"/>
          <p:cNvSpPr txBox="1"/>
          <p:nvPr/>
        </p:nvSpPr>
        <p:spPr>
          <a:xfrm>
            <a:off x="3792943" y="5732060"/>
            <a:ext cx="1320011" cy="338554"/>
          </a:xfrm>
          <a:prstGeom prst="rect">
            <a:avLst/>
          </a:prstGeom>
          <a:noFill/>
        </p:spPr>
        <p:txBody>
          <a:bodyPr wrap="square" rtlCol="0">
            <a:spAutoFit/>
          </a:bodyPr>
          <a:lstStyle/>
          <a:p>
            <a:endParaRPr lang="en-US" sz="1600" dirty="0"/>
          </a:p>
        </p:txBody>
      </p:sp>
      <p:sp>
        <p:nvSpPr>
          <p:cNvPr id="7" name="TextBox 6"/>
          <p:cNvSpPr txBox="1"/>
          <p:nvPr/>
        </p:nvSpPr>
        <p:spPr>
          <a:xfrm>
            <a:off x="3573707" y="5497258"/>
            <a:ext cx="1806591" cy="523220"/>
          </a:xfrm>
          <a:prstGeom prst="rect">
            <a:avLst/>
          </a:prstGeom>
          <a:noFill/>
        </p:spPr>
        <p:txBody>
          <a:bodyPr wrap="square" rtlCol="0">
            <a:spAutoFit/>
          </a:bodyPr>
          <a:lstStyle/>
          <a:p>
            <a:pPr algn="ctr"/>
            <a:r>
              <a:rPr lang="en-US" sz="1400" dirty="0" smtClean="0"/>
              <a:t>Could be about life in general</a:t>
            </a:r>
            <a:endParaRPr lang="en-US" sz="1400" dirty="0"/>
          </a:p>
        </p:txBody>
      </p:sp>
      <p:sp>
        <p:nvSpPr>
          <p:cNvPr id="8" name="TextBox 7"/>
          <p:cNvSpPr txBox="1"/>
          <p:nvPr/>
        </p:nvSpPr>
        <p:spPr>
          <a:xfrm>
            <a:off x="494795" y="3375732"/>
            <a:ext cx="1019249" cy="738664"/>
          </a:xfrm>
          <a:prstGeom prst="rect">
            <a:avLst/>
          </a:prstGeom>
          <a:noFill/>
        </p:spPr>
        <p:txBody>
          <a:bodyPr wrap="square" rtlCol="0">
            <a:spAutoFit/>
          </a:bodyPr>
          <a:lstStyle/>
          <a:p>
            <a:pPr algn="ctr"/>
            <a:r>
              <a:rPr lang="en-US" sz="1400" dirty="0" smtClean="0"/>
              <a:t>CLOSED </a:t>
            </a:r>
            <a:r>
              <a:rPr lang="mr-IN" sz="1400" dirty="0" smtClean="0"/>
              <a:t>–</a:t>
            </a:r>
            <a:r>
              <a:rPr lang="en-US" sz="1400" dirty="0" smtClean="0"/>
              <a:t> only one answer</a:t>
            </a:r>
            <a:endParaRPr lang="en-US" sz="1400" dirty="0"/>
          </a:p>
        </p:txBody>
      </p:sp>
      <p:sp>
        <p:nvSpPr>
          <p:cNvPr id="9" name="TextBox 8"/>
          <p:cNvSpPr txBox="1"/>
          <p:nvPr/>
        </p:nvSpPr>
        <p:spPr>
          <a:xfrm>
            <a:off x="7301834" y="3177001"/>
            <a:ext cx="1019249" cy="954107"/>
          </a:xfrm>
          <a:prstGeom prst="rect">
            <a:avLst/>
          </a:prstGeom>
          <a:noFill/>
        </p:spPr>
        <p:txBody>
          <a:bodyPr wrap="square" rtlCol="0">
            <a:spAutoFit/>
          </a:bodyPr>
          <a:lstStyle/>
          <a:p>
            <a:pPr algn="ctr"/>
            <a:r>
              <a:rPr lang="en-GB" sz="1400" dirty="0" smtClean="0"/>
              <a:t>OPEN </a:t>
            </a:r>
            <a:r>
              <a:rPr lang="mr-IN" sz="1400" dirty="0" smtClean="0"/>
              <a:t>–</a:t>
            </a:r>
            <a:r>
              <a:rPr lang="en-GB" sz="1400" dirty="0" smtClean="0"/>
              <a:t> many possible answers</a:t>
            </a:r>
            <a:endParaRPr lang="en-US" sz="1400" dirty="0"/>
          </a:p>
        </p:txBody>
      </p:sp>
    </p:spTree>
    <p:extLst>
      <p:ext uri="{BB962C8B-B14F-4D97-AF65-F5344CB8AC3E}">
        <p14:creationId xmlns:p14="http://schemas.microsoft.com/office/powerpoint/2010/main" val="397395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260"/>
            <a:ext cx="8229600" cy="1512588"/>
          </a:xfrm>
        </p:spPr>
        <p:txBody>
          <a:bodyPr>
            <a:normAutofit/>
          </a:bodyPr>
          <a:lstStyle/>
          <a:p>
            <a:r>
              <a:rPr lang="en-US" sz="2000" dirty="0" smtClean="0"/>
              <a:t>General Knowledge Questions</a:t>
            </a:r>
            <a:r>
              <a:rPr lang="en-US" sz="3600" dirty="0" smtClean="0"/>
              <a:t>	</a:t>
            </a:r>
            <a:endParaRPr lang="en-US" sz="3600" dirty="0"/>
          </a:p>
        </p:txBody>
      </p:sp>
      <p:sp>
        <p:nvSpPr>
          <p:cNvPr id="3" name="Content Placeholder 2"/>
          <p:cNvSpPr>
            <a:spLocks noGrp="1"/>
          </p:cNvSpPr>
          <p:nvPr>
            <p:ph idx="1"/>
          </p:nvPr>
        </p:nvSpPr>
        <p:spPr>
          <a:xfrm>
            <a:off x="186754" y="522871"/>
            <a:ext cx="8957245" cy="6143722"/>
          </a:xfrm>
        </p:spPr>
        <p:txBody>
          <a:bodyPr>
            <a:normAutofit fontScale="77500" lnSpcReduction="20000"/>
          </a:bodyPr>
          <a:lstStyle/>
          <a:p>
            <a:pPr marL="0" indent="0">
              <a:buNone/>
            </a:pPr>
            <a:r>
              <a:rPr lang="en-US" dirty="0" smtClean="0"/>
              <a:t>Research the answers to your general knowledge questions by using the following websites: </a:t>
            </a:r>
          </a:p>
          <a:p>
            <a:pPr marL="0" indent="0">
              <a:buNone/>
            </a:pPr>
            <a:r>
              <a:rPr lang="en-GB" dirty="0"/>
              <a:t> </a:t>
            </a:r>
          </a:p>
          <a:p>
            <a:pPr marL="0" indent="0">
              <a:buNone/>
            </a:pPr>
            <a:r>
              <a:rPr lang="en-GB" u="sng" dirty="0">
                <a:hlinkClick r:id="rId3"/>
              </a:rPr>
              <a:t>https://www.blackhistorymonth.org.uk/article/section/bhm-heroes/the-bristol-bus-boycott-of-1963/</a:t>
            </a:r>
            <a:endParaRPr lang="en-GB" dirty="0"/>
          </a:p>
          <a:p>
            <a:pPr marL="0" indent="0">
              <a:buNone/>
            </a:pPr>
            <a:r>
              <a:rPr lang="en-GB" dirty="0"/>
              <a:t> </a:t>
            </a:r>
          </a:p>
          <a:p>
            <a:pPr marL="0" indent="0">
              <a:buNone/>
            </a:pPr>
            <a:r>
              <a:rPr lang="en-GB" dirty="0"/>
              <a:t>Bristol Bus Boycott website: </a:t>
            </a:r>
            <a:r>
              <a:rPr lang="en-GB" u="sng" dirty="0"/>
              <a:t>https://</a:t>
            </a:r>
            <a:r>
              <a:rPr lang="en-GB" u="sng" dirty="0" err="1"/>
              <a:t>bristolbusboycott.uk</a:t>
            </a:r>
            <a:r>
              <a:rPr lang="en-GB" u="sng" dirty="0" smtClean="0"/>
              <a:t>/</a:t>
            </a:r>
          </a:p>
          <a:p>
            <a:pPr marL="0" indent="0">
              <a:buNone/>
            </a:pPr>
            <a:r>
              <a:rPr lang="en-GB" dirty="0"/>
              <a:t> </a:t>
            </a:r>
          </a:p>
          <a:p>
            <a:pPr marL="0" indent="0">
              <a:buNone/>
            </a:pPr>
            <a:r>
              <a:rPr lang="en-GB" u="sng" dirty="0">
                <a:hlinkClick r:id="rId4"/>
              </a:rPr>
              <a:t>https://www.bristolmuseums.org.uk/stories/bristol-bus-boycott/</a:t>
            </a:r>
            <a:r>
              <a:rPr lang="en-GB" dirty="0"/>
              <a:t> </a:t>
            </a:r>
          </a:p>
          <a:p>
            <a:pPr marL="0" indent="0">
              <a:buNone/>
            </a:pPr>
            <a:r>
              <a:rPr lang="en-GB" dirty="0"/>
              <a:t> </a:t>
            </a:r>
          </a:p>
          <a:p>
            <a:pPr marL="0" indent="0">
              <a:buNone/>
            </a:pPr>
            <a:r>
              <a:rPr lang="en-GB" dirty="0" smtClean="0"/>
              <a:t>https</a:t>
            </a:r>
            <a:r>
              <a:rPr lang="en-GB" dirty="0"/>
              <a:t>://</a:t>
            </a:r>
            <a:r>
              <a:rPr lang="en-GB" dirty="0" err="1"/>
              <a:t>heritagecalling.com</a:t>
            </a:r>
            <a:r>
              <a:rPr lang="en-GB" dirty="0"/>
              <a:t>/2023/04/20/the-story-of-the-</a:t>
            </a:r>
            <a:r>
              <a:rPr lang="en-GB" dirty="0" err="1"/>
              <a:t>bristol</a:t>
            </a:r>
            <a:r>
              <a:rPr lang="en-GB" dirty="0"/>
              <a:t>-bus-boycott</a:t>
            </a:r>
            <a:r>
              <a:rPr lang="en-GB" dirty="0" smtClean="0"/>
              <a:t>/</a:t>
            </a:r>
          </a:p>
          <a:p>
            <a:pPr marL="0" indent="0">
              <a:buNone/>
            </a:pPr>
            <a:endParaRPr lang="en-GB" dirty="0"/>
          </a:p>
          <a:p>
            <a:pPr marL="0" indent="0">
              <a:buNone/>
            </a:pPr>
            <a:r>
              <a:rPr lang="en-GB" u="sng" dirty="0">
                <a:hlinkClick r:id="rId5"/>
              </a:rPr>
              <a:t>https://www.blackpast.org/global-african-history/the-bristol-bus-boycott-of-1963/</a:t>
            </a:r>
            <a:endParaRPr lang="en-GB" dirty="0"/>
          </a:p>
          <a:p>
            <a:pPr marL="0" indent="0">
              <a:buNone/>
            </a:pPr>
            <a:endParaRPr lang="en-US" dirty="0"/>
          </a:p>
        </p:txBody>
      </p:sp>
    </p:spTree>
    <p:extLst>
      <p:ext uri="{BB962C8B-B14F-4D97-AF65-F5344CB8AC3E}">
        <p14:creationId xmlns:p14="http://schemas.microsoft.com/office/powerpoint/2010/main" val="332514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382"/>
            <a:ext cx="8229600" cy="835504"/>
          </a:xfrm>
        </p:spPr>
        <p:txBody>
          <a:bodyPr/>
          <a:lstStyle/>
          <a:p>
            <a:r>
              <a:rPr lang="en-US" dirty="0" smtClean="0"/>
              <a:t>Links to images</a:t>
            </a:r>
            <a:endParaRPr lang="en-US" dirty="0"/>
          </a:p>
        </p:txBody>
      </p:sp>
      <p:sp>
        <p:nvSpPr>
          <p:cNvPr id="3" name="Content Placeholder 2"/>
          <p:cNvSpPr>
            <a:spLocks noGrp="1"/>
          </p:cNvSpPr>
          <p:nvPr>
            <p:ph idx="1"/>
          </p:nvPr>
        </p:nvSpPr>
        <p:spPr>
          <a:xfrm>
            <a:off x="457200" y="999886"/>
            <a:ext cx="8686800" cy="5142455"/>
          </a:xfrm>
        </p:spPr>
        <p:txBody>
          <a:bodyPr>
            <a:normAutofit lnSpcReduction="10000"/>
          </a:bodyPr>
          <a:lstStyle/>
          <a:p>
            <a:pPr marL="0" indent="0">
              <a:buNone/>
            </a:pPr>
            <a:r>
              <a:rPr lang="en-US" dirty="0" smtClean="0">
                <a:hlinkClick r:id="rId3"/>
              </a:rPr>
              <a:t>https://www.blackhistorymonth.org.uk/wp-content/uploads/2015/12/bristol-bus-boycott-1963.jpg</a:t>
            </a:r>
            <a:endParaRPr lang="en-US" dirty="0" smtClean="0"/>
          </a:p>
          <a:p>
            <a:pPr marL="0" indent="0">
              <a:buNone/>
            </a:pPr>
            <a:endParaRPr lang="en-US" dirty="0" smtClean="0"/>
          </a:p>
          <a:p>
            <a:pPr marL="0" indent="0">
              <a:buNone/>
            </a:pPr>
            <a:r>
              <a:rPr lang="en-US" dirty="0">
                <a:hlinkClick r:id="rId4"/>
              </a:rPr>
              <a:t>https://en.wikipedia.org/wiki/Bristol_Bus_Boycott#/</a:t>
            </a:r>
            <a:r>
              <a:rPr lang="en-US" dirty="0" smtClean="0">
                <a:hlinkClick r:id="rId4"/>
              </a:rPr>
              <a:t>media/File:Bristol_Bus_Boycott01.jpg</a:t>
            </a:r>
          </a:p>
          <a:p>
            <a:pPr marL="0" indent="0">
              <a:buNone/>
            </a:pPr>
            <a:endParaRPr lang="en-US" dirty="0">
              <a:hlinkClick r:id="rId4"/>
            </a:endParaRPr>
          </a:p>
          <a:p>
            <a:pPr marL="0" indent="0">
              <a:buNone/>
            </a:pPr>
            <a:r>
              <a:rPr lang="en-US" dirty="0">
                <a:hlinkClick r:id="rId4"/>
              </a:rPr>
              <a:t>https://en.wikipedia.org/wiki/Bristol_Bus_Boycott#/</a:t>
            </a:r>
            <a:r>
              <a:rPr lang="en-US" dirty="0" smtClean="0">
                <a:hlinkClick r:id="rId4"/>
              </a:rPr>
              <a:t>media/File:Student_march_in_support_of_the_Bristol_Bus_boycott.jpg</a:t>
            </a:r>
            <a:endParaRPr lang="en-US" dirty="0" smtClean="0"/>
          </a:p>
          <a:p>
            <a:pPr marL="0" indent="0">
              <a:buNone/>
            </a:pPr>
            <a:endParaRPr lang="en-US" dirty="0" smtClean="0"/>
          </a:p>
        </p:txBody>
      </p:sp>
    </p:spTree>
    <p:extLst>
      <p:ext uri="{BB962C8B-B14F-4D97-AF65-F5344CB8AC3E}">
        <p14:creationId xmlns:p14="http://schemas.microsoft.com/office/powerpoint/2010/main" val="119455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a:t>
            </a:r>
            <a:endParaRPr lang="en-US" dirty="0"/>
          </a:p>
        </p:txBody>
      </p:sp>
      <p:sp>
        <p:nvSpPr>
          <p:cNvPr id="3" name="Content Placeholder 2"/>
          <p:cNvSpPr>
            <a:spLocks noGrp="1"/>
          </p:cNvSpPr>
          <p:nvPr>
            <p:ph idx="1"/>
          </p:nvPr>
        </p:nvSpPr>
        <p:spPr/>
        <p:txBody>
          <a:bodyPr/>
          <a:lstStyle/>
          <a:p>
            <a:r>
              <a:rPr lang="en-US" dirty="0" smtClean="0"/>
              <a:t>What questions have we answered?</a:t>
            </a:r>
          </a:p>
          <a:p>
            <a:pPr marL="0" indent="0">
              <a:buNone/>
            </a:pPr>
            <a:endParaRPr lang="en-US" dirty="0" smtClean="0"/>
          </a:p>
          <a:p>
            <a:r>
              <a:rPr lang="en-US" dirty="0" smtClean="0"/>
              <a:t>What do we still need to find out?</a:t>
            </a:r>
            <a:endParaRPr lang="en-US" dirty="0"/>
          </a:p>
        </p:txBody>
      </p:sp>
    </p:spTree>
    <p:extLst>
      <p:ext uri="{BB962C8B-B14F-4D97-AF65-F5344CB8AC3E}">
        <p14:creationId xmlns:p14="http://schemas.microsoft.com/office/powerpoint/2010/main" val="2434419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9177"/>
          </a:xfrm>
        </p:spPr>
        <p:txBody>
          <a:bodyPr>
            <a:normAutofit fontScale="90000"/>
          </a:bodyPr>
          <a:lstStyle/>
          <a:p>
            <a:r>
              <a:rPr lang="en-US" dirty="0"/>
              <a:t>N</a:t>
            </a:r>
            <a:r>
              <a:rPr lang="en-US" dirty="0" smtClean="0"/>
              <a:t>on-violent methods checklist</a:t>
            </a:r>
            <a:endParaRPr lang="en-US" dirty="0"/>
          </a:p>
        </p:txBody>
      </p:sp>
      <p:sp>
        <p:nvSpPr>
          <p:cNvPr id="3" name="Content Placeholder 2"/>
          <p:cNvSpPr>
            <a:spLocks noGrp="1"/>
          </p:cNvSpPr>
          <p:nvPr>
            <p:ph idx="1"/>
          </p:nvPr>
        </p:nvSpPr>
        <p:spPr>
          <a:xfrm>
            <a:off x="457200" y="898942"/>
            <a:ext cx="8229600" cy="5227221"/>
          </a:xfrm>
        </p:spPr>
        <p:txBody>
          <a:bodyPr/>
          <a:lstStyle/>
          <a:p>
            <a:r>
              <a:rPr lang="en-US" dirty="0" smtClean="0"/>
              <a:t>Individually using the non-violent methods checklist evaluate the Bristol Bus Boycott</a:t>
            </a:r>
          </a:p>
          <a:p>
            <a:endParaRPr lang="en-US" dirty="0"/>
          </a:p>
        </p:txBody>
      </p:sp>
      <p:pic>
        <p:nvPicPr>
          <p:cNvPr id="5" name="Picture 4" descr="Screen Shot 2021-09-06 at 15.01.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863" y="2030290"/>
            <a:ext cx="5397006" cy="4095873"/>
          </a:xfrm>
          <a:prstGeom prst="rect">
            <a:avLst/>
          </a:prstGeom>
        </p:spPr>
      </p:pic>
    </p:spTree>
    <p:extLst>
      <p:ext uri="{BB962C8B-B14F-4D97-AF65-F5344CB8AC3E}">
        <p14:creationId xmlns:p14="http://schemas.microsoft.com/office/powerpoint/2010/main" val="357185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Pillars of support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3927" y="2049577"/>
            <a:ext cx="3486912" cy="245059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897" y="2057505"/>
            <a:ext cx="1692036" cy="3008064"/>
          </a:xfrm>
          <a:prstGeom prst="rect">
            <a:avLst/>
          </a:prstGeom>
        </p:spPr>
      </p:pic>
    </p:spTree>
    <p:extLst>
      <p:ext uri="{BB962C8B-B14F-4D97-AF65-F5344CB8AC3E}">
        <p14:creationId xmlns:p14="http://schemas.microsoft.com/office/powerpoint/2010/main" val="4172458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823</Words>
  <Application>Microsoft Macintosh PowerPoint</Application>
  <PresentationFormat>On-screen Show (4:3)</PresentationFormat>
  <Paragraphs>120</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Franklin Gothic Medium</vt:lpstr>
      <vt:lpstr>Mangal</vt:lpstr>
      <vt:lpstr>Arial</vt:lpstr>
      <vt:lpstr>Office Theme</vt:lpstr>
      <vt:lpstr>Non-violent Action: A Force for Change</vt:lpstr>
      <vt:lpstr>Bristol Bus Boycott</vt:lpstr>
      <vt:lpstr>Questions</vt:lpstr>
      <vt:lpstr>Question Quadrant</vt:lpstr>
      <vt:lpstr>General Knowledge Questions </vt:lpstr>
      <vt:lpstr>Links to images</vt:lpstr>
      <vt:lpstr>Plenary</vt:lpstr>
      <vt:lpstr>Non-violent methods checklist</vt:lpstr>
      <vt:lpstr>Pillars of support</vt:lpstr>
      <vt:lpstr>What are the pillars of support that hold up the school?</vt:lpstr>
      <vt:lpstr>Pillars of support</vt:lpstr>
      <vt:lpstr>Speculative Questions</vt:lpstr>
      <vt:lpstr>Pillars of Support: Diamond Nine</vt:lpstr>
      <vt:lpstr>PowerPoint Presentation</vt:lpstr>
      <vt:lpstr>P4C Enquiry</vt:lpstr>
    </vt:vector>
  </TitlesOfParts>
  <Company>user</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Microsoft Office User</cp:lastModifiedBy>
  <cp:revision>77</cp:revision>
  <cp:lastPrinted>2019-03-04T15:01:28Z</cp:lastPrinted>
  <dcterms:created xsi:type="dcterms:W3CDTF">2016-04-27T09:46:12Z</dcterms:created>
  <dcterms:modified xsi:type="dcterms:W3CDTF">2023-07-19T15:34:22Z</dcterms:modified>
</cp:coreProperties>
</file>