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57" r:id="rId3"/>
    <p:sldId id="258" r:id="rId4"/>
    <p:sldId id="259" r:id="rId5"/>
    <p:sldId id="260" r:id="rId6"/>
    <p:sldId id="261" r:id="rId7"/>
    <p:sldId id="262" r:id="rId8"/>
    <p:sldId id="264" r:id="rId9"/>
    <p:sldId id="265" r:id="rId10"/>
    <p:sldId id="263"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59"/>
    <p:restoredTop sz="81682"/>
  </p:normalViewPr>
  <p:slideViewPr>
    <p:cSldViewPr snapToGrid="0" snapToObjects="1">
      <p:cViewPr>
        <p:scale>
          <a:sx n="86" d="100"/>
          <a:sy n="86" d="100"/>
        </p:scale>
        <p:origin x="1280" y="344"/>
      </p:cViewPr>
      <p:guideLst>
        <p:guide orient="horz" pos="2160"/>
        <p:guide pos="2880"/>
      </p:guideLst>
    </p:cSldViewPr>
  </p:slideViewPr>
  <p:outlineViewPr>
    <p:cViewPr>
      <p:scale>
        <a:sx n="33" d="100"/>
        <a:sy n="33" d="100"/>
      </p:scale>
      <p:origin x="0" y="-5288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7A7A2E-9751-4B4D-858B-B947134C0DCD}" type="datetimeFigureOut">
              <a:rPr lang="en-US" smtClean="0"/>
              <a:t>7/19/23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2D0F2E-AD8F-CC45-8427-9ABB0AC11649}" type="slidenum">
              <a:rPr lang="en-US" smtClean="0"/>
              <a:t>‹#›</a:t>
            </a:fld>
            <a:endParaRPr lang="en-US"/>
          </a:p>
        </p:txBody>
      </p:sp>
    </p:spTree>
    <p:extLst>
      <p:ext uri="{BB962C8B-B14F-4D97-AF65-F5344CB8AC3E}">
        <p14:creationId xmlns:p14="http://schemas.microsoft.com/office/powerpoint/2010/main" val="1260533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2F80F3-8C97-834F-B533-6590D00846AB}" type="datetimeFigureOut">
              <a:rPr lang="en-US" smtClean="0"/>
              <a:t>7/19/23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1B242F-E153-C24F-9DAD-259178CBCB94}" type="slidenum">
              <a:rPr lang="en-US" smtClean="0"/>
              <a:t>‹#›</a:t>
            </a:fld>
            <a:endParaRPr lang="en-US"/>
          </a:p>
        </p:txBody>
      </p:sp>
    </p:spTree>
    <p:extLst>
      <p:ext uri="{BB962C8B-B14F-4D97-AF65-F5344CB8AC3E}">
        <p14:creationId xmlns:p14="http://schemas.microsoft.com/office/powerpoint/2010/main" val="195726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mmons.wikimedia.org/wiki/File:Khejari_(Prosopis_cineraria).JPG" TargetMode="External"/><Relationship Id="rId4" Type="http://schemas.openxmlformats.org/officeDocument/2006/relationships/hyperlink" Target="https://creativecommons.org/licenses/by-sa/3.0)"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s://commons.wikimedia.org/wiki/File:Big_chipko_movement_1522047126.jpg"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ommons.wikimedia.org/wiki/File:Trees_are_for_Hugging.jpg" TargetMode="External"/><Relationship Id="rId4" Type="http://schemas.openxmlformats.org/officeDocument/2006/relationships/hyperlink" Target="https://creativecommons.org/licenses/by-sa/3.0)" TargetMode="External"/><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ommons.wikimedia.org/wiki/File:Chipko_2004.jpg" TargetMode="External"/><Relationship Id="rId4" Type="http://schemas.openxmlformats.org/officeDocument/2006/relationships/hyperlink" Target="http://creativecommons.org/licenses/by-sa/3.0/)" TargetMode="External"/><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s://pixabay.com/photos/lone-tree-field-wheat-tree-4127920/"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s://commons.wikimedia.org/wiki/File:Old_woodland_copse_at_Mossend_Farm_ruins.JPG"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s://pixabay.com/photos/black-forest-triberg-waters-forest-4572312/"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s://www.flickr.com/photos/wwworks/2222523486"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s://commons.wikimedia.org/wiki/File:Bournemouth_,_Moore_Avenue_and_Lollipop_Lady_-_geograph.org.uk_-_1746368.jpg"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s://commons.wikimedia.org/wiki/File:India_Uttar_Pradesh_locator_map.sv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1</a:t>
            </a:fld>
            <a:endParaRPr lang="en-US"/>
          </a:p>
        </p:txBody>
      </p:sp>
    </p:spTree>
    <p:extLst>
      <p:ext uri="{BB962C8B-B14F-4D97-AF65-F5344CB8AC3E}">
        <p14:creationId xmlns:p14="http://schemas.microsoft.com/office/powerpoint/2010/main" val="821056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a:t>
            </a:r>
            <a:r>
              <a:rPr lang="en-US" sz="1200" u="sng" kern="1200" dirty="0" smtClean="0">
                <a:solidFill>
                  <a:schemeClr val="tx1"/>
                </a:solidFill>
                <a:effectLst/>
                <a:latin typeface="+mn-lt"/>
                <a:ea typeface="+mn-ea"/>
                <a:cs typeface="+mn-cs"/>
                <a:hlinkClick r:id="rId3"/>
              </a:rPr>
              <a:t>https://commons.wikimedia.org/wiki/File:Khejari_(Prosopis_cineraria).JPG</a:t>
            </a:r>
            <a:endParaRPr lang="en-GB"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Anuomkara</a:t>
            </a:r>
            <a:r>
              <a:rPr lang="en-US" sz="1200" kern="1200" dirty="0" smtClean="0">
                <a:solidFill>
                  <a:schemeClr val="tx1"/>
                </a:solidFill>
                <a:effectLst/>
                <a:latin typeface="+mn-lt"/>
                <a:ea typeface="+mn-ea"/>
                <a:cs typeface="+mn-cs"/>
              </a:rPr>
              <a:t> / CC BY-SA (</a:t>
            </a:r>
            <a:r>
              <a:rPr lang="en-US" sz="1200" u="sng" kern="1200" dirty="0" smtClean="0">
                <a:solidFill>
                  <a:schemeClr val="tx1"/>
                </a:solidFill>
                <a:effectLst/>
                <a:latin typeface="+mn-lt"/>
                <a:ea typeface="+mn-ea"/>
                <a:cs typeface="+mn-cs"/>
                <a:hlinkClick r:id="rId4"/>
              </a:rPr>
              <a:t>https://creativecommons.org/licenses/by-sa/3.0)</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Khejri tree</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12</a:t>
            </a:fld>
            <a:endParaRPr lang="en-US"/>
          </a:p>
        </p:txBody>
      </p:sp>
    </p:spTree>
    <p:extLst>
      <p:ext uri="{BB962C8B-B14F-4D97-AF65-F5344CB8AC3E}">
        <p14:creationId xmlns:p14="http://schemas.microsoft.com/office/powerpoint/2010/main" val="357346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Quote</a:t>
            </a:r>
            <a:r>
              <a:rPr lang="en-US" baseline="0" dirty="0" smtClean="0"/>
              <a:t> from </a:t>
            </a:r>
            <a:r>
              <a:rPr lang="en-US" baseline="0" dirty="0" err="1" smtClean="0"/>
              <a:t>Bimla</a:t>
            </a:r>
            <a:r>
              <a:rPr lang="en-US" baseline="0" dirty="0" smtClean="0"/>
              <a:t> </a:t>
            </a:r>
            <a:r>
              <a:rPr lang="en-US" baseline="0" dirty="0" err="1" smtClean="0"/>
              <a:t>Bahuguna</a:t>
            </a:r>
            <a:r>
              <a:rPr lang="en-US" baseline="0" dirty="0" smtClean="0"/>
              <a:t>, ‘Contribution of Women to the Chipko Movement’, in </a:t>
            </a:r>
            <a:r>
              <a:rPr lang="en-US" i="1" baseline="0" dirty="0" smtClean="0"/>
              <a:t>Indian Farming</a:t>
            </a:r>
            <a:r>
              <a:rPr lang="en-US" baseline="0" dirty="0" smtClean="0"/>
              <a:t>, November 1975</a:t>
            </a:r>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13</a:t>
            </a:fld>
            <a:endParaRPr lang="en-US"/>
          </a:p>
        </p:txBody>
      </p:sp>
    </p:spTree>
    <p:extLst>
      <p:ext uri="{BB962C8B-B14F-4D97-AF65-F5344CB8AC3E}">
        <p14:creationId xmlns:p14="http://schemas.microsoft.com/office/powerpoint/2010/main" val="1377900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a:t>
            </a:r>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3"/>
              </a:rPr>
              <a:t>https://commons.wikimedia.org/wiki/File:Big_chipko_movement_1522047126.jpg</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NA, CC BY-SA 4.0 &lt;https://</a:t>
            </a:r>
            <a:r>
              <a:rPr lang="en-US" sz="1200" kern="1200" dirty="0" err="1" smtClean="0">
                <a:solidFill>
                  <a:schemeClr val="tx1"/>
                </a:solidFill>
                <a:effectLst/>
                <a:latin typeface="+mn-lt"/>
                <a:ea typeface="+mn-ea"/>
                <a:cs typeface="+mn-cs"/>
              </a:rPr>
              <a:t>creativecommons.org</a:t>
            </a:r>
            <a:r>
              <a:rPr lang="en-US" sz="1200" kern="1200" dirty="0" smtClean="0">
                <a:solidFill>
                  <a:schemeClr val="tx1"/>
                </a:solidFill>
                <a:effectLst/>
                <a:latin typeface="+mn-lt"/>
                <a:ea typeface="+mn-ea"/>
                <a:cs typeface="+mn-cs"/>
              </a:rPr>
              <a:t>/licenses/by-</a:t>
            </a:r>
            <a:r>
              <a:rPr lang="en-US" sz="1200" kern="1200" dirty="0" err="1" smtClean="0">
                <a:solidFill>
                  <a:schemeClr val="tx1"/>
                </a:solidFill>
                <a:effectLst/>
                <a:latin typeface="+mn-lt"/>
                <a:ea typeface="+mn-ea"/>
                <a:cs typeface="+mn-cs"/>
              </a:rPr>
              <a:t>sa</a:t>
            </a:r>
            <a:r>
              <a:rPr lang="en-US" sz="1200" kern="1200" dirty="0" smtClean="0">
                <a:solidFill>
                  <a:schemeClr val="tx1"/>
                </a:solidFill>
                <a:effectLst/>
                <a:latin typeface="+mn-lt"/>
                <a:ea typeface="+mn-ea"/>
                <a:cs typeface="+mn-cs"/>
              </a:rPr>
              <a:t>/4.0&gt;, via Wikimedia Commons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Chipko Movement</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14</a:t>
            </a:fld>
            <a:endParaRPr lang="en-US"/>
          </a:p>
        </p:txBody>
      </p:sp>
    </p:spTree>
    <p:extLst>
      <p:ext uri="{BB962C8B-B14F-4D97-AF65-F5344CB8AC3E}">
        <p14:creationId xmlns:p14="http://schemas.microsoft.com/office/powerpoint/2010/main" val="2393147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a:t>
            </a:r>
            <a:r>
              <a:rPr lang="en-US" baseline="0" dirty="0" smtClean="0"/>
              <a:t> </a:t>
            </a:r>
            <a:r>
              <a:rPr lang="en-US" sz="1200" u="sng" kern="1200" dirty="0" smtClean="0">
                <a:solidFill>
                  <a:schemeClr val="tx1"/>
                </a:solidFill>
                <a:effectLst/>
                <a:latin typeface="+mn-lt"/>
                <a:ea typeface="+mn-ea"/>
                <a:cs typeface="+mn-cs"/>
                <a:hlinkClick r:id="rId3"/>
              </a:rPr>
              <a:t>https://commons.wikimedia.org/wiki/File:Trees_are_for_Hugging.jpg</a:t>
            </a:r>
            <a:endParaRPr lang="en-GB"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Notnarayan</a:t>
            </a:r>
            <a:r>
              <a:rPr lang="en-US" sz="1200" kern="1200" dirty="0" smtClean="0">
                <a:solidFill>
                  <a:schemeClr val="tx1"/>
                </a:solidFill>
                <a:effectLst/>
                <a:latin typeface="+mn-lt"/>
                <a:ea typeface="+mn-ea"/>
                <a:cs typeface="+mn-cs"/>
              </a:rPr>
              <a:t> / CC BY-SA (</a:t>
            </a:r>
            <a:r>
              <a:rPr lang="en-US" sz="1200" u="sng" kern="1200" dirty="0" smtClean="0">
                <a:solidFill>
                  <a:schemeClr val="tx1"/>
                </a:solidFill>
                <a:effectLst/>
                <a:latin typeface="+mn-lt"/>
                <a:ea typeface="+mn-ea"/>
                <a:cs typeface="+mn-cs"/>
                <a:hlinkClick r:id="rId4"/>
              </a:rPr>
              <a:t>https://creativecommons.org/licenses/by-sa/3.0)</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17</a:t>
            </a:fld>
            <a:endParaRPr lang="en-US"/>
          </a:p>
        </p:txBody>
      </p:sp>
    </p:spTree>
    <p:extLst>
      <p:ext uri="{BB962C8B-B14F-4D97-AF65-F5344CB8AC3E}">
        <p14:creationId xmlns:p14="http://schemas.microsoft.com/office/powerpoint/2010/main" val="1985421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a:t>
            </a:r>
            <a:r>
              <a:rPr lang="en-US" sz="1200" u="sng" kern="1200" dirty="0" smtClean="0">
                <a:solidFill>
                  <a:schemeClr val="tx1"/>
                </a:solidFill>
                <a:effectLst/>
                <a:latin typeface="+mn-lt"/>
                <a:ea typeface="+mn-ea"/>
                <a:cs typeface="+mn-cs"/>
                <a:hlinkClick r:id="rId3"/>
              </a:rPr>
              <a:t>https://commons.wikimedia.org/wiki/File:Chipko_2004.jpg</a:t>
            </a:r>
            <a:endParaRPr lang="en-GB"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Ceti</a:t>
            </a:r>
            <a:r>
              <a:rPr lang="en-US" sz="1200" kern="1200" dirty="0" smtClean="0">
                <a:solidFill>
                  <a:schemeClr val="tx1"/>
                </a:solidFill>
                <a:effectLst/>
                <a:latin typeface="+mn-lt"/>
                <a:ea typeface="+mn-ea"/>
                <a:cs typeface="+mn-cs"/>
              </a:rPr>
              <a:t> at English Wikipedia / CC BY-SA (</a:t>
            </a:r>
            <a:r>
              <a:rPr lang="en-US" sz="1200" u="sng" kern="1200" dirty="0" smtClean="0">
                <a:solidFill>
                  <a:schemeClr val="tx1"/>
                </a:solidFill>
                <a:effectLst/>
                <a:latin typeface="+mn-lt"/>
                <a:ea typeface="+mn-ea"/>
                <a:cs typeface="+mn-cs"/>
                <a:hlinkClick r:id="rId4"/>
              </a:rPr>
              <a:t>http://creativecommons.org/licenses/by-sa/3.0/)</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Surviving Members of the Original Reni Squad at the Chipko 30th Anniversary 2004 </a:t>
            </a:r>
          </a:p>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18</a:t>
            </a:fld>
            <a:endParaRPr lang="en-US"/>
          </a:p>
        </p:txBody>
      </p:sp>
    </p:spTree>
    <p:extLst>
      <p:ext uri="{BB962C8B-B14F-4D97-AF65-F5344CB8AC3E}">
        <p14:creationId xmlns:p14="http://schemas.microsoft.com/office/powerpoint/2010/main" val="470045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https://pixabay.com/photos/lone-tree-field-wheat-tree-4127920/</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Attribution: </a:t>
            </a:r>
            <a:r>
              <a:rPr lang="en-US" sz="1200" kern="1200" dirty="0" err="1" smtClean="0">
                <a:solidFill>
                  <a:schemeClr val="tx1"/>
                </a:solidFill>
                <a:effectLst/>
                <a:latin typeface="+mn-lt"/>
                <a:ea typeface="+mn-ea"/>
                <a:cs typeface="+mn-cs"/>
              </a:rPr>
              <a:t>Nottmpictures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Pixabay</a:t>
            </a:r>
            <a:r>
              <a:rPr lang="en-US" sz="1200" kern="1200" dirty="0" smtClean="0">
                <a:solidFill>
                  <a:schemeClr val="tx1"/>
                </a:solidFill>
                <a:effectLst/>
                <a:latin typeface="+mn-lt"/>
                <a:ea typeface="+mn-ea"/>
                <a:cs typeface="+mn-cs"/>
              </a:rPr>
              <a:t> License (Don't use images with identifiable brands to create a misleading association with a product or service.)</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2</a:t>
            </a:fld>
            <a:endParaRPr lang="en-US"/>
          </a:p>
        </p:txBody>
      </p:sp>
    </p:spTree>
    <p:extLst>
      <p:ext uri="{BB962C8B-B14F-4D97-AF65-F5344CB8AC3E}">
        <p14:creationId xmlns:p14="http://schemas.microsoft.com/office/powerpoint/2010/main" val="655102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https://commons.wikimedia.org/wiki/File:Old_woodland_copse_at_Mossend_Farm_ruins.JPG</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Rosser1954 Roger Griffith [Public domain</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3</a:t>
            </a:fld>
            <a:endParaRPr lang="en-US"/>
          </a:p>
        </p:txBody>
      </p:sp>
    </p:spTree>
    <p:extLst>
      <p:ext uri="{BB962C8B-B14F-4D97-AF65-F5344CB8AC3E}">
        <p14:creationId xmlns:p14="http://schemas.microsoft.com/office/powerpoint/2010/main" val="1188953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https://pixabay.com/photos/black-forest-triberg-waters-forest-4572312/</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Attribution: roemi62/ black forest/ </a:t>
            </a:r>
            <a:r>
              <a:rPr lang="en-US" sz="1200" kern="1200" dirty="0" err="1" smtClean="0">
                <a:solidFill>
                  <a:schemeClr val="tx1"/>
                </a:solidFill>
                <a:effectLst/>
                <a:latin typeface="+mn-lt"/>
                <a:ea typeface="+mn-ea"/>
                <a:cs typeface="+mn-cs"/>
              </a:rPr>
              <a:t>Pixabay</a:t>
            </a:r>
            <a:r>
              <a:rPr lang="en-US" sz="1200" kern="1200" dirty="0" smtClean="0">
                <a:solidFill>
                  <a:schemeClr val="tx1"/>
                </a:solidFill>
                <a:effectLst/>
                <a:latin typeface="+mn-lt"/>
                <a:ea typeface="+mn-ea"/>
                <a:cs typeface="+mn-cs"/>
              </a:rPr>
              <a:t> License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4</a:t>
            </a:fld>
            <a:endParaRPr lang="en-US"/>
          </a:p>
        </p:txBody>
      </p:sp>
    </p:spTree>
    <p:extLst>
      <p:ext uri="{BB962C8B-B14F-4D97-AF65-F5344CB8AC3E}">
        <p14:creationId xmlns:p14="http://schemas.microsoft.com/office/powerpoint/2010/main" val="1023406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https://www.flickr.com/photos/wwworks/2222523486</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Attribution: </a:t>
            </a:r>
            <a:r>
              <a:rPr lang="en-US" sz="1200" kern="1200" dirty="0" err="1" smtClean="0">
                <a:solidFill>
                  <a:schemeClr val="tx1"/>
                </a:solidFill>
                <a:effectLst/>
                <a:latin typeface="+mn-lt"/>
                <a:ea typeface="+mn-ea"/>
                <a:cs typeface="+mn-cs"/>
              </a:rPr>
              <a:t>woodleywonderworks</a:t>
            </a:r>
            <a:r>
              <a:rPr lang="en-US" sz="1200" kern="1200" dirty="0" smtClean="0">
                <a:solidFill>
                  <a:schemeClr val="tx1"/>
                </a:solidFill>
                <a:effectLst/>
                <a:latin typeface="+mn-lt"/>
                <a:ea typeface="+mn-ea"/>
                <a:cs typeface="+mn-cs"/>
              </a:rPr>
              <a:t>/ Blue Marble(Planet Earth)/ CC BY 2.0</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5</a:t>
            </a:fld>
            <a:endParaRPr lang="en-US"/>
          </a:p>
        </p:txBody>
      </p:sp>
    </p:spTree>
    <p:extLst>
      <p:ext uri="{BB962C8B-B14F-4D97-AF65-F5344CB8AC3E}">
        <p14:creationId xmlns:p14="http://schemas.microsoft.com/office/powerpoint/2010/main" val="120605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https://commons.wikimedia.org/wiki/File:Bournemouth_,_Moore_Avenue_and_Lollipop_Lady_-_geograph.org.uk_-_1746368.jpg</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Attribution: Lewis Clarke/ Bournemouth: Moore Avenue &amp; Lollipop Lady/ CC BY-SA 2.0</a:t>
            </a:r>
            <a:endParaRPr lang="en-GB" sz="1200" kern="1200" dirty="0" smtClean="0">
              <a:solidFill>
                <a:schemeClr val="tx1"/>
              </a:solidFill>
              <a:effectLst/>
              <a:latin typeface="+mn-lt"/>
              <a:ea typeface="+mn-ea"/>
              <a:cs typeface="+mn-cs"/>
            </a:endParaRPr>
          </a:p>
          <a:p>
            <a:endParaRPr lang="en-US" dirty="0" smtClean="0"/>
          </a:p>
          <a:p>
            <a:r>
              <a:rPr lang="en-US" dirty="0" smtClean="0"/>
              <a:t>Use this one for Primary or next slide for Secondary</a:t>
            </a:r>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6</a:t>
            </a:fld>
            <a:endParaRPr lang="en-US"/>
          </a:p>
        </p:txBody>
      </p:sp>
    </p:spTree>
    <p:extLst>
      <p:ext uri="{BB962C8B-B14F-4D97-AF65-F5344CB8AC3E}">
        <p14:creationId xmlns:p14="http://schemas.microsoft.com/office/powerpoint/2010/main" val="587910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Arriva the Shires bus at Milton Keynes Central railway station in April 2019. It is a Scania L94 UB with Wright Solar body, fleet number 3621, registration mark YN55 PZY.</a:t>
            </a:r>
          </a:p>
          <a:p>
            <a:r>
              <a:rPr lang="en-US" dirty="0" smtClean="0"/>
              <a:t>https://</a:t>
            </a:r>
            <a:r>
              <a:rPr lang="en-US" dirty="0" err="1" smtClean="0"/>
              <a:t>commons.wikimedia.org</a:t>
            </a:r>
            <a:r>
              <a:rPr lang="en-US" dirty="0" smtClean="0"/>
              <a:t>/wiki/File:Scania_L94_UB_Wrightbus_Solar_Arriva_Milton_Keynes_3621_YN55_PZY.jpg</a:t>
            </a:r>
          </a:p>
          <a:p>
            <a:r>
              <a:rPr lang="en-US" dirty="0" smtClean="0"/>
              <a:t>SFletcher06 [CC BY-SA (https://</a:t>
            </a:r>
            <a:r>
              <a:rPr lang="en-US" dirty="0" err="1" smtClean="0"/>
              <a:t>creativecommons.org</a:t>
            </a:r>
            <a:r>
              <a:rPr lang="en-US" dirty="0" smtClean="0"/>
              <a:t>/licenses/by-</a:t>
            </a:r>
            <a:r>
              <a:rPr lang="en-US" dirty="0" err="1" smtClean="0"/>
              <a:t>sa</a:t>
            </a:r>
            <a:r>
              <a:rPr lang="en-US" dirty="0" smtClean="0"/>
              <a:t>/4.0)]</a:t>
            </a:r>
          </a:p>
          <a:p>
            <a:endParaRPr lang="en-US" dirty="0" smtClean="0"/>
          </a:p>
          <a:p>
            <a:r>
              <a:rPr lang="en-US" dirty="0" smtClean="0"/>
              <a:t>Use this one for Secondary</a:t>
            </a:r>
            <a:r>
              <a:rPr lang="en-US" baseline="0" dirty="0" smtClean="0"/>
              <a:t> or previous slide for Primary</a:t>
            </a:r>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7</a:t>
            </a:fld>
            <a:endParaRPr lang="en-US"/>
          </a:p>
        </p:txBody>
      </p:sp>
    </p:spTree>
    <p:extLst>
      <p:ext uri="{BB962C8B-B14F-4D97-AF65-F5344CB8AC3E}">
        <p14:creationId xmlns:p14="http://schemas.microsoft.com/office/powerpoint/2010/main" val="805644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https://commons.wikimedia.org/wiki/File:India_Uttar_Pradesh_locator_map.svg</a:t>
            </a:r>
            <a:endParaRPr lang="en-GB"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3" tooltip="via Wikimedia Commons"/>
              </a:rPr>
              <a:t>This Image was created by User:PlaneMad. If you are using the image under the creative commons share alike license please credit the photo CC-by-sa PlaneMad/Wikimedia and include a link to this page</a:t>
            </a:r>
            <a:r>
              <a:rPr lang="en-US" sz="1200" u="sng" kern="1200" smtClean="0">
                <a:solidFill>
                  <a:schemeClr val="tx1"/>
                </a:solidFill>
                <a:effectLst/>
                <a:latin typeface="+mn-lt"/>
                <a:ea typeface="+mn-ea"/>
                <a:cs typeface="+mn-cs"/>
                <a:hlinkClick r:id="rId3" tooltip="via Wikimedia Commons"/>
              </a:rPr>
              <a:t>. </a:t>
            </a:r>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10</a:t>
            </a:fld>
            <a:endParaRPr lang="en-US"/>
          </a:p>
        </p:txBody>
      </p:sp>
    </p:spTree>
    <p:extLst>
      <p:ext uri="{BB962C8B-B14F-4D97-AF65-F5344CB8AC3E}">
        <p14:creationId xmlns:p14="http://schemas.microsoft.com/office/powerpoint/2010/main" val="1655325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B242F-E153-C24F-9DAD-259178CBCB94}" type="slidenum">
              <a:rPr lang="en-US" smtClean="0"/>
              <a:t>11</a:t>
            </a:fld>
            <a:endParaRPr lang="en-US"/>
          </a:p>
        </p:txBody>
      </p:sp>
    </p:spTree>
    <p:extLst>
      <p:ext uri="{BB962C8B-B14F-4D97-AF65-F5344CB8AC3E}">
        <p14:creationId xmlns:p14="http://schemas.microsoft.com/office/powerpoint/2010/main" val="1761965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637297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419929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4256371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4359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3593624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665346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4287111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2827980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2815138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1531002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FC1D858-51B1-354F-986E-92DDAFA5DA6D}" type="datetimeFigureOut">
              <a:rPr lang="en-US" smtClean="0"/>
              <a:pPr/>
              <a:t>7/19/23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AAB54F-1B84-4E45-B5F9-6664E027E366}" type="slidenum">
              <a:rPr lang="en-US" smtClean="0"/>
              <a:pPr/>
              <a:t>‹#›</a:t>
            </a:fld>
            <a:endParaRPr lang="en-US"/>
          </a:p>
        </p:txBody>
      </p:sp>
    </p:spTree>
    <p:extLst>
      <p:ext uri="{BB962C8B-B14F-4D97-AF65-F5344CB8AC3E}">
        <p14:creationId xmlns:p14="http://schemas.microsoft.com/office/powerpoint/2010/main" val="13913430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82134"/>
            <a:ext cx="8229600" cy="83550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Picture 3" descr="lower case banner.psd"/>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109042"/>
            <a:ext cx="9144000" cy="748958"/>
          </a:xfrm>
          <a:prstGeom prst="rect">
            <a:avLst/>
          </a:prstGeom>
        </p:spPr>
      </p:pic>
    </p:spTree>
    <p:extLst>
      <p:ext uri="{BB962C8B-B14F-4D97-AF65-F5344CB8AC3E}">
        <p14:creationId xmlns:p14="http://schemas.microsoft.com/office/powerpoint/2010/main" val="3554167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4531"/>
            <a:ext cx="7772400" cy="1849348"/>
          </a:xfrm>
        </p:spPr>
        <p:txBody>
          <a:bodyPr/>
          <a:lstStyle/>
          <a:p>
            <a:r>
              <a:rPr lang="en-US" dirty="0" smtClean="0"/>
              <a:t>Non-violent </a:t>
            </a:r>
            <a:r>
              <a:rPr lang="en-US" dirty="0"/>
              <a:t>Action: A Force for Change</a:t>
            </a:r>
          </a:p>
        </p:txBody>
      </p:sp>
      <p:sp>
        <p:nvSpPr>
          <p:cNvPr id="3" name="Subtitle 2"/>
          <p:cNvSpPr>
            <a:spLocks noGrp="1"/>
          </p:cNvSpPr>
          <p:nvPr>
            <p:ph type="subTitle" idx="1"/>
          </p:nvPr>
        </p:nvSpPr>
        <p:spPr/>
        <p:txBody>
          <a:bodyPr>
            <a:normAutofit/>
          </a:bodyPr>
          <a:lstStyle/>
          <a:p>
            <a:r>
              <a:rPr lang="en-US" dirty="0"/>
              <a:t>Case study lesson</a:t>
            </a:r>
            <a:r>
              <a:rPr lang="en-US" dirty="0" smtClean="0"/>
              <a:t>:</a:t>
            </a:r>
          </a:p>
          <a:p>
            <a:r>
              <a:rPr lang="en-US" dirty="0" smtClean="0"/>
              <a:t>Chipko</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3451" y="2393879"/>
            <a:ext cx="1003300" cy="10033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8255" y="1694234"/>
            <a:ext cx="1700347" cy="2402590"/>
          </a:xfrm>
          <a:prstGeom prst="rect">
            <a:avLst/>
          </a:prstGeom>
        </p:spPr>
      </p:pic>
    </p:spTree>
    <p:extLst>
      <p:ext uri="{BB962C8B-B14F-4D97-AF65-F5344CB8AC3E}">
        <p14:creationId xmlns:p14="http://schemas.microsoft.com/office/powerpoint/2010/main" val="1854693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2151" y="1424066"/>
            <a:ext cx="3694848" cy="4077323"/>
          </a:xfrm>
        </p:spPr>
      </p:pic>
      <p:sp>
        <p:nvSpPr>
          <p:cNvPr id="3" name="TextBox 2"/>
          <p:cNvSpPr txBox="1"/>
          <p:nvPr/>
        </p:nvSpPr>
        <p:spPr>
          <a:xfrm>
            <a:off x="457199" y="689402"/>
            <a:ext cx="4759377" cy="4801314"/>
          </a:xfrm>
          <a:prstGeom prst="rect">
            <a:avLst/>
          </a:prstGeom>
          <a:noFill/>
        </p:spPr>
        <p:txBody>
          <a:bodyPr wrap="square" rtlCol="0">
            <a:spAutoFit/>
          </a:bodyPr>
          <a:lstStyle/>
          <a:p>
            <a:pPr marL="285750" indent="-285750">
              <a:buFont typeface="Arial" charset="0"/>
              <a:buChar char="•"/>
            </a:pPr>
            <a:r>
              <a:rPr lang="en-US" dirty="0" smtClean="0"/>
              <a:t>Many forests were cut down causing soil to be washed away, leading to landslides, floods and silting in the rivers below the hills. Crops and houses were also destroyed and women had to walk further and further for their fuel, fodder and water.</a:t>
            </a:r>
          </a:p>
          <a:p>
            <a:endParaRPr lang="en-US" dirty="0"/>
          </a:p>
          <a:p>
            <a:pPr marL="285750" indent="-285750">
              <a:buFont typeface="Arial" charset="0"/>
              <a:buChar char="•"/>
            </a:pPr>
            <a:r>
              <a:rPr lang="en-US" dirty="0"/>
              <a:t>In </a:t>
            </a:r>
            <a:r>
              <a:rPr lang="en-US" dirty="0" smtClean="0"/>
              <a:t>Mandal, Uttar Pradesh in 1973, </a:t>
            </a:r>
            <a:r>
              <a:rPr lang="en-US" dirty="0"/>
              <a:t>a contractor had been given the rights by the state to fell 3000 trees for a sporting goods store, to make cricket bats and tennis rackets</a:t>
            </a:r>
            <a:r>
              <a:rPr lang="en-US" dirty="0" smtClean="0"/>
              <a:t>.</a:t>
            </a:r>
          </a:p>
          <a:p>
            <a:endParaRPr lang="en-US" dirty="0"/>
          </a:p>
          <a:p>
            <a:pPr marL="285750" indent="-285750">
              <a:buFont typeface="Arial" charset="0"/>
              <a:buChar char="•"/>
            </a:pPr>
            <a:r>
              <a:rPr lang="en-US" dirty="0" smtClean="0"/>
              <a:t>Local women decided to stop the tree felling when the woodcutters arrived.</a:t>
            </a:r>
            <a:endParaRPr lang="en-US" dirty="0"/>
          </a:p>
          <a:p>
            <a:endParaRPr lang="en-US" dirty="0"/>
          </a:p>
          <a:p>
            <a:endParaRPr lang="en-US" dirty="0"/>
          </a:p>
        </p:txBody>
      </p:sp>
    </p:spTree>
    <p:extLst>
      <p:ext uri="{BB962C8B-B14F-4D97-AF65-F5344CB8AC3E}">
        <p14:creationId xmlns:p14="http://schemas.microsoft.com/office/powerpoint/2010/main" val="238254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the trees be felled?</a:t>
            </a:r>
            <a:endParaRPr lang="en-US" dirty="0"/>
          </a:p>
        </p:txBody>
      </p:sp>
      <p:sp>
        <p:nvSpPr>
          <p:cNvPr id="3" name="Content Placeholder 2"/>
          <p:cNvSpPr>
            <a:spLocks noGrp="1"/>
          </p:cNvSpPr>
          <p:nvPr>
            <p:ph idx="1"/>
          </p:nvPr>
        </p:nvSpPr>
        <p:spPr/>
        <p:txBody>
          <a:bodyPr/>
          <a:lstStyle/>
          <a:p>
            <a:r>
              <a:rPr lang="en-US" dirty="0" smtClean="0"/>
              <a:t>In your groups study the role card you have been given (local women, woodcutters, government officials, sports company) and discuss what arguments you will make. You can imagine what it would be like to be your role and add ideas of your own.</a:t>
            </a:r>
          </a:p>
          <a:p>
            <a:r>
              <a:rPr lang="en-US" dirty="0" smtClean="0"/>
              <a:t>Be prepared to respond to the question in role ‘Should the trees be felled?’</a:t>
            </a:r>
            <a:endParaRPr lang="en-US" dirty="0"/>
          </a:p>
        </p:txBody>
      </p:sp>
    </p:spTree>
    <p:extLst>
      <p:ext uri="{BB962C8B-B14F-4D97-AF65-F5344CB8AC3E}">
        <p14:creationId xmlns:p14="http://schemas.microsoft.com/office/powerpoint/2010/main" val="1199215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 of the Chipko Movement</a:t>
            </a:r>
            <a:endParaRPr lang="en-US" dirty="0"/>
          </a:p>
        </p:txBody>
      </p:sp>
      <p:sp>
        <p:nvSpPr>
          <p:cNvPr id="3" name="Content Placeholder 2"/>
          <p:cNvSpPr>
            <a:spLocks noGrp="1"/>
          </p:cNvSpPr>
          <p:nvPr>
            <p:ph idx="1"/>
          </p:nvPr>
        </p:nvSpPr>
        <p:spPr>
          <a:xfrm>
            <a:off x="457200" y="1600201"/>
            <a:ext cx="4279692" cy="4141032"/>
          </a:xfrm>
        </p:spPr>
        <p:txBody>
          <a:bodyPr>
            <a:normAutofit fontScale="77500" lnSpcReduction="20000"/>
          </a:bodyPr>
          <a:lstStyle/>
          <a:p>
            <a:r>
              <a:rPr lang="en-US" dirty="0" smtClean="0"/>
              <a:t>In 1731, more than 300 members of the Bishnoi community in Rajasthan, led by a woman called Amrita Devi, sacrificed their lives to save their sacred khejri trees by clinging to them. </a:t>
            </a:r>
          </a:p>
          <a:p>
            <a:r>
              <a:rPr lang="en-US" dirty="0" smtClean="0"/>
              <a:t>’Chipko’ means ‘cling’ in Hindi and with that event begins the earliest recorded history of the Chipko movement.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301" y="1600201"/>
            <a:ext cx="4255332" cy="2836888"/>
          </a:xfrm>
          <a:prstGeom prst="rect">
            <a:avLst/>
          </a:prstGeom>
        </p:spPr>
      </p:pic>
      <p:sp>
        <p:nvSpPr>
          <p:cNvPr id="5" name="TextBox 4"/>
          <p:cNvSpPr txBox="1"/>
          <p:nvPr/>
        </p:nvSpPr>
        <p:spPr>
          <a:xfrm>
            <a:off x="6250898" y="4572000"/>
            <a:ext cx="2690735" cy="369332"/>
          </a:xfrm>
          <a:prstGeom prst="rect">
            <a:avLst/>
          </a:prstGeom>
          <a:noFill/>
        </p:spPr>
        <p:txBody>
          <a:bodyPr wrap="square" rtlCol="0">
            <a:spAutoFit/>
          </a:bodyPr>
          <a:lstStyle/>
          <a:p>
            <a:pPr algn="r"/>
            <a:r>
              <a:rPr lang="en-US" dirty="0" smtClean="0"/>
              <a:t>Khejri tree</a:t>
            </a:r>
            <a:endParaRPr lang="en-US" dirty="0"/>
          </a:p>
        </p:txBody>
      </p:sp>
    </p:spTree>
    <p:extLst>
      <p:ext uri="{BB962C8B-B14F-4D97-AF65-F5344CB8AC3E}">
        <p14:creationId xmlns:p14="http://schemas.microsoft.com/office/powerpoint/2010/main" val="1708452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The Chipko Movement in the 1970s: what actually happened</a:t>
            </a:r>
            <a:endParaRPr lang="en-US" sz="3600" dirty="0"/>
          </a:p>
        </p:txBody>
      </p:sp>
      <p:sp>
        <p:nvSpPr>
          <p:cNvPr id="3" name="Content Placeholder 2"/>
          <p:cNvSpPr>
            <a:spLocks noGrp="1"/>
          </p:cNvSpPr>
          <p:nvPr>
            <p:ph idx="1"/>
          </p:nvPr>
        </p:nvSpPr>
        <p:spPr/>
        <p:txBody>
          <a:bodyPr>
            <a:normAutofit fontScale="92500"/>
          </a:bodyPr>
          <a:lstStyle/>
          <a:p>
            <a:r>
              <a:rPr lang="en-US" dirty="0" smtClean="0"/>
              <a:t>A woman grazing her cows spotted a few people with axes in their hands</a:t>
            </a:r>
          </a:p>
          <a:p>
            <a:r>
              <a:rPr lang="en-US" dirty="0" smtClean="0"/>
              <a:t>She whistled and collected all her companions who surrounded the woodcutters and said “This forest is our mother. When there is a crisis of food, we come here to collect grass and find fruits to feed our children. We dig out herbs and collect mushrooms from this forest. You cannot touch these trees.”</a:t>
            </a:r>
            <a:endParaRPr lang="en-US" dirty="0"/>
          </a:p>
        </p:txBody>
      </p:sp>
    </p:spTree>
    <p:extLst>
      <p:ext uri="{BB962C8B-B14F-4D97-AF65-F5344CB8AC3E}">
        <p14:creationId xmlns:p14="http://schemas.microsoft.com/office/powerpoint/2010/main" val="1528989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08876"/>
            <a:ext cx="4038600" cy="5417288"/>
          </a:xfrm>
        </p:spPr>
        <p:txBody>
          <a:bodyPr>
            <a:normAutofit lnSpcReduction="10000"/>
          </a:bodyPr>
          <a:lstStyle/>
          <a:p>
            <a:r>
              <a:rPr lang="en-US" dirty="0" smtClean="0"/>
              <a:t>The women embraced the trees to prevent the woodcutters from cutting them down. </a:t>
            </a:r>
            <a:endParaRPr lang="en-US" dirty="0"/>
          </a:p>
          <a:p>
            <a:r>
              <a:rPr lang="en-US" dirty="0" smtClean="0"/>
              <a:t>They formed vigilance groups to watch the trees and eventually the government was forced to set up a committee which recommended a 10-year ban on felling in that area.</a:t>
            </a:r>
            <a:endParaRPr lang="en-US" dirty="0"/>
          </a:p>
        </p:txBody>
      </p:sp>
      <p:pic>
        <p:nvPicPr>
          <p:cNvPr id="6" name="Content Placeholder 5" descr="Chipko.png"/>
          <p:cNvPicPr>
            <a:picLocks noGrp="1" noChangeAspect="1"/>
          </p:cNvPicPr>
          <p:nvPr>
            <p:ph sz="half" idx="2"/>
          </p:nvPr>
        </p:nvPicPr>
        <p:blipFill>
          <a:blip r:embed="rId3">
            <a:extLst>
              <a:ext uri="{28A0092B-C50C-407E-A947-70E740481C1C}">
                <a14:useLocalDpi xmlns:a14="http://schemas.microsoft.com/office/drawing/2010/main" val="0"/>
              </a:ext>
            </a:extLst>
          </a:blip>
          <a:srcRect t="-59686" b="-59686"/>
          <a:stretch>
            <a:fillRect/>
          </a:stretch>
        </p:blipFill>
        <p:spPr>
          <a:xfrm>
            <a:off x="4648200" y="876557"/>
            <a:ext cx="4038600" cy="4525963"/>
          </a:xfrm>
        </p:spPr>
      </p:pic>
    </p:spTree>
    <p:extLst>
      <p:ext uri="{BB962C8B-B14F-4D97-AF65-F5344CB8AC3E}">
        <p14:creationId xmlns:p14="http://schemas.microsoft.com/office/powerpoint/2010/main" val="92637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1977 in another area women tied sacred threads around trees fated to be cut down. This was a symbolic gesture in Hindu customs confirming the bond of a brother-sister relationship. They said that their trees would be saved even if it cost them their lives.</a:t>
            </a:r>
            <a:endParaRPr lang="en-US" dirty="0"/>
          </a:p>
        </p:txBody>
      </p:sp>
    </p:spTree>
    <p:extLst>
      <p:ext uri="{BB962C8B-B14F-4D97-AF65-F5344CB8AC3E}">
        <p14:creationId xmlns:p14="http://schemas.microsoft.com/office/powerpoint/2010/main" val="171349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3048"/>
            <a:ext cx="8229600" cy="5683116"/>
          </a:xfrm>
        </p:spPr>
        <p:txBody>
          <a:bodyPr>
            <a:normAutofit fontScale="92500" lnSpcReduction="10000"/>
          </a:bodyPr>
          <a:lstStyle/>
          <a:p>
            <a:r>
              <a:rPr lang="en-US" dirty="0" smtClean="0"/>
              <a:t>Even when non-local private contractors were removed and a government agency (the Forest Development Corporation) started working through local labour contractors and forest cooperatives, the women continued to struggle against the exploitation of the forests. </a:t>
            </a:r>
          </a:p>
          <a:p>
            <a:r>
              <a:rPr lang="en-US" dirty="0" smtClean="0"/>
              <a:t>Bachni Dvi of Adwani even led a resistance against her own husband who had obtained a local contract to fell the forest.</a:t>
            </a:r>
          </a:p>
          <a:p>
            <a:r>
              <a:rPr lang="en-US" smtClean="0"/>
              <a:t>Forest officials </a:t>
            </a:r>
            <a:r>
              <a:rPr lang="en-US" dirty="0" smtClean="0"/>
              <a:t>who arrived to stop the women and Chipko activists found the women holding up lighted lanterns in broad daylight. </a:t>
            </a:r>
            <a:endParaRPr lang="en-US" dirty="0"/>
          </a:p>
        </p:txBody>
      </p:sp>
    </p:spTree>
    <p:extLst>
      <p:ext uri="{BB962C8B-B14F-4D97-AF65-F5344CB8AC3E}">
        <p14:creationId xmlns:p14="http://schemas.microsoft.com/office/powerpoint/2010/main" val="391853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524656"/>
            <a:ext cx="4729397" cy="5426439"/>
          </a:xfrm>
        </p:spPr>
        <p:txBody>
          <a:bodyPr>
            <a:normAutofit fontScale="77500" lnSpcReduction="20000"/>
          </a:bodyPr>
          <a:lstStyle/>
          <a:p>
            <a:pPr marL="0" indent="0">
              <a:buNone/>
            </a:pPr>
            <a:r>
              <a:rPr lang="en-US" dirty="0" smtClean="0"/>
              <a:t>When they were asked what they intended to do the women replied  </a:t>
            </a:r>
            <a:r>
              <a:rPr lang="en-US" dirty="0" smtClean="0">
                <a:solidFill>
                  <a:srgbClr val="FF0000"/>
                </a:solidFill>
              </a:rPr>
              <a:t>“We have come to teach you forestry”</a:t>
            </a:r>
            <a:r>
              <a:rPr lang="en-US" dirty="0" smtClean="0"/>
              <a:t>.</a:t>
            </a:r>
            <a:r>
              <a:rPr lang="en-US" dirty="0" smtClean="0">
                <a:solidFill>
                  <a:srgbClr val="FF0000"/>
                </a:solidFill>
              </a:rPr>
              <a:t> </a:t>
            </a:r>
            <a:r>
              <a:rPr lang="en-US" dirty="0" smtClean="0"/>
              <a:t>The official replied </a:t>
            </a:r>
            <a:r>
              <a:rPr lang="en-US" dirty="0" smtClean="0">
                <a:solidFill>
                  <a:srgbClr val="0070C0"/>
                </a:solidFill>
              </a:rPr>
              <a:t>“You foolish women, how can you who prevent felling know the value of the forest? Do you know what forests bear? They produce profit and resin and timber”</a:t>
            </a:r>
            <a:r>
              <a:rPr lang="en-US" dirty="0" smtClean="0"/>
              <a:t>. </a:t>
            </a:r>
          </a:p>
          <a:p>
            <a:pPr marL="0" indent="0">
              <a:buNone/>
            </a:pPr>
            <a:r>
              <a:rPr lang="en-US" dirty="0" smtClean="0"/>
              <a:t>The women immediately sang back in chorus: </a:t>
            </a:r>
          </a:p>
          <a:p>
            <a:pPr marL="0" indent="0">
              <a:buNone/>
            </a:pPr>
            <a:r>
              <a:rPr lang="en-US" i="1" dirty="0" smtClean="0">
                <a:solidFill>
                  <a:srgbClr val="FF0000"/>
                </a:solidFill>
              </a:rPr>
              <a:t>What do the forests bear?</a:t>
            </a:r>
            <a:endParaRPr lang="en-US" i="1" dirty="0">
              <a:solidFill>
                <a:srgbClr val="FF0000"/>
              </a:solidFill>
            </a:endParaRPr>
          </a:p>
          <a:p>
            <a:pPr marL="0" indent="0">
              <a:buNone/>
            </a:pPr>
            <a:r>
              <a:rPr lang="en-US" i="1" dirty="0" smtClean="0">
                <a:solidFill>
                  <a:srgbClr val="FF0000"/>
                </a:solidFill>
              </a:rPr>
              <a:t>Soil, water and pure air.</a:t>
            </a:r>
            <a:br>
              <a:rPr lang="en-US" i="1" dirty="0" smtClean="0">
                <a:solidFill>
                  <a:srgbClr val="FF0000"/>
                </a:solidFill>
              </a:rPr>
            </a:br>
            <a:r>
              <a:rPr lang="en-US" i="1" dirty="0" smtClean="0">
                <a:solidFill>
                  <a:srgbClr val="FF0000"/>
                </a:solidFill>
              </a:rPr>
              <a:t>Soil, water and pure air</a:t>
            </a:r>
          </a:p>
          <a:p>
            <a:pPr marL="0" indent="0">
              <a:buNone/>
            </a:pPr>
            <a:r>
              <a:rPr lang="en-US" i="1" dirty="0" smtClean="0">
                <a:solidFill>
                  <a:srgbClr val="FF0000"/>
                </a:solidFill>
              </a:rPr>
              <a:t>Sustain the earth and all she bears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2503" y="524656"/>
            <a:ext cx="3751497" cy="4823091"/>
          </a:xfrm>
          <a:prstGeom prst="rect">
            <a:avLst/>
          </a:prstGeom>
        </p:spPr>
      </p:pic>
    </p:spTree>
    <p:extLst>
      <p:ext uri="{BB962C8B-B14F-4D97-AF65-F5344CB8AC3E}">
        <p14:creationId xmlns:p14="http://schemas.microsoft.com/office/powerpoint/2010/main" val="2280543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8875"/>
            <a:ext cx="4459574" cy="5152279"/>
          </a:xfrm>
        </p:spPr>
        <p:txBody>
          <a:bodyPr>
            <a:normAutofit fontScale="77500" lnSpcReduction="20000"/>
          </a:bodyPr>
          <a:lstStyle/>
          <a:p>
            <a:r>
              <a:rPr lang="en-US" dirty="0"/>
              <a:t>With </a:t>
            </a:r>
            <a:r>
              <a:rPr lang="en-US" dirty="0" smtClean="0"/>
              <a:t>these </a:t>
            </a:r>
            <a:r>
              <a:rPr lang="en-US" dirty="0"/>
              <a:t>successes, the </a:t>
            </a:r>
            <a:r>
              <a:rPr lang="en-US" dirty="0" smtClean="0"/>
              <a:t>Chipko campaign </a:t>
            </a:r>
            <a:r>
              <a:rPr lang="en-US" dirty="0"/>
              <a:t>grew into the Chipko movement, spreading throughout India. </a:t>
            </a:r>
            <a:endParaRPr lang="en-US" dirty="0" smtClean="0"/>
          </a:p>
          <a:p>
            <a:r>
              <a:rPr lang="en-US" dirty="0" smtClean="0"/>
              <a:t>Using non-violent action </a:t>
            </a:r>
            <a:r>
              <a:rPr lang="en-US" dirty="0"/>
              <a:t>and people power, villagers were able to prevent numerous companies from felling any trees in the region</a:t>
            </a:r>
            <a:r>
              <a:rPr lang="en-US" dirty="0" smtClean="0"/>
              <a:t>.</a:t>
            </a:r>
          </a:p>
          <a:p>
            <a:r>
              <a:rPr lang="en-US" dirty="0" smtClean="0"/>
              <a:t>The committee declared </a:t>
            </a:r>
            <a:r>
              <a:rPr lang="en-US" dirty="0"/>
              <a:t>the Reni forest a sensitive area, and in 1980, a 15-year-long ban on all logging in Uttar Pradesh was passed</a:t>
            </a:r>
            <a:r>
              <a:rPr lang="en-US" dirty="0" smtClean="0"/>
              <a: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774" y="1600200"/>
            <a:ext cx="4174995" cy="2671997"/>
          </a:xfrm>
          <a:prstGeom prst="rect">
            <a:avLst/>
          </a:prstGeom>
        </p:spPr>
      </p:pic>
      <p:sp>
        <p:nvSpPr>
          <p:cNvPr id="5" name="TextBox 4"/>
          <p:cNvSpPr txBox="1"/>
          <p:nvPr/>
        </p:nvSpPr>
        <p:spPr>
          <a:xfrm>
            <a:off x="5441430" y="4392118"/>
            <a:ext cx="3650339" cy="800219"/>
          </a:xfrm>
          <a:prstGeom prst="rect">
            <a:avLst/>
          </a:prstGeom>
          <a:noFill/>
        </p:spPr>
        <p:txBody>
          <a:bodyPr wrap="square" rtlCol="0">
            <a:spAutoFit/>
          </a:bodyPr>
          <a:lstStyle/>
          <a:p>
            <a:pPr algn="r"/>
            <a:r>
              <a:rPr lang="en-GB" sz="1400" dirty="0"/>
              <a:t>Surviving Members of the Original Reni Squad at the Chipko 30th Anniversary 2004 </a:t>
            </a:r>
          </a:p>
          <a:p>
            <a:pPr algn="r"/>
            <a:endParaRPr lang="en-US" dirty="0"/>
          </a:p>
        </p:txBody>
      </p:sp>
    </p:spTree>
    <p:extLst>
      <p:ext uri="{BB962C8B-B14F-4D97-AF65-F5344CB8AC3E}">
        <p14:creationId xmlns:p14="http://schemas.microsoft.com/office/powerpoint/2010/main" val="905073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tree</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45920" y="1910937"/>
            <a:ext cx="5852160" cy="3904488"/>
          </a:xfrm>
        </p:spPr>
      </p:pic>
    </p:spTree>
    <p:extLst>
      <p:ext uri="{BB962C8B-B14F-4D97-AF65-F5344CB8AC3E}">
        <p14:creationId xmlns:p14="http://schemas.microsoft.com/office/powerpoint/2010/main" val="869896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wood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8898" y="1600200"/>
            <a:ext cx="5918288" cy="4427157"/>
          </a:xfrm>
        </p:spPr>
      </p:pic>
    </p:spTree>
    <p:extLst>
      <p:ext uri="{BB962C8B-B14F-4D97-AF65-F5344CB8AC3E}">
        <p14:creationId xmlns:p14="http://schemas.microsoft.com/office/powerpoint/2010/main" val="1267050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forest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557" y="1843790"/>
            <a:ext cx="7010885" cy="3363034"/>
          </a:xfrm>
        </p:spPr>
      </p:pic>
    </p:spTree>
    <p:extLst>
      <p:ext uri="{BB962C8B-B14F-4D97-AF65-F5344CB8AC3E}">
        <p14:creationId xmlns:p14="http://schemas.microsoft.com/office/powerpoint/2010/main" val="1382537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planet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09018" y="1600200"/>
            <a:ext cx="4525963" cy="4525963"/>
          </a:xfrm>
        </p:spPr>
      </p:pic>
    </p:spTree>
    <p:extLst>
      <p:ext uri="{BB962C8B-B14F-4D97-AF65-F5344CB8AC3E}">
        <p14:creationId xmlns:p14="http://schemas.microsoft.com/office/powerpoint/2010/main" val="1811952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3844977" cy="4525963"/>
          </a:xfrm>
        </p:spPr>
        <p:txBody>
          <a:bodyPr/>
          <a:lstStyle/>
          <a:p>
            <a:pPr marL="0" indent="0">
              <a:buNone/>
            </a:pPr>
            <a:r>
              <a:rPr lang="en-GB" dirty="0"/>
              <a:t>The school traffic wardens are to be removed because the council is making cuts in </a:t>
            </a:r>
            <a:r>
              <a:rPr lang="en-GB" dirty="0" smtClean="0"/>
              <a:t>spending.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7325" y="1762558"/>
            <a:ext cx="4609475" cy="3457105"/>
          </a:xfrm>
          <a:prstGeom prst="rect">
            <a:avLst/>
          </a:prstGeom>
        </p:spPr>
      </p:pic>
    </p:spTree>
    <p:extLst>
      <p:ext uri="{BB962C8B-B14F-4D97-AF65-F5344CB8AC3E}">
        <p14:creationId xmlns:p14="http://schemas.microsoft.com/office/powerpoint/2010/main" val="1934433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3844977" cy="4470816"/>
          </a:xfrm>
        </p:spPr>
        <p:txBody>
          <a:bodyPr/>
          <a:lstStyle/>
          <a:p>
            <a:pPr marL="0" indent="0">
              <a:buNone/>
            </a:pPr>
            <a:r>
              <a:rPr lang="en-GB" dirty="0"/>
              <a:t>A local bus service which serves the school is going to be reduced from every 15 minutes to once an </a:t>
            </a:r>
            <a:r>
              <a:rPr lang="en-GB" dirty="0" smtClean="0"/>
              <a:t>hour.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564" y="1738858"/>
            <a:ext cx="4980436" cy="2801495"/>
          </a:xfrm>
          <a:prstGeom prst="rect">
            <a:avLst/>
          </a:prstGeom>
        </p:spPr>
      </p:pic>
    </p:spTree>
    <p:extLst>
      <p:ext uri="{BB962C8B-B14F-4D97-AF65-F5344CB8AC3E}">
        <p14:creationId xmlns:p14="http://schemas.microsoft.com/office/powerpoint/2010/main" val="1921818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Chipko Movement background</a:t>
            </a:r>
            <a:endParaRPr lang="en-US" b="1" dirty="0"/>
          </a:p>
        </p:txBody>
      </p:sp>
      <p:sp>
        <p:nvSpPr>
          <p:cNvPr id="3" name="Content Placeholder 2"/>
          <p:cNvSpPr>
            <a:spLocks noGrp="1"/>
          </p:cNvSpPr>
          <p:nvPr>
            <p:ph idx="1"/>
          </p:nvPr>
        </p:nvSpPr>
        <p:spPr/>
        <p:txBody>
          <a:bodyPr>
            <a:normAutofit lnSpcReduction="10000"/>
          </a:bodyPr>
          <a:lstStyle/>
          <a:p>
            <a:r>
              <a:rPr lang="en-US" dirty="0"/>
              <a:t>Before the British colonisation of </a:t>
            </a:r>
            <a:r>
              <a:rPr lang="en-US" dirty="0" smtClean="0"/>
              <a:t>India, local  </a:t>
            </a:r>
            <a:r>
              <a:rPr lang="en-US" dirty="0"/>
              <a:t>people, mostly women, </a:t>
            </a:r>
            <a:r>
              <a:rPr lang="en-US" dirty="0" smtClean="0"/>
              <a:t>sustainably </a:t>
            </a:r>
            <a:r>
              <a:rPr lang="en-US" dirty="0"/>
              <a:t>managed the forests. </a:t>
            </a:r>
            <a:endParaRPr lang="en-US" dirty="0" smtClean="0"/>
          </a:p>
          <a:p>
            <a:r>
              <a:rPr lang="en-US" dirty="0" smtClean="0"/>
              <a:t>They </a:t>
            </a:r>
            <a:r>
              <a:rPr lang="en-US" dirty="0"/>
              <a:t>relied on them for the survival of their families and communities, harvesting fruits and seeds, firewood and animal fodder. </a:t>
            </a:r>
            <a:endParaRPr lang="en-US" dirty="0" smtClean="0"/>
          </a:p>
          <a:p>
            <a:r>
              <a:rPr lang="en-US" dirty="0" smtClean="0"/>
              <a:t>The </a:t>
            </a:r>
            <a:r>
              <a:rPr lang="en-US" dirty="0"/>
              <a:t>forests prevented land slips and provided perennial supplies of drinking water.</a:t>
            </a:r>
          </a:p>
          <a:p>
            <a:endParaRPr lang="en-US" dirty="0"/>
          </a:p>
        </p:txBody>
      </p:sp>
    </p:spTree>
    <p:extLst>
      <p:ext uri="{BB962C8B-B14F-4D97-AF65-F5344CB8AC3E}">
        <p14:creationId xmlns:p14="http://schemas.microsoft.com/office/powerpoint/2010/main" val="1423683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4712"/>
            <a:ext cx="8229600" cy="4525963"/>
          </a:xfrm>
        </p:spPr>
        <p:txBody>
          <a:bodyPr>
            <a:normAutofit fontScale="92500" lnSpcReduction="20000"/>
          </a:bodyPr>
          <a:lstStyle/>
          <a:p>
            <a:r>
              <a:rPr lang="en-US" dirty="0" smtClean="0"/>
              <a:t>During colonisation, the British took over the forests to use the wood for ship and railway building.</a:t>
            </a:r>
          </a:p>
          <a:p>
            <a:r>
              <a:rPr lang="en-US" dirty="0" smtClean="0"/>
              <a:t>Forest struggles took place for over two centuries to resist the colonisation of the people’s forests.</a:t>
            </a:r>
          </a:p>
          <a:p>
            <a:r>
              <a:rPr lang="en-US" dirty="0" smtClean="0"/>
              <a:t>After Indian Independence, following the example of the British, the Indian government still saw the forests as a source of wealth from the timber and companies were given permission to chop down trees. </a:t>
            </a:r>
            <a:endParaRPr lang="en-US" dirty="0"/>
          </a:p>
        </p:txBody>
      </p:sp>
    </p:spTree>
    <p:extLst>
      <p:ext uri="{BB962C8B-B14F-4D97-AF65-F5344CB8AC3E}">
        <p14:creationId xmlns:p14="http://schemas.microsoft.com/office/powerpoint/2010/main" val="5331996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1431</TotalTime>
  <Words>1132</Words>
  <Application>Microsoft Macintosh PowerPoint</Application>
  <PresentationFormat>On-screen Show (4:3)</PresentationFormat>
  <Paragraphs>92</Paragraphs>
  <Slides>18</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Franklin Gothic Medium</vt:lpstr>
      <vt:lpstr>Arial</vt:lpstr>
      <vt:lpstr>Office Theme</vt:lpstr>
      <vt:lpstr>Non-violent Action: A Force for Change</vt:lpstr>
      <vt:lpstr>My tree</vt:lpstr>
      <vt:lpstr>My wood</vt:lpstr>
      <vt:lpstr>My forest</vt:lpstr>
      <vt:lpstr>My planet</vt:lpstr>
      <vt:lpstr>PowerPoint Presentation</vt:lpstr>
      <vt:lpstr>PowerPoint Presentation</vt:lpstr>
      <vt:lpstr>The Chipko Movement background</vt:lpstr>
      <vt:lpstr>PowerPoint Presentation</vt:lpstr>
      <vt:lpstr>PowerPoint Presentation</vt:lpstr>
      <vt:lpstr>Should the trees be felled?</vt:lpstr>
      <vt:lpstr>Origin of the Chipko Movement</vt:lpstr>
      <vt:lpstr>The Chipko Movement in the 1970s: what actually happened</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 user</dc:creator>
  <cp:lastModifiedBy>Microsoft Office User</cp:lastModifiedBy>
  <cp:revision>156</cp:revision>
  <cp:lastPrinted>2019-03-04T15:01:28Z</cp:lastPrinted>
  <dcterms:created xsi:type="dcterms:W3CDTF">2016-04-27T09:46:12Z</dcterms:created>
  <dcterms:modified xsi:type="dcterms:W3CDTF">2023-07-19T16:03:26Z</dcterms:modified>
</cp:coreProperties>
</file>